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451" r:id="rId3"/>
    <p:sldId id="1114" r:id="rId4"/>
    <p:sldId id="1115" r:id="rId5"/>
    <p:sldId id="1116" r:id="rId6"/>
    <p:sldId id="858" r:id="rId7"/>
    <p:sldId id="859" r:id="rId8"/>
    <p:sldId id="1117" r:id="rId9"/>
    <p:sldId id="860" r:id="rId10"/>
    <p:sldId id="257" r:id="rId11"/>
    <p:sldId id="587" r:id="rId12"/>
    <p:sldId id="588" r:id="rId13"/>
    <p:sldId id="260" r:id="rId14"/>
    <p:sldId id="591" r:id="rId15"/>
    <p:sldId id="266" r:id="rId16"/>
    <p:sldId id="454" r:id="rId17"/>
    <p:sldId id="724" r:id="rId18"/>
    <p:sldId id="594" r:id="rId19"/>
    <p:sldId id="599" r:id="rId20"/>
    <p:sldId id="707" r:id="rId21"/>
    <p:sldId id="600" r:id="rId22"/>
    <p:sldId id="601" r:id="rId23"/>
    <p:sldId id="602" r:id="rId24"/>
    <p:sldId id="896" r:id="rId25"/>
    <p:sldId id="897" r:id="rId26"/>
    <p:sldId id="898" r:id="rId27"/>
    <p:sldId id="901" r:id="rId28"/>
    <p:sldId id="899" r:id="rId29"/>
    <p:sldId id="313" r:id="rId30"/>
    <p:sldId id="895" r:id="rId31"/>
    <p:sldId id="885" r:id="rId32"/>
    <p:sldId id="915" r:id="rId33"/>
    <p:sldId id="916" r:id="rId34"/>
    <p:sldId id="917" r:id="rId35"/>
    <p:sldId id="918" r:id="rId36"/>
    <p:sldId id="919" r:id="rId37"/>
    <p:sldId id="782" r:id="rId38"/>
    <p:sldId id="783" r:id="rId39"/>
    <p:sldId id="784" r:id="rId40"/>
    <p:sldId id="911" r:id="rId41"/>
    <p:sldId id="910" r:id="rId42"/>
    <p:sldId id="912" r:id="rId43"/>
    <p:sldId id="913" r:id="rId44"/>
    <p:sldId id="907" r:id="rId45"/>
    <p:sldId id="908" r:id="rId46"/>
    <p:sldId id="909" r:id="rId47"/>
    <p:sldId id="1119" r:id="rId48"/>
    <p:sldId id="287" r:id="rId49"/>
    <p:sldId id="284" r:id="rId50"/>
    <p:sldId id="1118" r:id="rId51"/>
    <p:sldId id="725" r:id="rId52"/>
    <p:sldId id="902" r:id="rId53"/>
    <p:sldId id="800" r:id="rId54"/>
    <p:sldId id="794" r:id="rId55"/>
    <p:sldId id="903" r:id="rId56"/>
    <p:sldId id="914" r:id="rId57"/>
    <p:sldId id="886" r:id="rId58"/>
    <p:sldId id="303" r:id="rId59"/>
    <p:sldId id="727" r:id="rId60"/>
    <p:sldId id="726" r:id="rId61"/>
    <p:sldId id="728" r:id="rId62"/>
    <p:sldId id="416" r:id="rId63"/>
    <p:sldId id="334" r:id="rId64"/>
    <p:sldId id="811" r:id="rId65"/>
    <p:sldId id="810" r:id="rId66"/>
    <p:sldId id="812" r:id="rId67"/>
    <p:sldId id="813" r:id="rId68"/>
    <p:sldId id="814" r:id="rId69"/>
    <p:sldId id="815" r:id="rId70"/>
    <p:sldId id="604" r:id="rId71"/>
    <p:sldId id="411" r:id="rId72"/>
    <p:sldId id="605" r:id="rId73"/>
    <p:sldId id="708" r:id="rId74"/>
    <p:sldId id="606" r:id="rId75"/>
    <p:sldId id="733" r:id="rId76"/>
    <p:sldId id="734" r:id="rId77"/>
    <p:sldId id="735" r:id="rId78"/>
    <p:sldId id="709" r:id="rId79"/>
    <p:sldId id="816" r:id="rId80"/>
    <p:sldId id="818" r:id="rId81"/>
    <p:sldId id="821" r:id="rId82"/>
    <p:sldId id="609" r:id="rId83"/>
    <p:sldId id="610" r:id="rId84"/>
    <p:sldId id="613" r:id="rId85"/>
    <p:sldId id="920" r:id="rId86"/>
    <p:sldId id="921" r:id="rId87"/>
    <p:sldId id="922" r:id="rId88"/>
    <p:sldId id="923" r:id="rId89"/>
    <p:sldId id="924" r:id="rId90"/>
    <p:sldId id="925" r:id="rId91"/>
    <p:sldId id="926" r:id="rId92"/>
    <p:sldId id="927" r:id="rId93"/>
    <p:sldId id="797" r:id="rId94"/>
    <p:sldId id="798" r:id="rId95"/>
    <p:sldId id="801" r:id="rId96"/>
    <p:sldId id="802" r:id="rId97"/>
    <p:sldId id="805" r:id="rId98"/>
    <p:sldId id="806" r:id="rId99"/>
    <p:sldId id="894" r:id="rId100"/>
    <p:sldId id="770" r:id="rId101"/>
    <p:sldId id="771" r:id="rId102"/>
    <p:sldId id="772" r:id="rId103"/>
    <p:sldId id="773" r:id="rId104"/>
    <p:sldId id="774" r:id="rId105"/>
    <p:sldId id="775" r:id="rId106"/>
    <p:sldId id="776" r:id="rId107"/>
    <p:sldId id="777" r:id="rId108"/>
    <p:sldId id="779" r:id="rId109"/>
    <p:sldId id="780" r:id="rId110"/>
    <p:sldId id="781" r:id="rId111"/>
    <p:sldId id="795" r:id="rId112"/>
    <p:sldId id="799" r:id="rId113"/>
    <p:sldId id="803" r:id="rId114"/>
    <p:sldId id="804" r:id="rId115"/>
    <p:sldId id="736" r:id="rId116"/>
    <p:sldId id="750" r:id="rId117"/>
    <p:sldId id="737" r:id="rId118"/>
    <p:sldId id="738" r:id="rId119"/>
    <p:sldId id="739" r:id="rId120"/>
    <p:sldId id="740" r:id="rId121"/>
    <p:sldId id="741" r:id="rId122"/>
    <p:sldId id="742" r:id="rId123"/>
    <p:sldId id="743" r:id="rId124"/>
    <p:sldId id="744" r:id="rId125"/>
    <p:sldId id="749" r:id="rId126"/>
    <p:sldId id="745" r:id="rId127"/>
    <p:sldId id="746" r:id="rId128"/>
    <p:sldId id="747" r:id="rId129"/>
    <p:sldId id="748" r:id="rId130"/>
    <p:sldId id="614" r:id="rId131"/>
    <p:sldId id="615" r:id="rId132"/>
    <p:sldId id="453" r:id="rId133"/>
    <p:sldId id="1140" r:id="rId134"/>
    <p:sldId id="854" r:id="rId135"/>
    <p:sldId id="838" r:id="rId136"/>
    <p:sldId id="840" r:id="rId137"/>
    <p:sldId id="853" r:id="rId138"/>
    <p:sldId id="887" r:id="rId139"/>
    <p:sldId id="888" r:id="rId140"/>
    <p:sldId id="889" r:id="rId141"/>
    <p:sldId id="833" r:id="rId142"/>
    <p:sldId id="455" r:id="rId143"/>
    <p:sldId id="456" r:id="rId144"/>
    <p:sldId id="457" r:id="rId145"/>
    <p:sldId id="465" r:id="rId146"/>
    <p:sldId id="466" r:id="rId147"/>
    <p:sldId id="843" r:id="rId148"/>
    <p:sldId id="468" r:id="rId149"/>
    <p:sldId id="467" r:id="rId150"/>
    <p:sldId id="469" r:id="rId151"/>
    <p:sldId id="470" r:id="rId152"/>
    <p:sldId id="471" r:id="rId153"/>
    <p:sldId id="472" r:id="rId154"/>
    <p:sldId id="473" r:id="rId155"/>
    <p:sldId id="475" r:id="rId156"/>
    <p:sldId id="476" r:id="rId157"/>
    <p:sldId id="844" r:id="rId158"/>
    <p:sldId id="711" r:id="rId159"/>
    <p:sldId id="890" r:id="rId160"/>
    <p:sldId id="477" r:id="rId161"/>
    <p:sldId id="478" r:id="rId162"/>
    <p:sldId id="861" r:id="rId163"/>
    <p:sldId id="862" r:id="rId164"/>
    <p:sldId id="483" r:id="rId165"/>
    <p:sldId id="484" r:id="rId166"/>
    <p:sldId id="485" r:id="rId167"/>
    <p:sldId id="486" r:id="rId168"/>
    <p:sldId id="487" r:id="rId169"/>
    <p:sldId id="863" r:id="rId170"/>
    <p:sldId id="864" r:id="rId171"/>
    <p:sldId id="488" r:id="rId172"/>
    <p:sldId id="489" r:id="rId173"/>
    <p:sldId id="490" r:id="rId174"/>
    <p:sldId id="866" r:id="rId175"/>
    <p:sldId id="867" r:id="rId176"/>
    <p:sldId id="494" r:id="rId177"/>
    <p:sldId id="865" r:id="rId178"/>
    <p:sldId id="869" r:id="rId179"/>
    <p:sldId id="870" r:id="rId180"/>
    <p:sldId id="616" r:id="rId181"/>
    <p:sldId id="627" r:id="rId182"/>
    <p:sldId id="904" r:id="rId183"/>
    <p:sldId id="785" r:id="rId184"/>
    <p:sldId id="796" r:id="rId185"/>
    <p:sldId id="786" r:id="rId186"/>
    <p:sldId id="905" r:id="rId187"/>
    <p:sldId id="906" r:id="rId188"/>
    <p:sldId id="657" r:id="rId189"/>
    <p:sldId id="573" r:id="rId190"/>
    <p:sldId id="660" r:id="rId191"/>
    <p:sldId id="385" r:id="rId192"/>
    <p:sldId id="386" r:id="rId193"/>
    <p:sldId id="387" r:id="rId194"/>
    <p:sldId id="390" r:id="rId195"/>
    <p:sldId id="871" r:id="rId196"/>
    <p:sldId id="872" r:id="rId197"/>
    <p:sldId id="662" r:id="rId198"/>
    <p:sldId id="664" r:id="rId199"/>
    <p:sldId id="665" r:id="rId200"/>
    <p:sldId id="721" r:id="rId201"/>
    <p:sldId id="661" r:id="rId202"/>
    <p:sldId id="667" r:id="rId203"/>
    <p:sldId id="668" r:id="rId204"/>
    <p:sldId id="669" r:id="rId205"/>
    <p:sldId id="719" r:id="rId206"/>
    <p:sldId id="873" r:id="rId207"/>
    <p:sldId id="874" r:id="rId208"/>
    <p:sldId id="666" r:id="rId209"/>
    <p:sldId id="718" r:id="rId210"/>
    <p:sldId id="720" r:id="rId211"/>
    <p:sldId id="417" r:id="rId212"/>
    <p:sldId id="723" r:id="rId213"/>
    <p:sldId id="419" r:id="rId214"/>
    <p:sldId id="421" r:id="rId215"/>
    <p:sldId id="825" r:id="rId216"/>
    <p:sldId id="430" r:id="rId217"/>
    <p:sldId id="827" r:id="rId218"/>
    <p:sldId id="829" r:id="rId219"/>
    <p:sldId id="658" r:id="rId220"/>
    <p:sldId id="659" r:id="rId221"/>
    <p:sldId id="670" r:id="rId222"/>
    <p:sldId id="671" r:id="rId223"/>
    <p:sldId id="893" r:id="rId224"/>
    <p:sldId id="673" r:id="rId225"/>
    <p:sldId id="674" r:id="rId226"/>
    <p:sldId id="675" r:id="rId227"/>
    <p:sldId id="676" r:id="rId228"/>
    <p:sldId id="684" r:id="rId229"/>
    <p:sldId id="855" r:id="rId230"/>
    <p:sldId id="692" r:id="rId231"/>
    <p:sldId id="688" r:id="rId232"/>
    <p:sldId id="845" r:id="rId233"/>
    <p:sldId id="846" r:id="rId234"/>
    <p:sldId id="847" r:id="rId235"/>
    <p:sldId id="849" r:id="rId236"/>
    <p:sldId id="850" r:id="rId2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ul Kahate" initials="AK" lastIdx="1" clrIdx="0">
    <p:extLst>
      <p:ext uri="{19B8F6BF-5375-455C-9EA6-DF929625EA0E}">
        <p15:presenceInfo xmlns:p15="http://schemas.microsoft.com/office/powerpoint/2012/main" userId="adde5b64bd6f11d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varScale="1">
      <p:scale>
        <a:sx n="100" d="100"/>
        <a:sy n="100" d="100"/>
      </p:scale>
      <p:origin x="0" y="-59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510101-FBCE-4269-BB4F-A6DCA7E11770}"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2319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510101-FBCE-4269-BB4F-A6DCA7E11770}"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823834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510101-FBCE-4269-BB4F-A6DCA7E11770}"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331544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510101-FBCE-4269-BB4F-A6DCA7E11770}"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4188569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510101-FBCE-4269-BB4F-A6DCA7E11770}"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27015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510101-FBCE-4269-BB4F-A6DCA7E11770}"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3731177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510101-FBCE-4269-BB4F-A6DCA7E11770}" type="datetimeFigureOut">
              <a:rPr lang="en-IN" smtClean="0"/>
              <a:t>08-03-2024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468007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510101-FBCE-4269-BB4F-A6DCA7E11770}" type="datetimeFigureOut">
              <a:rPr lang="en-IN" smtClean="0"/>
              <a:t>08-03-2024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40669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10101-FBCE-4269-BB4F-A6DCA7E11770}" type="datetimeFigureOut">
              <a:rPr lang="en-IN" smtClean="0"/>
              <a:t>08-03-2024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928603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10101-FBCE-4269-BB4F-A6DCA7E11770}"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505209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10101-FBCE-4269-BB4F-A6DCA7E11770}"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82961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10101-FBCE-4269-BB4F-A6DCA7E11770}" type="datetimeFigureOut">
              <a:rPr lang="en-IN" smtClean="0"/>
              <a:t>08-03-2024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35928B-0221-42FB-8E96-6728A9E4D54E}" type="slidenum">
              <a:rPr lang="en-IN" smtClean="0"/>
              <a:t>‹#›</a:t>
            </a:fld>
            <a:endParaRPr lang="en-IN"/>
          </a:p>
        </p:txBody>
      </p:sp>
    </p:spTree>
    <p:extLst>
      <p:ext uri="{BB962C8B-B14F-4D97-AF65-F5344CB8AC3E}">
        <p14:creationId xmlns:p14="http://schemas.microsoft.com/office/powerpoint/2010/main" val="6440233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pixabay.com/en/music-listening-songs-mp3-computer-32859/"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pixabay.com/en/server-computer-internet-24915/" TargetMode="External"/><Relationship Id="rId4" Type="http://schemas.openxmlformats.org/officeDocument/2006/relationships/image" Target="../media/image29.png"/></Relationships>
</file>

<file path=ppt/slides/_rels/slide139.xml.rels><?xml version="1.0" encoding="UTF-8" standalone="yes"?>
<Relationships xmlns="http://schemas.openxmlformats.org/package/2006/relationships"><Relationship Id="rId3" Type="http://schemas.openxmlformats.org/officeDocument/2006/relationships/hyperlink" Target="https://pixabay.com/en/music-listening-songs-mp3-computer-32859/"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pixabay.com/en/server-computer-internet-24915/" TargetMode="Externa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pixabay.com/en/music-listening-songs-mp3-computer-32859/"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pixabay.com/en/server-computer-internet-24915/" TargetMode="External"/><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2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computer-desktop-workstation-office-158675/"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andom-access_memory"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positek.net/dead-mouse/" TargetMode="Externa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tick_figure" TargetMode="External"/><Relationship Id="rId7" Type="http://schemas.openxmlformats.org/officeDocument/2006/relationships/hyperlink" Target="https://freepngimg.com/png/31767-cricket-bat-hd"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openclipart.org/detail/77815/wickets-by-netalloy"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9B69-7C59-56BB-D303-E98B1CEA6E66}"/>
              </a:ext>
            </a:extLst>
          </p:cNvPr>
          <p:cNvSpPr>
            <a:spLocks noGrp="1"/>
          </p:cNvSpPr>
          <p:nvPr>
            <p:ph type="ctrTitle"/>
          </p:nvPr>
        </p:nvSpPr>
        <p:spPr/>
        <p:txBody>
          <a:bodyPr/>
          <a:lstStyle/>
          <a:p>
            <a:r>
              <a:rPr lang="en-IN" dirty="0"/>
              <a:t>Concepts of Operating Systems</a:t>
            </a:r>
          </a:p>
        </p:txBody>
      </p:sp>
      <p:sp>
        <p:nvSpPr>
          <p:cNvPr id="3" name="Subtitle 2">
            <a:extLst>
              <a:ext uri="{FF2B5EF4-FFF2-40B4-BE49-F238E27FC236}">
                <a16:creationId xmlns:a16="http://schemas.microsoft.com/office/drawing/2014/main" id="{4C2C0218-174A-5DC7-6D17-8D7150C37771}"/>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125321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77ED-91DF-3FBE-C31E-2F78587C7360}"/>
              </a:ext>
            </a:extLst>
          </p:cNvPr>
          <p:cNvSpPr>
            <a:spLocks noGrp="1"/>
          </p:cNvSpPr>
          <p:nvPr>
            <p:ph type="title"/>
          </p:nvPr>
        </p:nvSpPr>
        <p:spPr/>
        <p:txBody>
          <a:bodyPr/>
          <a:lstStyle/>
          <a:p>
            <a:r>
              <a:rPr lang="en-IN" dirty="0"/>
              <a:t>Introduction to OS Concepts</a:t>
            </a:r>
          </a:p>
        </p:txBody>
      </p:sp>
      <p:sp>
        <p:nvSpPr>
          <p:cNvPr id="3" name="Content Placeholder 2">
            <a:extLst>
              <a:ext uri="{FF2B5EF4-FFF2-40B4-BE49-F238E27FC236}">
                <a16:creationId xmlns:a16="http://schemas.microsoft.com/office/drawing/2014/main" id="{E1F7985B-BC39-28B0-8FF1-56B730F906D3}"/>
              </a:ext>
            </a:extLst>
          </p:cNvPr>
          <p:cNvSpPr>
            <a:spLocks noGrp="1"/>
          </p:cNvSpPr>
          <p:nvPr>
            <p:ph sz="half" idx="1"/>
          </p:nvPr>
        </p:nvSpPr>
        <p:spPr/>
        <p:txBody>
          <a:bodyPr>
            <a:normAutofit/>
          </a:bodyPr>
          <a:lstStyle/>
          <a:p>
            <a:r>
              <a:rPr lang="en-US" b="1" dirty="0"/>
              <a:t>Operating System</a:t>
            </a:r>
            <a:r>
              <a:rPr lang="en-US" dirty="0"/>
              <a:t> </a:t>
            </a:r>
            <a:r>
              <a:rPr lang="en-US" b="1" dirty="0"/>
              <a:t>(OS)</a:t>
            </a:r>
            <a:r>
              <a:rPr lang="en-US" dirty="0"/>
              <a:t>: A program that acts as an bridge between a user and the computer hardware</a:t>
            </a:r>
          </a:p>
          <a:p>
            <a:r>
              <a:rPr lang="en-US" dirty="0"/>
              <a:t>Operating system goals:</a:t>
            </a:r>
          </a:p>
          <a:p>
            <a:pPr lvl="1"/>
            <a:r>
              <a:rPr lang="en-US" dirty="0"/>
              <a:t>Execute user programs and make solving user problems easier</a:t>
            </a:r>
          </a:p>
          <a:p>
            <a:pPr lvl="1"/>
            <a:r>
              <a:rPr lang="en-US" dirty="0"/>
              <a:t>Make the computer system convenient to use</a:t>
            </a:r>
          </a:p>
          <a:p>
            <a:pPr lvl="1"/>
            <a:r>
              <a:rPr lang="en-US" dirty="0"/>
              <a:t>Use the computer hardware in an efficient manner</a:t>
            </a:r>
          </a:p>
          <a:p>
            <a:endParaRPr lang="en-IN" dirty="0"/>
          </a:p>
        </p:txBody>
      </p:sp>
      <p:sp>
        <p:nvSpPr>
          <p:cNvPr id="4" name="Content Placeholder 3">
            <a:extLst>
              <a:ext uri="{FF2B5EF4-FFF2-40B4-BE49-F238E27FC236}">
                <a16:creationId xmlns:a16="http://schemas.microsoft.com/office/drawing/2014/main" id="{474057CF-9DC3-DB1B-7AF1-6B580E9B49DD}"/>
              </a:ext>
            </a:extLst>
          </p:cNvPr>
          <p:cNvSpPr>
            <a:spLocks noGrp="1"/>
          </p:cNvSpPr>
          <p:nvPr>
            <p:ph sz="half" idx="2"/>
          </p:nvPr>
        </p:nvSpPr>
        <p:spPr/>
        <p:txBody>
          <a:bodyPr>
            <a:normAutofit/>
          </a:bodyPr>
          <a:lstStyle/>
          <a:p>
            <a:endParaRPr lang="en-IN" dirty="0"/>
          </a:p>
        </p:txBody>
      </p:sp>
      <p:pic>
        <p:nvPicPr>
          <p:cNvPr id="1026" name="Picture 2" descr="Operating System - Overview">
            <a:extLst>
              <a:ext uri="{FF2B5EF4-FFF2-40B4-BE49-F238E27FC236}">
                <a16:creationId xmlns:a16="http://schemas.microsoft.com/office/drawing/2014/main" id="{85CD322B-ED26-C0DE-CCAC-549A836B1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908" y="1876373"/>
            <a:ext cx="4106184" cy="424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832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00A6-B69A-E42B-5C21-B5423F354873}"/>
              </a:ext>
            </a:extLst>
          </p:cNvPr>
          <p:cNvSpPr>
            <a:spLocks noGrp="1"/>
          </p:cNvSpPr>
          <p:nvPr>
            <p:ph type="title"/>
          </p:nvPr>
        </p:nvSpPr>
        <p:spPr/>
        <p:txBody>
          <a:bodyPr/>
          <a:lstStyle/>
          <a:p>
            <a:r>
              <a:rPr lang="en-IN" dirty="0" err="1"/>
              <a:t>sed</a:t>
            </a:r>
            <a:endParaRPr lang="en-IN" dirty="0"/>
          </a:p>
        </p:txBody>
      </p:sp>
      <p:sp>
        <p:nvSpPr>
          <p:cNvPr id="3" name="Content Placeholder 2">
            <a:extLst>
              <a:ext uri="{FF2B5EF4-FFF2-40B4-BE49-F238E27FC236}">
                <a16:creationId xmlns:a16="http://schemas.microsoft.com/office/drawing/2014/main" id="{174EC29C-48D0-10F6-F4B4-6756FFEA7EBF}"/>
              </a:ext>
            </a:extLst>
          </p:cNvPr>
          <p:cNvSpPr>
            <a:spLocks noGrp="1"/>
          </p:cNvSpPr>
          <p:nvPr>
            <p:ph idx="1"/>
          </p:nvPr>
        </p:nvSpPr>
        <p:spPr/>
        <p:txBody>
          <a:bodyPr>
            <a:normAutofit lnSpcReduction="10000"/>
          </a:bodyPr>
          <a:lstStyle/>
          <a:p>
            <a:r>
              <a:rPr lang="en-US" dirty="0"/>
              <a:t>Stream editor, as opposed to a normal interactive editor</a:t>
            </a:r>
          </a:p>
          <a:p>
            <a:r>
              <a:rPr lang="en-US" dirty="0"/>
              <a:t>It is a text editor without an interface. You can use it from the command line to manipulate text in files and streams.</a:t>
            </a:r>
          </a:p>
          <a:p>
            <a:r>
              <a:rPr lang="en-US" dirty="0"/>
              <a:t>With sed you can do all of the following:</a:t>
            </a:r>
          </a:p>
          <a:p>
            <a:r>
              <a:rPr lang="en-US" dirty="0"/>
              <a:t>    Select text</a:t>
            </a:r>
          </a:p>
          <a:p>
            <a:r>
              <a:rPr lang="en-US" dirty="0"/>
              <a:t>    Substitute text</a:t>
            </a:r>
          </a:p>
          <a:p>
            <a:r>
              <a:rPr lang="en-US" dirty="0"/>
              <a:t>    Add lines to text</a:t>
            </a:r>
          </a:p>
          <a:p>
            <a:r>
              <a:rPr lang="en-US" dirty="0"/>
              <a:t>    Delete lines from text</a:t>
            </a:r>
          </a:p>
          <a:p>
            <a:r>
              <a:rPr lang="en-US" dirty="0"/>
              <a:t>    Modify (or preserve) an original file</a:t>
            </a:r>
          </a:p>
        </p:txBody>
      </p:sp>
    </p:spTree>
    <p:extLst>
      <p:ext uri="{BB962C8B-B14F-4D97-AF65-F5344CB8AC3E}">
        <p14:creationId xmlns:p14="http://schemas.microsoft.com/office/powerpoint/2010/main" val="6404087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4874-CFE6-ECCD-FE6A-A6DB9E5B4349}"/>
              </a:ext>
            </a:extLst>
          </p:cNvPr>
          <p:cNvSpPr>
            <a:spLocks noGrp="1"/>
          </p:cNvSpPr>
          <p:nvPr>
            <p:ph type="title"/>
          </p:nvPr>
        </p:nvSpPr>
        <p:spPr/>
        <p:txBody>
          <a:bodyPr/>
          <a:lstStyle/>
          <a:p>
            <a:r>
              <a:rPr lang="en-IN" dirty="0" err="1"/>
              <a:t>sed</a:t>
            </a:r>
            <a:r>
              <a:rPr lang="en-IN" dirty="0"/>
              <a:t> Example</a:t>
            </a:r>
          </a:p>
        </p:txBody>
      </p:sp>
      <p:sp>
        <p:nvSpPr>
          <p:cNvPr id="3" name="Content Placeholder 2">
            <a:extLst>
              <a:ext uri="{FF2B5EF4-FFF2-40B4-BE49-F238E27FC236}">
                <a16:creationId xmlns:a16="http://schemas.microsoft.com/office/drawing/2014/main" id="{E44ECF89-EA67-86EC-993A-1A4707C59CE9}"/>
              </a:ext>
            </a:extLst>
          </p:cNvPr>
          <p:cNvSpPr>
            <a:spLocks noGrp="1"/>
          </p:cNvSpPr>
          <p:nvPr>
            <p:ph idx="1"/>
          </p:nvPr>
        </p:nvSpPr>
        <p:spPr/>
        <p:txBody>
          <a:bodyPr/>
          <a:lstStyle/>
          <a:p>
            <a:r>
              <a:rPr lang="en-US" b="1" dirty="0"/>
              <a:t>echo "This is a test" | sed 's/test/big test/’</a:t>
            </a:r>
          </a:p>
          <a:p>
            <a:r>
              <a:rPr lang="en-US" dirty="0"/>
              <a:t>The echo command sends “This is a test” into sed using pipe symbol</a:t>
            </a:r>
          </a:p>
          <a:p>
            <a:r>
              <a:rPr lang="en-US" dirty="0"/>
              <a:t>The simple substitution rule (s = substitute) is applied</a:t>
            </a:r>
          </a:p>
          <a:p>
            <a:r>
              <a:rPr lang="en-US" dirty="0"/>
              <a:t>sed searches the input text for an occurrence of the first string (test) and replaces with the second (big test)</a:t>
            </a:r>
          </a:p>
          <a:p>
            <a:r>
              <a:rPr lang="en-US" dirty="0"/>
              <a:t>Output will be sent to the terminal window</a:t>
            </a:r>
          </a:p>
          <a:p>
            <a:endParaRPr lang="en-IN" dirty="0"/>
          </a:p>
        </p:txBody>
      </p:sp>
    </p:spTree>
    <p:extLst>
      <p:ext uri="{BB962C8B-B14F-4D97-AF65-F5344CB8AC3E}">
        <p14:creationId xmlns:p14="http://schemas.microsoft.com/office/powerpoint/2010/main" val="28986486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4B83-0281-C50A-B014-41E2B60A6F2B}"/>
              </a:ext>
            </a:extLst>
          </p:cNvPr>
          <p:cNvSpPr>
            <a:spLocks noGrp="1"/>
          </p:cNvSpPr>
          <p:nvPr>
            <p:ph type="title"/>
          </p:nvPr>
        </p:nvSpPr>
        <p:spPr/>
        <p:txBody>
          <a:bodyPr/>
          <a:lstStyle/>
          <a:p>
            <a:r>
              <a:rPr lang="en-IN" dirty="0" err="1"/>
              <a:t>sed</a:t>
            </a:r>
            <a:r>
              <a:rPr lang="en-IN" dirty="0"/>
              <a:t> Examples</a:t>
            </a:r>
          </a:p>
        </p:txBody>
      </p:sp>
      <p:sp>
        <p:nvSpPr>
          <p:cNvPr id="3" name="Content Placeholder 2">
            <a:extLst>
              <a:ext uri="{FF2B5EF4-FFF2-40B4-BE49-F238E27FC236}">
                <a16:creationId xmlns:a16="http://schemas.microsoft.com/office/drawing/2014/main" id="{0C2020EF-16D2-BB2F-439F-AD39F0C5616F}"/>
              </a:ext>
            </a:extLst>
          </p:cNvPr>
          <p:cNvSpPr>
            <a:spLocks noGrp="1"/>
          </p:cNvSpPr>
          <p:nvPr>
            <p:ph idx="1"/>
          </p:nvPr>
        </p:nvSpPr>
        <p:spPr/>
        <p:txBody>
          <a:bodyPr>
            <a:normAutofit fontScale="92500" lnSpcReduction="10000"/>
          </a:bodyPr>
          <a:lstStyle/>
          <a:p>
            <a:r>
              <a:rPr lang="en-US" dirty="0"/>
              <a:t>Create python.txt</a:t>
            </a:r>
          </a:p>
          <a:p>
            <a:pPr lvl="1"/>
            <a:r>
              <a:rPr lang="en-US" dirty="0"/>
              <a:t>Python is a very popular language.</a:t>
            </a:r>
          </a:p>
          <a:p>
            <a:pPr lvl="1"/>
            <a:r>
              <a:rPr lang="en-US" dirty="0"/>
              <a:t>Python is easy to use. Python is easy to learn.</a:t>
            </a:r>
          </a:p>
          <a:p>
            <a:pPr lvl="1"/>
            <a:r>
              <a:rPr lang="en-US" dirty="0"/>
              <a:t>Python is a cross-platform language</a:t>
            </a:r>
          </a:p>
          <a:p>
            <a:r>
              <a:rPr lang="en-US" dirty="0"/>
              <a:t>sed '2 s/Python/</a:t>
            </a:r>
            <a:r>
              <a:rPr lang="en-US" dirty="0" err="1"/>
              <a:t>perl</a:t>
            </a:r>
            <a:r>
              <a:rPr lang="en-US" dirty="0"/>
              <a:t>/g' python.txt → Replacement in the second line, g means all the instances in that line (here, 2)</a:t>
            </a:r>
          </a:p>
          <a:p>
            <a:r>
              <a:rPr lang="en-US" dirty="0"/>
              <a:t>sed 's/Python/</a:t>
            </a:r>
            <a:r>
              <a:rPr lang="en-US" dirty="0" err="1"/>
              <a:t>perl</a:t>
            </a:r>
            <a:r>
              <a:rPr lang="en-US" dirty="0"/>
              <a:t>/g2' python.txt → Replace the second occurrence on every line, wherever there is a match</a:t>
            </a:r>
          </a:p>
          <a:p>
            <a:r>
              <a:rPr lang="en-US" dirty="0"/>
              <a:t>sed '1 s/Python/</a:t>
            </a:r>
            <a:r>
              <a:rPr lang="en-US" dirty="0" err="1"/>
              <a:t>perl</a:t>
            </a:r>
            <a:r>
              <a:rPr lang="en-US" dirty="0"/>
              <a:t>/' python.txt → Replace the first occurrence on the first line</a:t>
            </a:r>
          </a:p>
          <a:p>
            <a:r>
              <a:rPr lang="en-US" dirty="0"/>
              <a:t>sed '$s/Python/Bash/' python.txt → Replace the last line’s first occurrence</a:t>
            </a:r>
          </a:p>
        </p:txBody>
      </p:sp>
      <p:sp>
        <p:nvSpPr>
          <p:cNvPr id="4" name="Speech Bubble: Rectangle 3">
            <a:extLst>
              <a:ext uri="{FF2B5EF4-FFF2-40B4-BE49-F238E27FC236}">
                <a16:creationId xmlns:a16="http://schemas.microsoft.com/office/drawing/2014/main" id="{2B049DC7-D19E-02E5-E25D-46959D46E1A3}"/>
              </a:ext>
            </a:extLst>
          </p:cNvPr>
          <p:cNvSpPr/>
          <p:nvPr/>
        </p:nvSpPr>
        <p:spPr>
          <a:xfrm>
            <a:off x="7859730" y="365125"/>
            <a:ext cx="3123344" cy="1325563"/>
          </a:xfrm>
          <a:prstGeom prst="wedgeRectCallout">
            <a:avLst>
              <a:gd name="adj1" fmla="val -78331"/>
              <a:gd name="adj2" fmla="val 14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Note: File contents are not changed, only output is changed.</a:t>
            </a:r>
          </a:p>
        </p:txBody>
      </p:sp>
    </p:spTree>
    <p:extLst>
      <p:ext uri="{BB962C8B-B14F-4D97-AF65-F5344CB8AC3E}">
        <p14:creationId xmlns:p14="http://schemas.microsoft.com/office/powerpoint/2010/main" val="1500426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75FA-D8DF-3FF3-A497-3A56E2D8625A}"/>
              </a:ext>
            </a:extLst>
          </p:cNvPr>
          <p:cNvSpPr>
            <a:spLocks noGrp="1"/>
          </p:cNvSpPr>
          <p:nvPr>
            <p:ph type="title"/>
          </p:nvPr>
        </p:nvSpPr>
        <p:spPr/>
        <p:txBody>
          <a:bodyPr/>
          <a:lstStyle/>
          <a:p>
            <a:r>
              <a:rPr lang="en-IN" dirty="0" err="1"/>
              <a:t>sed</a:t>
            </a:r>
            <a:r>
              <a:rPr lang="en-IN" dirty="0"/>
              <a:t> and Delete</a:t>
            </a:r>
          </a:p>
        </p:txBody>
      </p:sp>
      <p:sp>
        <p:nvSpPr>
          <p:cNvPr id="3" name="Content Placeholder 2">
            <a:extLst>
              <a:ext uri="{FF2B5EF4-FFF2-40B4-BE49-F238E27FC236}">
                <a16:creationId xmlns:a16="http://schemas.microsoft.com/office/drawing/2014/main" id="{1E99AC1F-4115-A14D-94FB-F9C42B001F6D}"/>
              </a:ext>
            </a:extLst>
          </p:cNvPr>
          <p:cNvSpPr>
            <a:spLocks noGrp="1"/>
          </p:cNvSpPr>
          <p:nvPr>
            <p:ph idx="1"/>
          </p:nvPr>
        </p:nvSpPr>
        <p:spPr/>
        <p:txBody>
          <a:bodyPr/>
          <a:lstStyle/>
          <a:p>
            <a:r>
              <a:rPr lang="en-IN" dirty="0"/>
              <a:t>Create os.txt</a:t>
            </a:r>
          </a:p>
          <a:p>
            <a:pPr lvl="1"/>
            <a:r>
              <a:rPr lang="en-IN" dirty="0"/>
              <a:t>Windows</a:t>
            </a:r>
          </a:p>
          <a:p>
            <a:pPr lvl="1"/>
            <a:r>
              <a:rPr lang="en-IN" dirty="0"/>
              <a:t>Linux</a:t>
            </a:r>
          </a:p>
          <a:p>
            <a:pPr lvl="1"/>
            <a:r>
              <a:rPr lang="en-IN" dirty="0"/>
              <a:t>Android</a:t>
            </a:r>
          </a:p>
          <a:p>
            <a:pPr lvl="1"/>
            <a:r>
              <a:rPr lang="en-IN" dirty="0"/>
              <a:t>OS</a:t>
            </a:r>
          </a:p>
          <a:p>
            <a:r>
              <a:rPr lang="en-IN" dirty="0" err="1"/>
              <a:t>sed</a:t>
            </a:r>
            <a:r>
              <a:rPr lang="en-IN" dirty="0"/>
              <a:t> '/OS/d' os.txt → Delete lines containing the word OS</a:t>
            </a:r>
          </a:p>
          <a:p>
            <a:r>
              <a:rPr lang="en-IN" dirty="0" err="1"/>
              <a:t>sed</a:t>
            </a:r>
            <a:r>
              <a:rPr lang="en-IN" dirty="0"/>
              <a:t> '/Linux/,+2d' os.txt → Delete line containing the word Linux and next two lines</a:t>
            </a:r>
          </a:p>
        </p:txBody>
      </p:sp>
    </p:spTree>
    <p:extLst>
      <p:ext uri="{BB962C8B-B14F-4D97-AF65-F5344CB8AC3E}">
        <p14:creationId xmlns:p14="http://schemas.microsoft.com/office/powerpoint/2010/main" val="20627370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CD74-136A-D1A8-7B07-B7AA422E80E7}"/>
              </a:ext>
            </a:extLst>
          </p:cNvPr>
          <p:cNvSpPr>
            <a:spLocks noGrp="1"/>
          </p:cNvSpPr>
          <p:nvPr>
            <p:ph type="title"/>
          </p:nvPr>
        </p:nvSpPr>
        <p:spPr/>
        <p:txBody>
          <a:bodyPr/>
          <a:lstStyle/>
          <a:p>
            <a:r>
              <a:rPr lang="en-IN" dirty="0" err="1"/>
              <a:t>sed</a:t>
            </a:r>
            <a:r>
              <a:rPr lang="en-IN" dirty="0"/>
              <a:t> and Insert</a:t>
            </a:r>
          </a:p>
        </p:txBody>
      </p:sp>
      <p:sp>
        <p:nvSpPr>
          <p:cNvPr id="3" name="Content Placeholder 2">
            <a:extLst>
              <a:ext uri="{FF2B5EF4-FFF2-40B4-BE49-F238E27FC236}">
                <a16:creationId xmlns:a16="http://schemas.microsoft.com/office/drawing/2014/main" id="{9554F2EC-5C70-289F-51AA-0F5C59DDD93A}"/>
              </a:ext>
            </a:extLst>
          </p:cNvPr>
          <p:cNvSpPr>
            <a:spLocks noGrp="1"/>
          </p:cNvSpPr>
          <p:nvPr>
            <p:ph idx="1"/>
          </p:nvPr>
        </p:nvSpPr>
        <p:spPr/>
        <p:txBody>
          <a:bodyPr/>
          <a:lstStyle/>
          <a:p>
            <a:r>
              <a:rPr lang="en-US" dirty="0"/>
              <a:t>Create </a:t>
            </a:r>
            <a:r>
              <a:rPr lang="en-US" dirty="0" err="1"/>
              <a:t>myfile</a:t>
            </a:r>
            <a:endParaRPr lang="en-US" dirty="0"/>
          </a:p>
          <a:p>
            <a:pPr lvl="1"/>
            <a:r>
              <a:rPr lang="en-US" dirty="0"/>
              <a:t>This is a test and I like this test.</a:t>
            </a:r>
          </a:p>
          <a:p>
            <a:pPr lvl="1"/>
            <a:r>
              <a:rPr lang="en-US" dirty="0"/>
              <a:t>This is the next line of the test script.</a:t>
            </a:r>
          </a:p>
          <a:p>
            <a:r>
              <a:rPr lang="en-US" dirty="0"/>
              <a:t>sed '2i\This is the inserted line.' </a:t>
            </a:r>
            <a:r>
              <a:rPr lang="en-US" dirty="0" err="1"/>
              <a:t>myfile</a:t>
            </a:r>
            <a:r>
              <a:rPr lang="en-US" dirty="0"/>
              <a:t> → Insert a new second line</a:t>
            </a:r>
          </a:p>
          <a:p>
            <a:r>
              <a:rPr lang="en-US" dirty="0"/>
              <a:t>sed '2a\This is the appended line.' </a:t>
            </a:r>
            <a:r>
              <a:rPr lang="en-US" dirty="0" err="1"/>
              <a:t>myfile</a:t>
            </a:r>
            <a:r>
              <a:rPr lang="en-US" dirty="0"/>
              <a:t> → Append a new line (Note the position of the new line)</a:t>
            </a:r>
          </a:p>
          <a:p>
            <a:r>
              <a:rPr lang="en-US" dirty="0" err="1"/>
              <a:t>i</a:t>
            </a:r>
            <a:r>
              <a:rPr lang="en-US" dirty="0"/>
              <a:t> is </a:t>
            </a:r>
            <a:r>
              <a:rPr lang="en-US" i="1" dirty="0"/>
              <a:t>before </a:t>
            </a:r>
            <a:r>
              <a:rPr lang="en-US" dirty="0"/>
              <a:t>and a is </a:t>
            </a:r>
            <a:r>
              <a:rPr lang="en-US" i="1" dirty="0"/>
              <a:t>after</a:t>
            </a:r>
            <a:endParaRPr lang="en-IN" i="1" dirty="0"/>
          </a:p>
        </p:txBody>
      </p:sp>
    </p:spTree>
    <p:extLst>
      <p:ext uri="{BB962C8B-B14F-4D97-AF65-F5344CB8AC3E}">
        <p14:creationId xmlns:p14="http://schemas.microsoft.com/office/powerpoint/2010/main" val="2088348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756C-3D3A-D7C8-8E79-0FD63F8FBAFC}"/>
              </a:ext>
            </a:extLst>
          </p:cNvPr>
          <p:cNvSpPr>
            <a:spLocks noGrp="1"/>
          </p:cNvSpPr>
          <p:nvPr>
            <p:ph type="title"/>
          </p:nvPr>
        </p:nvSpPr>
        <p:spPr/>
        <p:txBody>
          <a:bodyPr/>
          <a:lstStyle/>
          <a:p>
            <a:r>
              <a:rPr lang="en-IN" dirty="0"/>
              <a:t>View a Range of Lines</a:t>
            </a:r>
          </a:p>
        </p:txBody>
      </p:sp>
      <p:sp>
        <p:nvSpPr>
          <p:cNvPr id="3" name="Content Placeholder 2">
            <a:extLst>
              <a:ext uri="{FF2B5EF4-FFF2-40B4-BE49-F238E27FC236}">
                <a16:creationId xmlns:a16="http://schemas.microsoft.com/office/drawing/2014/main" id="{5A4B6F69-3B21-CACE-95E3-75C097641C0F}"/>
              </a:ext>
            </a:extLst>
          </p:cNvPr>
          <p:cNvSpPr>
            <a:spLocks noGrp="1"/>
          </p:cNvSpPr>
          <p:nvPr>
            <p:ph idx="1"/>
          </p:nvPr>
        </p:nvSpPr>
        <p:spPr/>
        <p:txBody>
          <a:bodyPr>
            <a:normAutofit fontScale="55000" lnSpcReduction="20000"/>
          </a:bodyPr>
          <a:lstStyle/>
          <a:p>
            <a:r>
              <a:rPr lang="en-IN" dirty="0"/>
              <a:t>Create sedtest.txt</a:t>
            </a:r>
          </a:p>
          <a:p>
            <a:r>
              <a:rPr lang="en-US" dirty="0"/>
              <a:t>This is a demo text file.</a:t>
            </a:r>
          </a:p>
          <a:p>
            <a:r>
              <a:rPr lang="en-US" dirty="0"/>
              <a:t>It is an amazing file that will help us all.</a:t>
            </a:r>
          </a:p>
          <a:p>
            <a:r>
              <a:rPr lang="en-US" dirty="0"/>
              <a:t>The sed command is also great for stream editing.</a:t>
            </a:r>
          </a:p>
          <a:p>
            <a:r>
              <a:rPr lang="en-US" dirty="0"/>
              <a:t>Want to learn how to use the command?</a:t>
            </a:r>
          </a:p>
          <a:p>
            <a:r>
              <a:rPr lang="en-US" dirty="0"/>
              <a:t>This is another line in the file.</a:t>
            </a:r>
          </a:p>
          <a:p>
            <a:r>
              <a:rPr lang="en-US" dirty="0"/>
              <a:t>This is the third general line in the file.</a:t>
            </a:r>
          </a:p>
          <a:p>
            <a:r>
              <a:rPr lang="en-US" dirty="0"/>
              <a:t>This file is named as </a:t>
            </a:r>
            <a:r>
              <a:rPr lang="en-US" dirty="0" err="1"/>
              <a:t>textfile</a:t>
            </a:r>
            <a:r>
              <a:rPr lang="en-US" dirty="0"/>
              <a:t>.</a:t>
            </a:r>
          </a:p>
          <a:p>
            <a:r>
              <a:rPr lang="en-US" dirty="0"/>
              <a:t>This is a apple.</a:t>
            </a:r>
          </a:p>
          <a:p>
            <a:r>
              <a:rPr lang="en-US" dirty="0"/>
              <a:t>This is a orange.</a:t>
            </a:r>
          </a:p>
          <a:p>
            <a:endParaRPr lang="en-US" dirty="0"/>
          </a:p>
          <a:p>
            <a:r>
              <a:rPr lang="pt-BR" b="1" dirty="0"/>
              <a:t>sed -n '3,5p' sedtest.txt</a:t>
            </a:r>
            <a:r>
              <a:rPr lang="pt-BR" dirty="0"/>
              <a:t> =&gt; Display lines between 3 and 5</a:t>
            </a:r>
          </a:p>
          <a:p>
            <a:r>
              <a:rPr lang="pt-BR" b="1" dirty="0"/>
              <a:t>sed  '3,5p' sedtest.txt</a:t>
            </a:r>
            <a:r>
              <a:rPr lang="pt-BR" dirty="0"/>
              <a:t> =&gt; Display lines between 3 and 5</a:t>
            </a:r>
          </a:p>
          <a:p>
            <a:r>
              <a:rPr lang="pt-BR" b="1" dirty="0"/>
              <a:t>sed  ‘3,5d' sedtest.txt</a:t>
            </a:r>
            <a:r>
              <a:rPr lang="pt-BR" dirty="0"/>
              <a:t> =&gt; Display lines other than between 3 and 5</a:t>
            </a:r>
          </a:p>
          <a:p>
            <a:endParaRPr lang="en-IN" b="1" dirty="0"/>
          </a:p>
        </p:txBody>
      </p:sp>
      <p:sp>
        <p:nvSpPr>
          <p:cNvPr id="4" name="TextBox 3">
            <a:extLst>
              <a:ext uri="{FF2B5EF4-FFF2-40B4-BE49-F238E27FC236}">
                <a16:creationId xmlns:a16="http://schemas.microsoft.com/office/drawing/2014/main" id="{2F06704D-7678-A7B7-0027-4E983FCE742D}"/>
              </a:ext>
            </a:extLst>
          </p:cNvPr>
          <p:cNvSpPr txBox="1"/>
          <p:nvPr/>
        </p:nvSpPr>
        <p:spPr>
          <a:xfrm>
            <a:off x="7068622" y="3504585"/>
            <a:ext cx="4161033" cy="2308324"/>
          </a:xfrm>
          <a:prstGeom prst="rect">
            <a:avLst/>
          </a:prstGeom>
          <a:solidFill>
            <a:schemeClr val="accent2">
              <a:lumMod val="50000"/>
            </a:schemeClr>
          </a:solidFill>
        </p:spPr>
        <p:txBody>
          <a:bodyPr wrap="square" rtlCol="0">
            <a:spAutoFit/>
          </a:bodyPr>
          <a:lstStyle/>
          <a:p>
            <a:r>
              <a:rPr lang="en-US" dirty="0"/>
              <a:t>The -n flag prevents sed from displaying the pattern space at the end of each cycle. </a:t>
            </a:r>
          </a:p>
          <a:p>
            <a:r>
              <a:rPr lang="en-US" dirty="0"/>
              <a:t>The p argument stands for print and is used to display the matched lines to the user.</a:t>
            </a:r>
          </a:p>
          <a:p>
            <a:r>
              <a:rPr lang="en-US" dirty="0"/>
              <a:t>The d flag deletes the matched strings from the output and displays the rest of the content.</a:t>
            </a:r>
            <a:endParaRPr lang="en-IN" dirty="0"/>
          </a:p>
        </p:txBody>
      </p:sp>
    </p:spTree>
    <p:extLst>
      <p:ext uri="{BB962C8B-B14F-4D97-AF65-F5344CB8AC3E}">
        <p14:creationId xmlns:p14="http://schemas.microsoft.com/office/powerpoint/2010/main" val="35399754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0A91-E7C4-7F63-85DA-7D54F99A40E6}"/>
              </a:ext>
            </a:extLst>
          </p:cNvPr>
          <p:cNvSpPr>
            <a:spLocks noGrp="1"/>
          </p:cNvSpPr>
          <p:nvPr>
            <p:ph type="title"/>
          </p:nvPr>
        </p:nvSpPr>
        <p:spPr/>
        <p:txBody>
          <a:bodyPr/>
          <a:lstStyle/>
          <a:p>
            <a:r>
              <a:rPr lang="en-IN" dirty="0" err="1"/>
              <a:t>sed</a:t>
            </a:r>
            <a:r>
              <a:rPr lang="en-IN" dirty="0"/>
              <a:t> | More Examples</a:t>
            </a:r>
          </a:p>
        </p:txBody>
      </p:sp>
      <p:sp>
        <p:nvSpPr>
          <p:cNvPr id="3" name="Content Placeholder 2">
            <a:extLst>
              <a:ext uri="{FF2B5EF4-FFF2-40B4-BE49-F238E27FC236}">
                <a16:creationId xmlns:a16="http://schemas.microsoft.com/office/drawing/2014/main" id="{44D3A875-152A-D063-E9A0-16CEC9791758}"/>
              </a:ext>
            </a:extLst>
          </p:cNvPr>
          <p:cNvSpPr>
            <a:spLocks noGrp="1"/>
          </p:cNvSpPr>
          <p:nvPr>
            <p:ph idx="1"/>
          </p:nvPr>
        </p:nvSpPr>
        <p:spPr/>
        <p:txBody>
          <a:bodyPr/>
          <a:lstStyle/>
          <a:p>
            <a:r>
              <a:rPr lang="pt-BR" dirty="0"/>
              <a:t>sed -n -e '1,2p' -e '5,6p' sedtest.txt  =&gt; Display non-consecutive lines</a:t>
            </a:r>
          </a:p>
          <a:p>
            <a:r>
              <a:rPr lang="en-US" dirty="0"/>
              <a:t>The -e flag helps in executing multiple actions using a single command.</a:t>
            </a:r>
            <a:endParaRPr lang="pt-BR" dirty="0"/>
          </a:p>
          <a:p>
            <a:endParaRPr lang="pt-BR" dirty="0"/>
          </a:p>
          <a:p>
            <a:r>
              <a:rPr lang="en-US" dirty="0"/>
              <a:t>sed s/</a:t>
            </a:r>
            <a:r>
              <a:rPr lang="en-US" dirty="0" err="1"/>
              <a:t>originalword</a:t>
            </a:r>
            <a:r>
              <a:rPr lang="en-US" dirty="0"/>
              <a:t>/</a:t>
            </a:r>
            <a:r>
              <a:rPr lang="en-US" dirty="0" err="1"/>
              <a:t>replaceword</a:t>
            </a:r>
            <a:r>
              <a:rPr lang="en-US" dirty="0"/>
              <a:t>/g filename  =&gt; Replace something</a:t>
            </a:r>
            <a:endParaRPr lang="pt-BR" dirty="0"/>
          </a:p>
          <a:p>
            <a:r>
              <a:rPr lang="en-US" dirty="0"/>
              <a:t>sed s/amazing/super/g sedtest.txt</a:t>
            </a:r>
          </a:p>
          <a:p>
            <a:r>
              <a:rPr lang="en-US" dirty="0"/>
              <a:t>The s argument denotes substitution and the g command is used to replace the matched content with the specified replacement content.</a:t>
            </a:r>
            <a:endParaRPr lang="pt-BR" dirty="0"/>
          </a:p>
          <a:p>
            <a:endParaRPr lang="en-IN" dirty="0"/>
          </a:p>
        </p:txBody>
      </p:sp>
    </p:spTree>
    <p:extLst>
      <p:ext uri="{BB962C8B-B14F-4D97-AF65-F5344CB8AC3E}">
        <p14:creationId xmlns:p14="http://schemas.microsoft.com/office/powerpoint/2010/main" val="10331486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FCC7-3FD2-29E0-FC3A-BD677F1CA697}"/>
              </a:ext>
            </a:extLst>
          </p:cNvPr>
          <p:cNvSpPr>
            <a:spLocks noGrp="1"/>
          </p:cNvSpPr>
          <p:nvPr>
            <p:ph type="title"/>
          </p:nvPr>
        </p:nvSpPr>
        <p:spPr/>
        <p:txBody>
          <a:bodyPr/>
          <a:lstStyle/>
          <a:p>
            <a:r>
              <a:rPr lang="en-IN" dirty="0" err="1"/>
              <a:t>sed</a:t>
            </a:r>
            <a:r>
              <a:rPr lang="en-IN" dirty="0"/>
              <a:t> | More Examples</a:t>
            </a:r>
          </a:p>
        </p:txBody>
      </p:sp>
      <p:sp>
        <p:nvSpPr>
          <p:cNvPr id="3" name="Content Placeholder 2">
            <a:extLst>
              <a:ext uri="{FF2B5EF4-FFF2-40B4-BE49-F238E27FC236}">
                <a16:creationId xmlns:a16="http://schemas.microsoft.com/office/drawing/2014/main" id="{5D6FBC32-3CE4-647C-D327-61321BAE8F41}"/>
              </a:ext>
            </a:extLst>
          </p:cNvPr>
          <p:cNvSpPr>
            <a:spLocks noGrp="1"/>
          </p:cNvSpPr>
          <p:nvPr>
            <p:ph idx="1"/>
          </p:nvPr>
        </p:nvSpPr>
        <p:spPr/>
        <p:txBody>
          <a:bodyPr/>
          <a:lstStyle/>
          <a:p>
            <a:r>
              <a:rPr lang="en-US" dirty="0"/>
              <a:t>sed '2,5s/This/That/g’ sedtest.txt =&gt; Substitute words in a range of lines (2 to 5 in this example)</a:t>
            </a:r>
          </a:p>
          <a:p>
            <a:r>
              <a:rPr lang="en-US" dirty="0"/>
              <a:t>sed 's/amazing/super/</a:t>
            </a:r>
            <a:r>
              <a:rPr lang="en-US" dirty="0" err="1"/>
              <a:t>g;s</a:t>
            </a:r>
            <a:r>
              <a:rPr lang="en-US" dirty="0"/>
              <a:t>/command/utility/</a:t>
            </a:r>
            <a:r>
              <a:rPr lang="en-US" dirty="0" err="1"/>
              <a:t>gi</a:t>
            </a:r>
            <a:r>
              <a:rPr lang="en-US" dirty="0"/>
              <a:t>' textfile.txt  =&gt; Multiple substitutions</a:t>
            </a:r>
          </a:p>
          <a:p>
            <a:endParaRPr lang="en-US" dirty="0"/>
          </a:p>
          <a:p>
            <a:r>
              <a:rPr lang="en-IN" dirty="0" err="1"/>
              <a:t>sed</a:t>
            </a:r>
            <a:r>
              <a:rPr lang="en-IN" dirty="0"/>
              <a:t> -e '/orange/ s/a/an/g’ sedtest.txt</a:t>
            </a:r>
            <a:endParaRPr lang="en-US" dirty="0"/>
          </a:p>
          <a:p>
            <a:r>
              <a:rPr lang="en-US" dirty="0"/>
              <a:t>Replace the word a with an if the word orange is present in the line</a:t>
            </a:r>
            <a:endParaRPr lang="en-IN" dirty="0"/>
          </a:p>
        </p:txBody>
      </p:sp>
    </p:spTree>
    <p:extLst>
      <p:ext uri="{BB962C8B-B14F-4D97-AF65-F5344CB8AC3E}">
        <p14:creationId xmlns:p14="http://schemas.microsoft.com/office/powerpoint/2010/main" val="22460920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9A72-92DE-274E-3AD5-2CE5D9E6AC0D}"/>
              </a:ext>
            </a:extLst>
          </p:cNvPr>
          <p:cNvSpPr>
            <a:spLocks noGrp="1"/>
          </p:cNvSpPr>
          <p:nvPr>
            <p:ph type="title"/>
          </p:nvPr>
        </p:nvSpPr>
        <p:spPr/>
        <p:txBody>
          <a:bodyPr/>
          <a:lstStyle/>
          <a:p>
            <a:r>
              <a:rPr lang="en-IN" dirty="0"/>
              <a:t>Adding Users</a:t>
            </a:r>
          </a:p>
        </p:txBody>
      </p:sp>
      <p:sp>
        <p:nvSpPr>
          <p:cNvPr id="3" name="Content Placeholder 2">
            <a:extLst>
              <a:ext uri="{FF2B5EF4-FFF2-40B4-BE49-F238E27FC236}">
                <a16:creationId xmlns:a16="http://schemas.microsoft.com/office/drawing/2014/main" id="{3BB94F17-3A5E-56EB-2A27-76606AB432CF}"/>
              </a:ext>
            </a:extLst>
          </p:cNvPr>
          <p:cNvSpPr>
            <a:spLocks noGrp="1"/>
          </p:cNvSpPr>
          <p:nvPr>
            <p:ph idx="1"/>
          </p:nvPr>
        </p:nvSpPr>
        <p:spPr/>
        <p:txBody>
          <a:bodyPr>
            <a:normAutofit fontScale="92500"/>
          </a:bodyPr>
          <a:lstStyle/>
          <a:p>
            <a:r>
              <a:rPr lang="en-IN" dirty="0"/>
              <a:t>The </a:t>
            </a:r>
            <a:r>
              <a:rPr lang="en-IN" b="1" dirty="0" err="1"/>
              <a:t>useradd</a:t>
            </a:r>
            <a:r>
              <a:rPr lang="en-IN" dirty="0"/>
              <a:t> </a:t>
            </a:r>
            <a:r>
              <a:rPr lang="en-IN" b="1" dirty="0"/>
              <a:t> </a:t>
            </a:r>
            <a:r>
              <a:rPr lang="en-IN" dirty="0"/>
              <a:t>and </a:t>
            </a:r>
            <a:r>
              <a:rPr lang="en-IN" b="1" dirty="0" err="1"/>
              <a:t>adduser</a:t>
            </a:r>
            <a:r>
              <a:rPr lang="en-IN" dirty="0"/>
              <a:t> command</a:t>
            </a:r>
          </a:p>
          <a:p>
            <a:r>
              <a:rPr lang="en-US" dirty="0"/>
              <a:t>Example: </a:t>
            </a:r>
            <a:r>
              <a:rPr lang="en-US" b="1" dirty="0" err="1"/>
              <a:t>sudo</a:t>
            </a:r>
            <a:r>
              <a:rPr lang="en-US" b="1" dirty="0"/>
              <a:t> </a:t>
            </a:r>
            <a:r>
              <a:rPr lang="en-US" b="1" dirty="0" err="1"/>
              <a:t>useradd</a:t>
            </a:r>
            <a:r>
              <a:rPr lang="en-US" b="1" dirty="0"/>
              <a:t> </a:t>
            </a:r>
            <a:r>
              <a:rPr lang="en-US" b="1" dirty="0" err="1"/>
              <a:t>cdac</a:t>
            </a:r>
            <a:endParaRPr lang="en-US" dirty="0"/>
          </a:p>
          <a:p>
            <a:r>
              <a:rPr lang="en-US" dirty="0"/>
              <a:t>To allow the new user to login, we must set a password for the new user</a:t>
            </a:r>
          </a:p>
          <a:p>
            <a:r>
              <a:rPr lang="en-US" dirty="0"/>
              <a:t>Example: </a:t>
            </a:r>
            <a:r>
              <a:rPr lang="en-US" b="1" dirty="0" err="1"/>
              <a:t>sudo</a:t>
            </a:r>
            <a:r>
              <a:rPr lang="en-US" b="1" dirty="0"/>
              <a:t> passwd </a:t>
            </a:r>
            <a:r>
              <a:rPr lang="en-US" b="1" dirty="0" err="1"/>
              <a:t>cdac</a:t>
            </a:r>
            <a:endParaRPr lang="en-US" b="1" dirty="0"/>
          </a:p>
          <a:p>
            <a:r>
              <a:rPr lang="en-US" dirty="0"/>
              <a:t>On some Linux distributions, the new user’s home directory is not automatically created, in which case, we need to use the following syntax</a:t>
            </a:r>
          </a:p>
          <a:p>
            <a:r>
              <a:rPr lang="en-US" b="1" dirty="0" err="1"/>
              <a:t>sudo</a:t>
            </a:r>
            <a:r>
              <a:rPr lang="en-US" b="1" dirty="0"/>
              <a:t> </a:t>
            </a:r>
            <a:r>
              <a:rPr lang="en-US" b="1" dirty="0" err="1"/>
              <a:t>useradd</a:t>
            </a:r>
            <a:r>
              <a:rPr lang="en-US" b="1" dirty="0"/>
              <a:t> -m </a:t>
            </a:r>
            <a:r>
              <a:rPr lang="en-US" b="1" dirty="0" err="1"/>
              <a:t>cdac</a:t>
            </a:r>
            <a:endParaRPr lang="en-US" dirty="0"/>
          </a:p>
          <a:p>
            <a:r>
              <a:rPr lang="en-US" dirty="0"/>
              <a:t>On Ubuntu, we can use a different command: </a:t>
            </a:r>
            <a:r>
              <a:rPr lang="en-US" b="1" dirty="0" err="1"/>
              <a:t>sudo</a:t>
            </a:r>
            <a:r>
              <a:rPr lang="en-US" b="1" dirty="0"/>
              <a:t> </a:t>
            </a:r>
            <a:r>
              <a:rPr lang="en-US" b="1" dirty="0" err="1"/>
              <a:t>adduser</a:t>
            </a:r>
            <a:r>
              <a:rPr lang="en-US" b="1" dirty="0"/>
              <a:t> </a:t>
            </a:r>
            <a:r>
              <a:rPr lang="en-US" b="1" dirty="0" err="1"/>
              <a:t>cdac</a:t>
            </a:r>
            <a:r>
              <a:rPr lang="en-US" dirty="0"/>
              <a:t> and to give the user admin privileges, </a:t>
            </a:r>
            <a:r>
              <a:rPr lang="en-US" b="1" dirty="0" err="1"/>
              <a:t>sudo</a:t>
            </a:r>
            <a:r>
              <a:rPr lang="en-US" b="1" dirty="0"/>
              <a:t> </a:t>
            </a:r>
            <a:r>
              <a:rPr lang="en-US" b="1" dirty="0" err="1"/>
              <a:t>usermod</a:t>
            </a:r>
            <a:r>
              <a:rPr lang="en-US" b="1" dirty="0"/>
              <a:t> -</a:t>
            </a:r>
            <a:r>
              <a:rPr lang="en-US" b="1" dirty="0" err="1"/>
              <a:t>aG</a:t>
            </a:r>
            <a:r>
              <a:rPr lang="en-US" b="1" dirty="0"/>
              <a:t> </a:t>
            </a:r>
            <a:r>
              <a:rPr lang="en-US" b="1" dirty="0" err="1"/>
              <a:t>sudo</a:t>
            </a:r>
            <a:r>
              <a:rPr lang="en-US" b="1" dirty="0"/>
              <a:t> </a:t>
            </a:r>
            <a:r>
              <a:rPr lang="en-US" b="1" dirty="0" err="1"/>
              <a:t>cdac</a:t>
            </a:r>
            <a:endParaRPr lang="en-US" b="1" dirty="0"/>
          </a:p>
          <a:p>
            <a:endParaRPr lang="en-US" dirty="0"/>
          </a:p>
          <a:p>
            <a:endParaRPr lang="en-US" dirty="0"/>
          </a:p>
          <a:p>
            <a:endParaRPr lang="en-IN" dirty="0"/>
          </a:p>
        </p:txBody>
      </p:sp>
      <p:sp>
        <p:nvSpPr>
          <p:cNvPr id="4" name="TextBox 3">
            <a:extLst>
              <a:ext uri="{FF2B5EF4-FFF2-40B4-BE49-F238E27FC236}">
                <a16:creationId xmlns:a16="http://schemas.microsoft.com/office/drawing/2014/main" id="{299521B1-DB1C-CEEC-D2F6-24040BBF5B41}"/>
              </a:ext>
            </a:extLst>
          </p:cNvPr>
          <p:cNvSpPr txBox="1"/>
          <p:nvPr/>
        </p:nvSpPr>
        <p:spPr>
          <a:xfrm>
            <a:off x="6333423" y="452387"/>
            <a:ext cx="5197642" cy="1477328"/>
          </a:xfrm>
          <a:prstGeom prst="rect">
            <a:avLst/>
          </a:prstGeom>
          <a:noFill/>
        </p:spPr>
        <p:txBody>
          <a:bodyPr wrap="square" rtlCol="0">
            <a:spAutoFit/>
          </a:bodyPr>
          <a:lstStyle/>
          <a:p>
            <a:r>
              <a:rPr lang="en-US" b="1" dirty="0" err="1">
                <a:solidFill>
                  <a:srgbClr val="FFC000"/>
                </a:solidFill>
              </a:rPr>
              <a:t>sudo</a:t>
            </a:r>
            <a:r>
              <a:rPr lang="en-US" b="1" dirty="0">
                <a:solidFill>
                  <a:srgbClr val="FFC000"/>
                </a:solidFill>
              </a:rPr>
              <a:t>: Superuser Do: </a:t>
            </a:r>
            <a:r>
              <a:rPr lang="en-US" dirty="0"/>
              <a:t>Execute a command as the superuser – Own password is needed</a:t>
            </a:r>
          </a:p>
          <a:p>
            <a:r>
              <a:rPr lang="en-US" b="1" dirty="0" err="1">
                <a:solidFill>
                  <a:srgbClr val="FFC000"/>
                </a:solidFill>
              </a:rPr>
              <a:t>su</a:t>
            </a:r>
            <a:r>
              <a:rPr lang="en-US" b="1" dirty="0">
                <a:solidFill>
                  <a:srgbClr val="FFC000"/>
                </a:solidFill>
              </a:rPr>
              <a:t>: Switch User: </a:t>
            </a:r>
            <a:r>
              <a:rPr lang="en-US" dirty="0"/>
              <a:t>Switch the current user to another user (If no name is specified, switch to root) – Target user’s password is required</a:t>
            </a:r>
          </a:p>
        </p:txBody>
      </p:sp>
    </p:spTree>
    <p:extLst>
      <p:ext uri="{BB962C8B-B14F-4D97-AF65-F5344CB8AC3E}">
        <p14:creationId xmlns:p14="http://schemas.microsoft.com/office/powerpoint/2010/main" val="16001300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9A72-92DE-274E-3AD5-2CE5D9E6AC0D}"/>
              </a:ext>
            </a:extLst>
          </p:cNvPr>
          <p:cNvSpPr>
            <a:spLocks noGrp="1"/>
          </p:cNvSpPr>
          <p:nvPr>
            <p:ph type="title"/>
          </p:nvPr>
        </p:nvSpPr>
        <p:spPr/>
        <p:txBody>
          <a:bodyPr/>
          <a:lstStyle/>
          <a:p>
            <a:r>
              <a:rPr lang="en-IN" dirty="0"/>
              <a:t>Removing Users</a:t>
            </a:r>
          </a:p>
        </p:txBody>
      </p:sp>
      <p:sp>
        <p:nvSpPr>
          <p:cNvPr id="3" name="Content Placeholder 2">
            <a:extLst>
              <a:ext uri="{FF2B5EF4-FFF2-40B4-BE49-F238E27FC236}">
                <a16:creationId xmlns:a16="http://schemas.microsoft.com/office/drawing/2014/main" id="{3BB94F17-3A5E-56EB-2A27-76606AB432CF}"/>
              </a:ext>
            </a:extLst>
          </p:cNvPr>
          <p:cNvSpPr>
            <a:spLocks noGrp="1"/>
          </p:cNvSpPr>
          <p:nvPr>
            <p:ph idx="1"/>
          </p:nvPr>
        </p:nvSpPr>
        <p:spPr/>
        <p:txBody>
          <a:bodyPr>
            <a:normAutofit/>
          </a:bodyPr>
          <a:lstStyle/>
          <a:p>
            <a:r>
              <a:rPr lang="en-IN" dirty="0"/>
              <a:t>The </a:t>
            </a:r>
            <a:r>
              <a:rPr lang="en-IN" b="1" dirty="0" err="1"/>
              <a:t>userdel</a:t>
            </a:r>
            <a:r>
              <a:rPr lang="en-IN" dirty="0"/>
              <a:t> </a:t>
            </a:r>
            <a:r>
              <a:rPr lang="en-IN" b="1" dirty="0"/>
              <a:t> </a:t>
            </a:r>
            <a:r>
              <a:rPr lang="en-IN" dirty="0"/>
              <a:t>and </a:t>
            </a:r>
            <a:r>
              <a:rPr lang="en-IN" b="1" dirty="0" err="1"/>
              <a:t>deluser</a:t>
            </a:r>
            <a:r>
              <a:rPr lang="en-IN" dirty="0"/>
              <a:t> command</a:t>
            </a:r>
          </a:p>
          <a:p>
            <a:r>
              <a:rPr lang="en-US" dirty="0"/>
              <a:t>Example: </a:t>
            </a:r>
            <a:r>
              <a:rPr lang="en-US" b="1" dirty="0" err="1"/>
              <a:t>sudo</a:t>
            </a:r>
            <a:r>
              <a:rPr lang="en-US" b="1" dirty="0"/>
              <a:t> </a:t>
            </a:r>
            <a:r>
              <a:rPr lang="en-US" b="1" dirty="0" err="1"/>
              <a:t>deluser</a:t>
            </a:r>
            <a:r>
              <a:rPr lang="en-US" b="1" dirty="0"/>
              <a:t> </a:t>
            </a:r>
            <a:r>
              <a:rPr lang="en-US" b="1" dirty="0" err="1"/>
              <a:t>cdac</a:t>
            </a:r>
            <a:endParaRPr lang="en-US" dirty="0"/>
          </a:p>
          <a:p>
            <a:r>
              <a:rPr lang="en-US" dirty="0"/>
              <a:t>On Ubuntu, we can use a different command: </a:t>
            </a:r>
            <a:r>
              <a:rPr lang="en-US" b="1" dirty="0" err="1"/>
              <a:t>sudo</a:t>
            </a:r>
            <a:r>
              <a:rPr lang="en-US" b="1" dirty="0"/>
              <a:t> </a:t>
            </a:r>
            <a:r>
              <a:rPr lang="en-US" b="1" dirty="0" err="1"/>
              <a:t>userdel</a:t>
            </a:r>
            <a:r>
              <a:rPr lang="en-US" b="1" dirty="0"/>
              <a:t> </a:t>
            </a:r>
            <a:r>
              <a:rPr lang="en-US" b="1" dirty="0" err="1"/>
              <a:t>cdac</a:t>
            </a:r>
            <a:endParaRPr lang="en-US" b="1" dirty="0"/>
          </a:p>
          <a:p>
            <a:endParaRPr lang="en-US" dirty="0"/>
          </a:p>
          <a:p>
            <a:endParaRPr lang="en-US" dirty="0"/>
          </a:p>
          <a:p>
            <a:endParaRPr lang="en-IN" dirty="0"/>
          </a:p>
        </p:txBody>
      </p:sp>
    </p:spTree>
    <p:extLst>
      <p:ext uri="{BB962C8B-B14F-4D97-AF65-F5344CB8AC3E}">
        <p14:creationId xmlns:p14="http://schemas.microsoft.com/office/powerpoint/2010/main" val="528974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074F-4A6D-D6EA-2029-AE480683231B}"/>
              </a:ext>
            </a:extLst>
          </p:cNvPr>
          <p:cNvSpPr>
            <a:spLocks noGrp="1"/>
          </p:cNvSpPr>
          <p:nvPr>
            <p:ph type="title"/>
          </p:nvPr>
        </p:nvSpPr>
        <p:spPr/>
        <p:txBody>
          <a:bodyPr/>
          <a:lstStyle/>
          <a:p>
            <a:r>
              <a:rPr lang="en-IN" dirty="0"/>
              <a:t>Different Components of an OS</a:t>
            </a:r>
          </a:p>
        </p:txBody>
      </p:sp>
      <p:sp>
        <p:nvSpPr>
          <p:cNvPr id="3" name="Content Placeholder 2">
            <a:extLst>
              <a:ext uri="{FF2B5EF4-FFF2-40B4-BE49-F238E27FC236}">
                <a16:creationId xmlns:a16="http://schemas.microsoft.com/office/drawing/2014/main" id="{59CB85AE-ADDE-D8CD-5024-EF2A5E40D94E}"/>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292EB71-BAB1-C24F-76DE-C1BF86E3A768}"/>
              </a:ext>
            </a:extLst>
          </p:cNvPr>
          <p:cNvPicPr>
            <a:picLocks noChangeAspect="1"/>
          </p:cNvPicPr>
          <p:nvPr/>
        </p:nvPicPr>
        <p:blipFill>
          <a:blip r:embed="rId2"/>
          <a:stretch>
            <a:fillRect/>
          </a:stretch>
        </p:blipFill>
        <p:spPr>
          <a:xfrm>
            <a:off x="1151944" y="1431453"/>
            <a:ext cx="9481809" cy="4883417"/>
          </a:xfrm>
          <a:prstGeom prst="rect">
            <a:avLst/>
          </a:prstGeom>
        </p:spPr>
      </p:pic>
    </p:spTree>
    <p:extLst>
      <p:ext uri="{BB962C8B-B14F-4D97-AF65-F5344CB8AC3E}">
        <p14:creationId xmlns:p14="http://schemas.microsoft.com/office/powerpoint/2010/main" val="15533477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9A72-92DE-274E-3AD5-2CE5D9E6AC0D}"/>
              </a:ext>
            </a:extLst>
          </p:cNvPr>
          <p:cNvSpPr>
            <a:spLocks noGrp="1"/>
          </p:cNvSpPr>
          <p:nvPr>
            <p:ph type="title"/>
          </p:nvPr>
        </p:nvSpPr>
        <p:spPr/>
        <p:txBody>
          <a:bodyPr/>
          <a:lstStyle/>
          <a:p>
            <a:r>
              <a:rPr lang="en-IN" dirty="0"/>
              <a:t>Changing File Ownership</a:t>
            </a:r>
          </a:p>
        </p:txBody>
      </p:sp>
      <p:sp>
        <p:nvSpPr>
          <p:cNvPr id="3" name="Content Placeholder 2">
            <a:extLst>
              <a:ext uri="{FF2B5EF4-FFF2-40B4-BE49-F238E27FC236}">
                <a16:creationId xmlns:a16="http://schemas.microsoft.com/office/drawing/2014/main" id="{3BB94F17-3A5E-56EB-2A27-76606AB432CF}"/>
              </a:ext>
            </a:extLst>
          </p:cNvPr>
          <p:cNvSpPr>
            <a:spLocks noGrp="1"/>
          </p:cNvSpPr>
          <p:nvPr>
            <p:ph idx="1"/>
          </p:nvPr>
        </p:nvSpPr>
        <p:spPr/>
        <p:txBody>
          <a:bodyPr/>
          <a:lstStyle/>
          <a:p>
            <a:r>
              <a:rPr lang="en-IN" dirty="0"/>
              <a:t>The </a:t>
            </a:r>
            <a:r>
              <a:rPr lang="en-IN" b="1" dirty="0" err="1"/>
              <a:t>chown</a:t>
            </a:r>
            <a:r>
              <a:rPr lang="en-IN" dirty="0"/>
              <a:t> command</a:t>
            </a:r>
          </a:p>
          <a:p>
            <a:r>
              <a:rPr lang="en-US" dirty="0"/>
              <a:t>Change the user and/or group ownership of a given file or directory</a:t>
            </a:r>
          </a:p>
          <a:p>
            <a:r>
              <a:rPr lang="en-US" dirty="0"/>
              <a:t>Example: </a:t>
            </a:r>
            <a:r>
              <a:rPr lang="en-US" b="1" dirty="0" err="1"/>
              <a:t>sudo</a:t>
            </a:r>
            <a:r>
              <a:rPr lang="en-US" b="1" dirty="0"/>
              <a:t> </a:t>
            </a:r>
            <a:r>
              <a:rPr lang="en-US" b="1" dirty="0" err="1"/>
              <a:t>chown</a:t>
            </a:r>
            <a:r>
              <a:rPr lang="en-US" b="1" dirty="0"/>
              <a:t> </a:t>
            </a:r>
            <a:r>
              <a:rPr lang="en-US" b="1" dirty="0" err="1"/>
              <a:t>cdac</a:t>
            </a:r>
            <a:r>
              <a:rPr lang="en-US" b="1" dirty="0"/>
              <a:t> test.txt</a:t>
            </a:r>
            <a:endParaRPr lang="en-US" dirty="0"/>
          </a:p>
          <a:p>
            <a:r>
              <a:rPr lang="en-US" dirty="0"/>
              <a:t>Verify by using the </a:t>
            </a:r>
            <a:r>
              <a:rPr lang="en-US" b="1" dirty="0"/>
              <a:t>ls -l</a:t>
            </a:r>
            <a:r>
              <a:rPr lang="en-US" dirty="0"/>
              <a:t> command</a:t>
            </a:r>
          </a:p>
          <a:p>
            <a:endParaRPr lang="en-IN" dirty="0"/>
          </a:p>
        </p:txBody>
      </p:sp>
    </p:spTree>
    <p:extLst>
      <p:ext uri="{BB962C8B-B14F-4D97-AF65-F5344CB8AC3E}">
        <p14:creationId xmlns:p14="http://schemas.microsoft.com/office/powerpoint/2010/main" val="6681137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11B01-32E4-63F7-0470-17AE25398A34}"/>
              </a:ext>
            </a:extLst>
          </p:cNvPr>
          <p:cNvSpPr>
            <a:spLocks noGrp="1"/>
          </p:cNvSpPr>
          <p:nvPr>
            <p:ph type="title"/>
          </p:nvPr>
        </p:nvSpPr>
        <p:spPr/>
        <p:txBody>
          <a:bodyPr/>
          <a:lstStyle/>
          <a:p>
            <a:r>
              <a:rPr lang="en-IN" dirty="0"/>
              <a:t>Past Lab Exam Questions</a:t>
            </a:r>
          </a:p>
        </p:txBody>
      </p:sp>
      <p:sp>
        <p:nvSpPr>
          <p:cNvPr id="3" name="Content Placeholder 2">
            <a:extLst>
              <a:ext uri="{FF2B5EF4-FFF2-40B4-BE49-F238E27FC236}">
                <a16:creationId xmlns:a16="http://schemas.microsoft.com/office/drawing/2014/main" id="{C4F8B61F-FF1D-F6C3-EB25-94D629E2FD80}"/>
              </a:ext>
            </a:extLst>
          </p:cNvPr>
          <p:cNvSpPr>
            <a:spLocks noGrp="1"/>
          </p:cNvSpPr>
          <p:nvPr>
            <p:ph idx="1"/>
          </p:nvPr>
        </p:nvSpPr>
        <p:spPr/>
        <p:txBody>
          <a:bodyPr/>
          <a:lstStyle/>
          <a:p>
            <a:r>
              <a:rPr lang="en-IN" dirty="0"/>
              <a:t>Convert all file names from upper case to lower case</a:t>
            </a:r>
          </a:p>
          <a:p>
            <a:r>
              <a:rPr lang="pl-PL" b="1" dirty="0"/>
              <a:t>for i in $( ls | grep [A-Z] ); do mv -i $i `echo $i | tr 'A-Z' 'a-z'`; done</a:t>
            </a:r>
            <a:endParaRPr lang="en-IN" b="1" dirty="0"/>
          </a:p>
          <a:p>
            <a:endParaRPr lang="en-IN" b="1" dirty="0"/>
          </a:p>
          <a:p>
            <a:r>
              <a:rPr lang="en-IN" dirty="0"/>
              <a:t>Convert all file names from upper case to lower case and change .txt extension to .pdf</a:t>
            </a:r>
          </a:p>
          <a:p>
            <a:r>
              <a:rPr lang="en-IN" b="1" dirty="0"/>
              <a:t>for </a:t>
            </a:r>
            <a:r>
              <a:rPr lang="en-IN" b="1" dirty="0" err="1"/>
              <a:t>i</a:t>
            </a:r>
            <a:r>
              <a:rPr lang="en-IN" b="1" dirty="0"/>
              <a:t> in $( ls | grep [A-Z] ); do mv -</a:t>
            </a:r>
            <a:r>
              <a:rPr lang="en-IN" b="1" dirty="0" err="1"/>
              <a:t>i</a:t>
            </a:r>
            <a:r>
              <a:rPr lang="en-IN" b="1" dirty="0"/>
              <a:t> $</a:t>
            </a:r>
            <a:r>
              <a:rPr lang="en-IN" b="1" dirty="0" err="1"/>
              <a:t>i</a:t>
            </a:r>
            <a:r>
              <a:rPr lang="en-IN" b="1" dirty="0"/>
              <a:t> `echo $</a:t>
            </a:r>
            <a:r>
              <a:rPr lang="en-IN" b="1" dirty="0" err="1"/>
              <a:t>i</a:t>
            </a:r>
            <a:r>
              <a:rPr lang="en-IN" b="1" dirty="0"/>
              <a:t> | tr 'A-Z' 'a-z'`; done | find . -depth -name "*.txt" -exec </a:t>
            </a:r>
            <a:r>
              <a:rPr lang="en-IN" b="1" dirty="0" err="1"/>
              <a:t>sh</a:t>
            </a:r>
            <a:r>
              <a:rPr lang="en-IN" b="1" dirty="0"/>
              <a:t> -c 'f="{}"; mv -- "$f" "${f%.txt}.pdf“’ \;</a:t>
            </a:r>
          </a:p>
          <a:p>
            <a:r>
              <a:rPr lang="en-IN" dirty="0"/>
              <a:t>Alternative: Bash script – See next slide</a:t>
            </a:r>
          </a:p>
        </p:txBody>
      </p:sp>
    </p:spTree>
    <p:extLst>
      <p:ext uri="{BB962C8B-B14F-4D97-AF65-F5344CB8AC3E}">
        <p14:creationId xmlns:p14="http://schemas.microsoft.com/office/powerpoint/2010/main" val="1225392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62CB-0809-5F99-CAD7-FE6B6116BBE9}"/>
              </a:ext>
            </a:extLst>
          </p:cNvPr>
          <p:cNvSpPr>
            <a:spLocks noGrp="1"/>
          </p:cNvSpPr>
          <p:nvPr>
            <p:ph type="title"/>
          </p:nvPr>
        </p:nvSpPr>
        <p:spPr/>
        <p:txBody>
          <a:bodyPr/>
          <a:lstStyle/>
          <a:p>
            <a:r>
              <a:rPr lang="en-IN" dirty="0"/>
              <a:t>Another solution</a:t>
            </a:r>
          </a:p>
        </p:txBody>
      </p:sp>
      <p:sp>
        <p:nvSpPr>
          <p:cNvPr id="3" name="Content Placeholder 2">
            <a:extLst>
              <a:ext uri="{FF2B5EF4-FFF2-40B4-BE49-F238E27FC236}">
                <a16:creationId xmlns:a16="http://schemas.microsoft.com/office/drawing/2014/main" id="{669AC7B0-CAB2-361A-9032-F14531942258}"/>
              </a:ext>
            </a:extLst>
          </p:cNvPr>
          <p:cNvSpPr>
            <a:spLocks noGrp="1"/>
          </p:cNvSpPr>
          <p:nvPr>
            <p:ph idx="1"/>
          </p:nvPr>
        </p:nvSpPr>
        <p:spPr/>
        <p:txBody>
          <a:bodyPr>
            <a:normAutofit fontScale="55000" lnSpcReduction="20000"/>
          </a:bodyPr>
          <a:lstStyle/>
          <a:p>
            <a:r>
              <a:rPr lang="en-IN" dirty="0"/>
              <a:t>#!/bin/bash</a:t>
            </a:r>
          </a:p>
          <a:p>
            <a:endParaRPr lang="en-IN" dirty="0"/>
          </a:p>
          <a:p>
            <a:r>
              <a:rPr lang="en-IN" dirty="0"/>
              <a:t>echo "Enter the folder path:"</a:t>
            </a:r>
          </a:p>
          <a:p>
            <a:r>
              <a:rPr lang="en-IN" dirty="0"/>
              <a:t>read </a:t>
            </a:r>
            <a:r>
              <a:rPr lang="en-IN" dirty="0" err="1"/>
              <a:t>folder_path</a:t>
            </a:r>
            <a:endParaRPr lang="en-IN" dirty="0"/>
          </a:p>
          <a:p>
            <a:endParaRPr lang="en-IN" dirty="0"/>
          </a:p>
          <a:p>
            <a:r>
              <a:rPr lang="en-IN" dirty="0"/>
              <a:t>for file in "$</a:t>
            </a:r>
            <a:r>
              <a:rPr lang="en-IN" dirty="0" err="1"/>
              <a:t>folder_path</a:t>
            </a:r>
            <a:r>
              <a:rPr lang="en-IN" dirty="0"/>
              <a:t>"/*.txt; do</a:t>
            </a:r>
          </a:p>
          <a:p>
            <a:r>
              <a:rPr lang="en-IN" dirty="0"/>
              <a:t>    if [[ -f "$file" ]]; then</a:t>
            </a:r>
          </a:p>
          <a:p>
            <a:r>
              <a:rPr lang="en-IN" dirty="0"/>
              <a:t>        filename=$(</a:t>
            </a:r>
            <a:r>
              <a:rPr lang="en-IN" dirty="0" err="1"/>
              <a:t>basename</a:t>
            </a:r>
            <a:r>
              <a:rPr lang="en-IN" dirty="0"/>
              <a:t> -- "$file")</a:t>
            </a:r>
          </a:p>
          <a:p>
            <a:r>
              <a:rPr lang="en-IN" dirty="0"/>
              <a:t>        extension="${filename##*.}"</a:t>
            </a:r>
          </a:p>
          <a:p>
            <a:r>
              <a:rPr lang="en-IN" dirty="0"/>
              <a:t>        filename="${filename%.*}"</a:t>
            </a:r>
          </a:p>
          <a:p>
            <a:r>
              <a:rPr lang="en-IN" dirty="0"/>
              <a:t>        </a:t>
            </a:r>
            <a:r>
              <a:rPr lang="en-IN" dirty="0" err="1"/>
              <a:t>new_filename</a:t>
            </a:r>
            <a:r>
              <a:rPr lang="en-IN" dirty="0"/>
              <a:t>="${filename^^}.UPC"</a:t>
            </a:r>
          </a:p>
          <a:p>
            <a:r>
              <a:rPr lang="en-IN" dirty="0"/>
              <a:t>        mv -- "$file" "$</a:t>
            </a:r>
            <a:r>
              <a:rPr lang="en-IN" dirty="0" err="1"/>
              <a:t>folder_path</a:t>
            </a:r>
            <a:r>
              <a:rPr lang="en-IN" dirty="0"/>
              <a:t>/$</a:t>
            </a:r>
            <a:r>
              <a:rPr lang="en-IN" dirty="0" err="1"/>
              <a:t>new_filename</a:t>
            </a:r>
            <a:r>
              <a:rPr lang="en-IN" dirty="0"/>
              <a:t>"</a:t>
            </a:r>
          </a:p>
          <a:p>
            <a:r>
              <a:rPr lang="en-IN" dirty="0"/>
              <a:t>    fi</a:t>
            </a:r>
          </a:p>
          <a:p>
            <a:r>
              <a:rPr lang="en-IN" dirty="0"/>
              <a:t>done</a:t>
            </a:r>
          </a:p>
          <a:p>
            <a:endParaRPr lang="en-IN" dirty="0"/>
          </a:p>
        </p:txBody>
      </p:sp>
    </p:spTree>
    <p:extLst>
      <p:ext uri="{BB962C8B-B14F-4D97-AF65-F5344CB8AC3E}">
        <p14:creationId xmlns:p14="http://schemas.microsoft.com/office/powerpoint/2010/main" val="2013772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43DF-91D5-47E0-8D86-722B10F6D487}"/>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5F69829C-6B0D-F085-4FFC-D0D15DE14D92}"/>
              </a:ext>
            </a:extLst>
          </p:cNvPr>
          <p:cNvSpPr>
            <a:spLocks noGrp="1"/>
          </p:cNvSpPr>
          <p:nvPr>
            <p:ph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What are the command to perform below tasks: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a) Rename a file from “</a:t>
            </a:r>
            <a:r>
              <a:rPr lang="en-US" sz="1800" kern="100" dirty="0" err="1">
                <a:effectLst/>
                <a:latin typeface="Calibri" panose="020F0502020204030204" pitchFamily="34" charset="0"/>
                <a:ea typeface="Calibri" panose="020F0502020204030204" pitchFamily="34" charset="0"/>
                <a:cs typeface="Mangal" panose="02040503050203030202" pitchFamily="18" charset="0"/>
              </a:rPr>
              <a:t>application.jsp</a:t>
            </a:r>
            <a:r>
              <a:rPr lang="en-US" sz="1800" kern="100" dirty="0">
                <a:effectLst/>
                <a:latin typeface="Calibri" panose="020F0502020204030204" pitchFamily="34" charset="0"/>
                <a:ea typeface="Calibri" panose="020F0502020204030204" pitchFamily="34" charset="0"/>
                <a:cs typeface="Mangal" panose="02040503050203030202" pitchFamily="18" charset="0"/>
              </a:rPr>
              <a:t>” to “application.html”</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b) Find a process running with PID  “2391”</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c) Print the first 15 lines from file “content.txt”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	d) Find files with name “java.cpp” within current folder or its subfolders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r>
              <a:rPr lang="en-US" sz="1800" dirty="0">
                <a:effectLst/>
                <a:latin typeface="Calibri" panose="020F0502020204030204" pitchFamily="34" charset="0"/>
                <a:ea typeface="Calibri" panose="020F0502020204030204" pitchFamily="34" charset="0"/>
                <a:cs typeface="Mangal" panose="02040503050203030202" pitchFamily="18" charset="0"/>
              </a:rPr>
              <a:t>	e) Create group as “tester”	</a:t>
            </a:r>
            <a:endParaRPr lang="en-IN" dirty="0"/>
          </a:p>
        </p:txBody>
      </p:sp>
    </p:spTree>
    <p:extLst>
      <p:ext uri="{BB962C8B-B14F-4D97-AF65-F5344CB8AC3E}">
        <p14:creationId xmlns:p14="http://schemas.microsoft.com/office/powerpoint/2010/main" val="3476028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43DF-91D5-47E0-8D86-722B10F6D487}"/>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5F69829C-6B0D-F085-4FFC-D0D15DE14D92}"/>
              </a:ext>
            </a:extLst>
          </p:cNvPr>
          <p:cNvSpPr>
            <a:spLocks noGrp="1"/>
          </p:cNvSpPr>
          <p:nvPr>
            <p:ph idx="1"/>
          </p:nvPr>
        </p:nvSpPr>
        <p:spPr/>
        <p:txBody>
          <a:bodyPr/>
          <a:lstStyle/>
          <a:p>
            <a:pPr>
              <a:lnSpc>
                <a:spcPct val="107000"/>
              </a:lnSpc>
              <a:spcAft>
                <a:spcPts val="800"/>
              </a:spcAft>
            </a:pPr>
            <a:r>
              <a:rPr lang="en-IN" dirty="0"/>
              <a:t>mv </a:t>
            </a:r>
            <a:r>
              <a:rPr lang="en-IN" dirty="0" err="1"/>
              <a:t>application.jsp</a:t>
            </a:r>
            <a:r>
              <a:rPr lang="en-IN" dirty="0"/>
              <a:t> application.html</a:t>
            </a:r>
          </a:p>
          <a:p>
            <a:pPr>
              <a:lnSpc>
                <a:spcPct val="107000"/>
              </a:lnSpc>
              <a:spcAft>
                <a:spcPts val="800"/>
              </a:spcAft>
            </a:pPr>
            <a:r>
              <a:rPr lang="en-IN" dirty="0" err="1"/>
              <a:t>ps</a:t>
            </a:r>
            <a:r>
              <a:rPr lang="en-IN" dirty="0"/>
              <a:t> -p 2391</a:t>
            </a:r>
          </a:p>
          <a:p>
            <a:pPr>
              <a:lnSpc>
                <a:spcPct val="107000"/>
              </a:lnSpc>
              <a:spcAft>
                <a:spcPts val="800"/>
              </a:spcAft>
            </a:pPr>
            <a:r>
              <a:rPr lang="en-IN" dirty="0"/>
              <a:t>head -n 15 content.txt</a:t>
            </a:r>
          </a:p>
          <a:p>
            <a:pPr>
              <a:lnSpc>
                <a:spcPct val="107000"/>
              </a:lnSpc>
              <a:spcAft>
                <a:spcPts val="800"/>
              </a:spcAft>
            </a:pPr>
            <a:r>
              <a:rPr lang="en-IN" dirty="0"/>
              <a:t>find . -name "java.cpp"</a:t>
            </a:r>
          </a:p>
          <a:p>
            <a:pPr>
              <a:lnSpc>
                <a:spcPct val="107000"/>
              </a:lnSpc>
              <a:spcAft>
                <a:spcPts val="800"/>
              </a:spcAft>
            </a:pPr>
            <a:r>
              <a:rPr lang="en-IN" dirty="0" err="1"/>
              <a:t>sudo</a:t>
            </a:r>
            <a:r>
              <a:rPr lang="en-IN" dirty="0"/>
              <a:t> </a:t>
            </a:r>
            <a:r>
              <a:rPr lang="en-IN" dirty="0" err="1"/>
              <a:t>groupadd</a:t>
            </a:r>
            <a:r>
              <a:rPr lang="en-IN" dirty="0"/>
              <a:t> tester</a:t>
            </a:r>
          </a:p>
        </p:txBody>
      </p:sp>
    </p:spTree>
    <p:extLst>
      <p:ext uri="{BB962C8B-B14F-4D97-AF65-F5344CB8AC3E}">
        <p14:creationId xmlns:p14="http://schemas.microsoft.com/office/powerpoint/2010/main" val="32934951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A1321-9B14-D464-D065-7CCEE2DB8C23}"/>
              </a:ext>
            </a:extLst>
          </p:cNvPr>
          <p:cNvSpPr>
            <a:spLocks noGrp="1"/>
          </p:cNvSpPr>
          <p:nvPr>
            <p:ph type="title"/>
          </p:nvPr>
        </p:nvSpPr>
        <p:spPr/>
        <p:txBody>
          <a:bodyPr/>
          <a:lstStyle/>
          <a:p>
            <a:r>
              <a:rPr lang="en-IN" dirty="0"/>
              <a:t>FTP, Telnet, etc</a:t>
            </a:r>
          </a:p>
        </p:txBody>
      </p:sp>
      <p:sp>
        <p:nvSpPr>
          <p:cNvPr id="5" name="Text Placeholder 4">
            <a:extLst>
              <a:ext uri="{FF2B5EF4-FFF2-40B4-BE49-F238E27FC236}">
                <a16:creationId xmlns:a16="http://schemas.microsoft.com/office/drawing/2014/main" id="{D9FEBA85-B1B0-1FB6-CBBD-4245DA673C4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666627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C33699-91FE-A90B-7F8A-AA011E6364DB}"/>
              </a:ext>
            </a:extLst>
          </p:cNvPr>
          <p:cNvSpPr>
            <a:spLocks noGrp="1"/>
          </p:cNvSpPr>
          <p:nvPr>
            <p:ph type="title"/>
          </p:nvPr>
        </p:nvSpPr>
        <p:spPr/>
        <p:txBody>
          <a:bodyPr/>
          <a:lstStyle/>
          <a:p>
            <a:r>
              <a:rPr lang="en-IN" dirty="0"/>
              <a:t>FTP Concept</a:t>
            </a:r>
          </a:p>
        </p:txBody>
      </p:sp>
      <p:sp>
        <p:nvSpPr>
          <p:cNvPr id="5" name="Content Placeholder 4">
            <a:extLst>
              <a:ext uri="{FF2B5EF4-FFF2-40B4-BE49-F238E27FC236}">
                <a16:creationId xmlns:a16="http://schemas.microsoft.com/office/drawing/2014/main" id="{BE6E9566-8C1F-B3F2-3AB2-BA167D498ACF}"/>
              </a:ext>
            </a:extLst>
          </p:cNvPr>
          <p:cNvSpPr>
            <a:spLocks noGrp="1"/>
          </p:cNvSpPr>
          <p:nvPr>
            <p:ph idx="1"/>
          </p:nvPr>
        </p:nvSpPr>
        <p:spPr/>
        <p:txBody>
          <a:bodyPr/>
          <a:lstStyle/>
          <a:p>
            <a:endParaRPr lang="en-IN"/>
          </a:p>
        </p:txBody>
      </p:sp>
      <p:pic>
        <p:nvPicPr>
          <p:cNvPr id="2050" name="Picture 2" descr="FTP (File Transfer Protocol) - Tech-FAQ">
            <a:extLst>
              <a:ext uri="{FF2B5EF4-FFF2-40B4-BE49-F238E27FC236}">
                <a16:creationId xmlns:a16="http://schemas.microsoft.com/office/drawing/2014/main" id="{1903B3F0-4940-4343-B62D-17E8B7E8B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473" y="1408347"/>
            <a:ext cx="8081053" cy="443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919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93CC40-18BE-1D05-F084-D97E6AB63D91}"/>
              </a:ext>
            </a:extLst>
          </p:cNvPr>
          <p:cNvSpPr>
            <a:spLocks noGrp="1"/>
          </p:cNvSpPr>
          <p:nvPr>
            <p:ph type="title"/>
          </p:nvPr>
        </p:nvSpPr>
        <p:spPr/>
        <p:txBody>
          <a:bodyPr/>
          <a:lstStyle/>
          <a:p>
            <a:r>
              <a:rPr lang="en-IN" dirty="0"/>
              <a:t>FTP (File Transfer Protocol)</a:t>
            </a:r>
          </a:p>
        </p:txBody>
      </p:sp>
      <p:sp>
        <p:nvSpPr>
          <p:cNvPr id="5" name="Content Placeholder 4">
            <a:extLst>
              <a:ext uri="{FF2B5EF4-FFF2-40B4-BE49-F238E27FC236}">
                <a16:creationId xmlns:a16="http://schemas.microsoft.com/office/drawing/2014/main" id="{A334FDDA-D9D0-F4AF-C4D9-D7F1B785D11C}"/>
              </a:ext>
            </a:extLst>
          </p:cNvPr>
          <p:cNvSpPr>
            <a:spLocks noGrp="1"/>
          </p:cNvSpPr>
          <p:nvPr>
            <p:ph idx="1"/>
          </p:nvPr>
        </p:nvSpPr>
        <p:spPr/>
        <p:txBody>
          <a:bodyPr/>
          <a:lstStyle/>
          <a:p>
            <a:r>
              <a:rPr lang="en-IN" dirty="0"/>
              <a:t>One of the earliest Internet protocols for file transfers</a:t>
            </a:r>
          </a:p>
          <a:p>
            <a:r>
              <a:rPr lang="en-IN" dirty="0"/>
              <a:t>Allows downloading (server-to-client) or uploading (client-to-server) of files remotely</a:t>
            </a:r>
          </a:p>
          <a:p>
            <a:r>
              <a:rPr lang="en-IN" dirty="0"/>
              <a:t>Made up of two parts</a:t>
            </a:r>
          </a:p>
          <a:p>
            <a:pPr lvl="1"/>
            <a:r>
              <a:rPr lang="en-IN" dirty="0"/>
              <a:t>FTP server: Has files that can be downloaded, or it can also receive files from the users</a:t>
            </a:r>
          </a:p>
          <a:p>
            <a:pPr lvl="1"/>
            <a:r>
              <a:rPr lang="en-IN" dirty="0"/>
              <a:t>FTP client: Downloads the require files from an FTP server, or it can upload files to  the FTP server also</a:t>
            </a:r>
          </a:p>
        </p:txBody>
      </p:sp>
    </p:spTree>
    <p:extLst>
      <p:ext uri="{BB962C8B-B14F-4D97-AF65-F5344CB8AC3E}">
        <p14:creationId xmlns:p14="http://schemas.microsoft.com/office/powerpoint/2010/main" val="19107917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EC75-6D4E-C7D7-98BA-14AA38DEE361}"/>
              </a:ext>
            </a:extLst>
          </p:cNvPr>
          <p:cNvSpPr>
            <a:spLocks noGrp="1"/>
          </p:cNvSpPr>
          <p:nvPr>
            <p:ph type="title"/>
          </p:nvPr>
        </p:nvSpPr>
        <p:spPr/>
        <p:txBody>
          <a:bodyPr/>
          <a:lstStyle/>
          <a:p>
            <a:r>
              <a:rPr lang="en-IN" dirty="0"/>
              <a:t>Setting up FTP Server on Ubuntu (on VirtualBox)</a:t>
            </a:r>
          </a:p>
        </p:txBody>
      </p:sp>
      <p:sp>
        <p:nvSpPr>
          <p:cNvPr id="3" name="Content Placeholder 2">
            <a:extLst>
              <a:ext uri="{FF2B5EF4-FFF2-40B4-BE49-F238E27FC236}">
                <a16:creationId xmlns:a16="http://schemas.microsoft.com/office/drawing/2014/main" id="{8173FA28-FE78-87D0-FBF3-EA21FF1C852C}"/>
              </a:ext>
            </a:extLst>
          </p:cNvPr>
          <p:cNvSpPr>
            <a:spLocks noGrp="1"/>
          </p:cNvSpPr>
          <p:nvPr>
            <p:ph idx="1"/>
          </p:nvPr>
        </p:nvSpPr>
        <p:spPr/>
        <p:txBody>
          <a:bodyPr>
            <a:normAutofit/>
          </a:bodyPr>
          <a:lstStyle/>
          <a:p>
            <a:r>
              <a:rPr lang="en-IN" dirty="0"/>
              <a:t>Step 1: A common open-source FTP utility used in Ubuntu is </a:t>
            </a:r>
            <a:r>
              <a:rPr lang="en-IN" dirty="0" err="1"/>
              <a:t>vsftpd</a:t>
            </a:r>
            <a:r>
              <a:rPr lang="en-IN" dirty="0"/>
              <a:t>.</a:t>
            </a:r>
          </a:p>
          <a:p>
            <a:r>
              <a:rPr lang="en-IN" dirty="0" err="1"/>
              <a:t>sudo</a:t>
            </a:r>
            <a:r>
              <a:rPr lang="en-IN" dirty="0"/>
              <a:t> apt install </a:t>
            </a:r>
            <a:r>
              <a:rPr lang="en-IN" dirty="0" err="1"/>
              <a:t>vsftpd</a:t>
            </a:r>
            <a:endParaRPr lang="en-IN" dirty="0"/>
          </a:p>
          <a:p>
            <a:endParaRPr lang="en-IN" dirty="0"/>
          </a:p>
          <a:p>
            <a:r>
              <a:rPr lang="en-IN" dirty="0"/>
              <a:t>Step 2: Start the FTP server</a:t>
            </a:r>
          </a:p>
          <a:p>
            <a:r>
              <a:rPr lang="en-IN" dirty="0" err="1"/>
              <a:t>sudo</a:t>
            </a:r>
            <a:r>
              <a:rPr lang="en-IN" dirty="0"/>
              <a:t> </a:t>
            </a:r>
            <a:r>
              <a:rPr lang="en-IN" dirty="0" err="1"/>
              <a:t>systemctl</a:t>
            </a:r>
            <a:r>
              <a:rPr lang="en-IN" dirty="0"/>
              <a:t> start </a:t>
            </a:r>
            <a:r>
              <a:rPr lang="en-IN" dirty="0" err="1"/>
              <a:t>vsftpd</a:t>
            </a:r>
            <a:endParaRPr lang="en-IN" dirty="0"/>
          </a:p>
          <a:p>
            <a:endParaRPr lang="en-IN" dirty="0"/>
          </a:p>
          <a:p>
            <a:r>
              <a:rPr lang="en-IN" dirty="0"/>
              <a:t>Step 3: Backup configuration files for safety</a:t>
            </a:r>
          </a:p>
          <a:p>
            <a:r>
              <a:rPr lang="en-IN" dirty="0" err="1"/>
              <a:t>sudo</a:t>
            </a:r>
            <a:r>
              <a:rPr lang="en-IN" dirty="0"/>
              <a:t> cp /etc/</a:t>
            </a:r>
            <a:r>
              <a:rPr lang="en-IN" dirty="0" err="1"/>
              <a:t>vsftpd.conf</a:t>
            </a:r>
            <a:r>
              <a:rPr lang="en-IN" dirty="0"/>
              <a:t>  /etc/</a:t>
            </a:r>
            <a:r>
              <a:rPr lang="en-IN" dirty="0" err="1"/>
              <a:t>vsftpd.conf_default</a:t>
            </a:r>
            <a:endParaRPr lang="en-IN" dirty="0"/>
          </a:p>
        </p:txBody>
      </p:sp>
    </p:spTree>
    <p:extLst>
      <p:ext uri="{BB962C8B-B14F-4D97-AF65-F5344CB8AC3E}">
        <p14:creationId xmlns:p14="http://schemas.microsoft.com/office/powerpoint/2010/main" val="33332873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EC75-6D4E-C7D7-98BA-14AA38DEE361}"/>
              </a:ext>
            </a:extLst>
          </p:cNvPr>
          <p:cNvSpPr>
            <a:spLocks noGrp="1"/>
          </p:cNvSpPr>
          <p:nvPr>
            <p:ph type="title"/>
          </p:nvPr>
        </p:nvSpPr>
        <p:spPr/>
        <p:txBody>
          <a:bodyPr/>
          <a:lstStyle/>
          <a:p>
            <a:r>
              <a:rPr lang="en-IN" dirty="0"/>
              <a:t>Setting up FTP Server on Ubuntu</a:t>
            </a:r>
          </a:p>
        </p:txBody>
      </p:sp>
      <p:sp>
        <p:nvSpPr>
          <p:cNvPr id="3" name="Content Placeholder 2">
            <a:extLst>
              <a:ext uri="{FF2B5EF4-FFF2-40B4-BE49-F238E27FC236}">
                <a16:creationId xmlns:a16="http://schemas.microsoft.com/office/drawing/2014/main" id="{8173FA28-FE78-87D0-FBF3-EA21FF1C852C}"/>
              </a:ext>
            </a:extLst>
          </p:cNvPr>
          <p:cNvSpPr>
            <a:spLocks noGrp="1"/>
          </p:cNvSpPr>
          <p:nvPr>
            <p:ph idx="1"/>
          </p:nvPr>
        </p:nvSpPr>
        <p:spPr/>
        <p:txBody>
          <a:bodyPr>
            <a:normAutofit fontScale="77500" lnSpcReduction="20000"/>
          </a:bodyPr>
          <a:lstStyle/>
          <a:p>
            <a:r>
              <a:rPr lang="en-IN" dirty="0"/>
              <a:t>Step 4: Create an FTP user, so that a client can access the FTP server</a:t>
            </a:r>
          </a:p>
          <a:p>
            <a:r>
              <a:rPr lang="en-IN" dirty="0" err="1"/>
              <a:t>sudo</a:t>
            </a:r>
            <a:r>
              <a:rPr lang="en-IN" dirty="0"/>
              <a:t> </a:t>
            </a:r>
            <a:r>
              <a:rPr lang="en-IN" dirty="0" err="1"/>
              <a:t>useradd</a:t>
            </a:r>
            <a:r>
              <a:rPr lang="en-IN" dirty="0"/>
              <a:t> -m </a:t>
            </a:r>
            <a:r>
              <a:rPr lang="en-IN" dirty="0" err="1"/>
              <a:t>testuser</a:t>
            </a:r>
            <a:endParaRPr lang="en-IN" dirty="0"/>
          </a:p>
          <a:p>
            <a:r>
              <a:rPr lang="en-IN" dirty="0" err="1"/>
              <a:t>sudo</a:t>
            </a:r>
            <a:r>
              <a:rPr lang="en-IN" dirty="0"/>
              <a:t> passwd </a:t>
            </a:r>
            <a:r>
              <a:rPr lang="en-IN" dirty="0" err="1"/>
              <a:t>testuser</a:t>
            </a:r>
            <a:endParaRPr lang="en-IN" dirty="0"/>
          </a:p>
          <a:p>
            <a:endParaRPr lang="en-IN" dirty="0"/>
          </a:p>
          <a:p>
            <a:r>
              <a:rPr lang="en-IN" dirty="0"/>
              <a:t>Step 5: Allow FTP through the firewall</a:t>
            </a:r>
          </a:p>
          <a:p>
            <a:r>
              <a:rPr lang="en-IN" dirty="0" err="1"/>
              <a:t>sudo</a:t>
            </a:r>
            <a:r>
              <a:rPr lang="en-IN" dirty="0"/>
              <a:t> </a:t>
            </a:r>
            <a:r>
              <a:rPr lang="en-IN" dirty="0" err="1"/>
              <a:t>ufw</a:t>
            </a:r>
            <a:r>
              <a:rPr lang="en-IN" dirty="0"/>
              <a:t> allow 20/</a:t>
            </a:r>
            <a:r>
              <a:rPr lang="en-IN" dirty="0" err="1"/>
              <a:t>tcp</a:t>
            </a:r>
            <a:endParaRPr lang="en-IN" dirty="0"/>
          </a:p>
          <a:p>
            <a:r>
              <a:rPr lang="en-IN" dirty="0" err="1"/>
              <a:t>sudo</a:t>
            </a:r>
            <a:r>
              <a:rPr lang="en-IN" dirty="0"/>
              <a:t> </a:t>
            </a:r>
            <a:r>
              <a:rPr lang="en-IN" dirty="0" err="1"/>
              <a:t>ufw</a:t>
            </a:r>
            <a:r>
              <a:rPr lang="en-IN" dirty="0"/>
              <a:t> allow 21/</a:t>
            </a:r>
            <a:r>
              <a:rPr lang="en-IN" dirty="0" err="1"/>
              <a:t>tcp</a:t>
            </a:r>
            <a:endParaRPr lang="en-IN" dirty="0"/>
          </a:p>
          <a:p>
            <a:endParaRPr lang="en-IN" dirty="0"/>
          </a:p>
          <a:p>
            <a:r>
              <a:rPr lang="en-IN" dirty="0"/>
              <a:t>Step 6: Connect to the FTP server locally</a:t>
            </a:r>
          </a:p>
          <a:p>
            <a:r>
              <a:rPr lang="en-IN" dirty="0" err="1"/>
              <a:t>sudo</a:t>
            </a:r>
            <a:r>
              <a:rPr lang="en-IN" dirty="0"/>
              <a:t> ftp Ubuntu</a:t>
            </a:r>
          </a:p>
          <a:p>
            <a:r>
              <a:rPr lang="en-IN" dirty="0"/>
              <a:t>(Here, Ubuntu is considered to be our Linux machine name, so replace it with the actual machine name)</a:t>
            </a:r>
          </a:p>
        </p:txBody>
      </p:sp>
    </p:spTree>
    <p:extLst>
      <p:ext uri="{BB962C8B-B14F-4D97-AF65-F5344CB8AC3E}">
        <p14:creationId xmlns:p14="http://schemas.microsoft.com/office/powerpoint/2010/main" val="43932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BF51-1C08-C8D1-A26A-6E1327546789}"/>
              </a:ext>
            </a:extLst>
          </p:cNvPr>
          <p:cNvSpPr>
            <a:spLocks noGrp="1"/>
          </p:cNvSpPr>
          <p:nvPr>
            <p:ph type="title"/>
          </p:nvPr>
        </p:nvSpPr>
        <p:spPr/>
        <p:txBody>
          <a:bodyPr/>
          <a:lstStyle/>
          <a:p>
            <a:r>
              <a:rPr lang="en-IN" dirty="0"/>
              <a:t>Examples of OS</a:t>
            </a:r>
          </a:p>
        </p:txBody>
      </p:sp>
      <p:sp>
        <p:nvSpPr>
          <p:cNvPr id="3" name="Content Placeholder 2">
            <a:extLst>
              <a:ext uri="{FF2B5EF4-FFF2-40B4-BE49-F238E27FC236}">
                <a16:creationId xmlns:a16="http://schemas.microsoft.com/office/drawing/2014/main" id="{BD1B963E-D594-91D0-E28A-F9042317A340}"/>
              </a:ext>
            </a:extLst>
          </p:cNvPr>
          <p:cNvSpPr>
            <a:spLocks noGrp="1"/>
          </p:cNvSpPr>
          <p:nvPr>
            <p:ph idx="1"/>
          </p:nvPr>
        </p:nvSpPr>
        <p:spPr/>
        <p:txBody>
          <a:bodyPr/>
          <a:lstStyle/>
          <a:p>
            <a:r>
              <a:rPr lang="en-IN" b="1" dirty="0"/>
              <a:t>Mobile OS</a:t>
            </a:r>
            <a:r>
              <a:rPr lang="en-IN" dirty="0"/>
              <a:t>: Android, iOS</a:t>
            </a:r>
          </a:p>
          <a:p>
            <a:r>
              <a:rPr lang="en-IN" b="1" dirty="0"/>
              <a:t>Embedded Systems OS</a:t>
            </a:r>
            <a:r>
              <a:rPr lang="en-IN" dirty="0"/>
              <a:t>: Embedded Linux, QNX, VxWorks – Generally work on microwave ovens, TV, DVD, MP3 players, etc – Embedded in ROM</a:t>
            </a:r>
          </a:p>
          <a:p>
            <a:r>
              <a:rPr lang="en-IN" b="1" dirty="0"/>
              <a:t>Real-time OS</a:t>
            </a:r>
            <a:r>
              <a:rPr lang="en-IN" dirty="0"/>
              <a:t>: </a:t>
            </a:r>
            <a:r>
              <a:rPr lang="en-IN" dirty="0" err="1"/>
              <a:t>eCos</a:t>
            </a:r>
            <a:r>
              <a:rPr lang="en-IN" dirty="0"/>
              <a:t> - Deadline-based work, Controlling machines, Welding robots, etc</a:t>
            </a:r>
          </a:p>
          <a:p>
            <a:r>
              <a:rPr lang="en-IN" b="1" dirty="0"/>
              <a:t>Desktop OS</a:t>
            </a:r>
            <a:r>
              <a:rPr lang="en-IN" dirty="0"/>
              <a:t>: Windows, Linux, Mac – General-purpose OS</a:t>
            </a:r>
          </a:p>
          <a:p>
            <a:r>
              <a:rPr lang="en-IN" b="1" dirty="0"/>
              <a:t>Server machine OS</a:t>
            </a:r>
            <a:r>
              <a:rPr lang="en-IN" dirty="0"/>
              <a:t>: Windows server/Linux server – Need to handle client-requests, load, security</a:t>
            </a:r>
          </a:p>
        </p:txBody>
      </p:sp>
    </p:spTree>
    <p:extLst>
      <p:ext uri="{BB962C8B-B14F-4D97-AF65-F5344CB8AC3E}">
        <p14:creationId xmlns:p14="http://schemas.microsoft.com/office/powerpoint/2010/main" val="14165065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BAB7-188B-4292-A9D0-DF624751519B}"/>
              </a:ext>
            </a:extLst>
          </p:cNvPr>
          <p:cNvSpPr>
            <a:spLocks noGrp="1"/>
          </p:cNvSpPr>
          <p:nvPr>
            <p:ph type="title"/>
          </p:nvPr>
        </p:nvSpPr>
        <p:spPr/>
        <p:txBody>
          <a:bodyPr/>
          <a:lstStyle/>
          <a:p>
            <a:r>
              <a:rPr lang="en-IN" dirty="0"/>
              <a:t>Accessing the FTP Server from our Windows Machine</a:t>
            </a:r>
          </a:p>
        </p:txBody>
      </p:sp>
      <p:sp>
        <p:nvSpPr>
          <p:cNvPr id="3" name="Content Placeholder 2">
            <a:extLst>
              <a:ext uri="{FF2B5EF4-FFF2-40B4-BE49-F238E27FC236}">
                <a16:creationId xmlns:a16="http://schemas.microsoft.com/office/drawing/2014/main" id="{056172D9-5C38-99E4-F878-AC1C326A17A8}"/>
              </a:ext>
            </a:extLst>
          </p:cNvPr>
          <p:cNvSpPr>
            <a:spLocks noGrp="1"/>
          </p:cNvSpPr>
          <p:nvPr>
            <p:ph idx="1"/>
          </p:nvPr>
        </p:nvSpPr>
        <p:spPr/>
        <p:txBody>
          <a:bodyPr>
            <a:normAutofit fontScale="92500" lnSpcReduction="20000"/>
          </a:bodyPr>
          <a:lstStyle/>
          <a:p>
            <a:r>
              <a:rPr lang="en-IN" dirty="0"/>
              <a:t>Open command prompt and type </a:t>
            </a:r>
            <a:r>
              <a:rPr lang="en-IN" b="1" dirty="0">
                <a:solidFill>
                  <a:srgbClr val="00B0F0"/>
                </a:solidFill>
              </a:rPr>
              <a:t>ftp</a:t>
            </a:r>
          </a:p>
          <a:p>
            <a:r>
              <a:rPr lang="en-IN" dirty="0"/>
              <a:t>ftp&gt; </a:t>
            </a:r>
            <a:r>
              <a:rPr lang="en-IN" b="1" dirty="0">
                <a:solidFill>
                  <a:srgbClr val="00B0F0"/>
                </a:solidFill>
              </a:rPr>
              <a:t>open</a:t>
            </a:r>
          </a:p>
          <a:p>
            <a:r>
              <a:rPr lang="en-IN" dirty="0"/>
              <a:t>To </a:t>
            </a:r>
            <a:r>
              <a:rPr lang="en-IN" dirty="0">
                <a:solidFill>
                  <a:srgbClr val="00B0F0"/>
                </a:solidFill>
              </a:rPr>
              <a:t>192.168.0.24</a:t>
            </a:r>
            <a:r>
              <a:rPr lang="en-IN" dirty="0"/>
              <a:t>     … This is the IP address of the Ubuntu machine – to find it, we can type </a:t>
            </a:r>
            <a:r>
              <a:rPr lang="en-IN" i="1" dirty="0" err="1"/>
              <a:t>ip</a:t>
            </a:r>
            <a:r>
              <a:rPr lang="en-IN" i="1" dirty="0"/>
              <a:t> a</a:t>
            </a:r>
            <a:r>
              <a:rPr lang="en-IN" dirty="0"/>
              <a:t> or </a:t>
            </a:r>
            <a:r>
              <a:rPr lang="en-IN" i="1" dirty="0" err="1"/>
              <a:t>ifconfig</a:t>
            </a:r>
            <a:r>
              <a:rPr lang="en-IN" dirty="0"/>
              <a:t> on the Ubuntu machine’s terminal</a:t>
            </a:r>
          </a:p>
          <a:p>
            <a:r>
              <a:rPr lang="en-US" dirty="0"/>
              <a:t>Connected to 192.168.0.24.</a:t>
            </a:r>
          </a:p>
          <a:p>
            <a:r>
              <a:rPr lang="en-US" dirty="0"/>
              <a:t>220 (</a:t>
            </a:r>
            <a:r>
              <a:rPr lang="en-US" dirty="0" err="1"/>
              <a:t>vsFTPd</a:t>
            </a:r>
            <a:r>
              <a:rPr lang="en-US" dirty="0"/>
              <a:t> 3.0.5)</a:t>
            </a:r>
          </a:p>
          <a:p>
            <a:r>
              <a:rPr lang="en-US" dirty="0"/>
              <a:t>200 Always in UTF8 mode.</a:t>
            </a:r>
          </a:p>
          <a:p>
            <a:r>
              <a:rPr lang="en-US" dirty="0"/>
              <a:t>User (192.168.0.24:(none)): </a:t>
            </a:r>
            <a:r>
              <a:rPr lang="en-US" dirty="0" err="1">
                <a:solidFill>
                  <a:srgbClr val="00B0F0"/>
                </a:solidFill>
              </a:rPr>
              <a:t>testuser</a:t>
            </a:r>
            <a:endParaRPr lang="en-US" dirty="0">
              <a:solidFill>
                <a:srgbClr val="00B0F0"/>
              </a:solidFill>
            </a:endParaRPr>
          </a:p>
          <a:p>
            <a:r>
              <a:rPr lang="en-US" dirty="0"/>
              <a:t>331 Please specify the password.</a:t>
            </a:r>
          </a:p>
          <a:p>
            <a:r>
              <a:rPr lang="en-US" dirty="0"/>
              <a:t>Password:</a:t>
            </a:r>
          </a:p>
          <a:p>
            <a:r>
              <a:rPr lang="en-US" dirty="0"/>
              <a:t>230 Login successful.</a:t>
            </a:r>
            <a:endParaRPr lang="en-IN" dirty="0"/>
          </a:p>
        </p:txBody>
      </p:sp>
    </p:spTree>
    <p:extLst>
      <p:ext uri="{BB962C8B-B14F-4D97-AF65-F5344CB8AC3E}">
        <p14:creationId xmlns:p14="http://schemas.microsoft.com/office/powerpoint/2010/main" val="40725216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BAB7-188B-4292-A9D0-DF624751519B}"/>
              </a:ext>
            </a:extLst>
          </p:cNvPr>
          <p:cNvSpPr>
            <a:spLocks noGrp="1"/>
          </p:cNvSpPr>
          <p:nvPr>
            <p:ph type="title"/>
          </p:nvPr>
        </p:nvSpPr>
        <p:spPr/>
        <p:txBody>
          <a:bodyPr/>
          <a:lstStyle/>
          <a:p>
            <a:r>
              <a:rPr lang="en-IN" dirty="0"/>
              <a:t>Accessing the FTP Server from our Windows Machine</a:t>
            </a:r>
          </a:p>
        </p:txBody>
      </p:sp>
      <p:sp>
        <p:nvSpPr>
          <p:cNvPr id="3" name="Content Placeholder 2">
            <a:extLst>
              <a:ext uri="{FF2B5EF4-FFF2-40B4-BE49-F238E27FC236}">
                <a16:creationId xmlns:a16="http://schemas.microsoft.com/office/drawing/2014/main" id="{056172D9-5C38-99E4-F878-AC1C326A17A8}"/>
              </a:ext>
            </a:extLst>
          </p:cNvPr>
          <p:cNvSpPr>
            <a:spLocks noGrp="1"/>
          </p:cNvSpPr>
          <p:nvPr>
            <p:ph idx="1"/>
          </p:nvPr>
        </p:nvSpPr>
        <p:spPr>
          <a:xfrm>
            <a:off x="838200" y="1815351"/>
            <a:ext cx="10515600" cy="4351338"/>
          </a:xfrm>
        </p:spPr>
        <p:txBody>
          <a:bodyPr>
            <a:normAutofit/>
          </a:bodyPr>
          <a:lstStyle/>
          <a:p>
            <a:r>
              <a:rPr lang="en-US" dirty="0"/>
              <a:t>ftp&gt; </a:t>
            </a:r>
            <a:r>
              <a:rPr lang="en-US" dirty="0">
                <a:solidFill>
                  <a:srgbClr val="00B0F0"/>
                </a:solidFill>
              </a:rPr>
              <a:t>stat</a:t>
            </a:r>
          </a:p>
          <a:p>
            <a:r>
              <a:rPr lang="en-US" dirty="0"/>
              <a:t>Connected to 192.168.0.24.</a:t>
            </a:r>
          </a:p>
          <a:p>
            <a:r>
              <a:rPr lang="en-US" dirty="0"/>
              <a:t>Type: ascii; Verbose: On ; Bell: Off ; Prompting: On ; </a:t>
            </a:r>
            <a:r>
              <a:rPr lang="en-US" dirty="0" err="1"/>
              <a:t>Globbing</a:t>
            </a:r>
            <a:r>
              <a:rPr lang="en-US" dirty="0"/>
              <a:t>: On</a:t>
            </a:r>
          </a:p>
          <a:p>
            <a:r>
              <a:rPr lang="en-US" dirty="0"/>
              <a:t>Debugging: Off ; Hash mark printing: Off .</a:t>
            </a:r>
          </a:p>
          <a:p>
            <a:r>
              <a:rPr lang="en-US" dirty="0"/>
              <a:t>ftp&gt; </a:t>
            </a:r>
            <a:r>
              <a:rPr lang="en-US" dirty="0" err="1">
                <a:solidFill>
                  <a:srgbClr val="00B0F0"/>
                </a:solidFill>
              </a:rPr>
              <a:t>pwd</a:t>
            </a:r>
            <a:endParaRPr lang="en-US" dirty="0">
              <a:solidFill>
                <a:srgbClr val="00B0F0"/>
              </a:solidFill>
            </a:endParaRPr>
          </a:p>
          <a:p>
            <a:r>
              <a:rPr lang="en-US" dirty="0"/>
              <a:t>257 "/home/</a:t>
            </a:r>
            <a:r>
              <a:rPr lang="en-US" dirty="0" err="1"/>
              <a:t>testuser</a:t>
            </a:r>
            <a:r>
              <a:rPr lang="en-US" dirty="0"/>
              <a:t>" is the current directory</a:t>
            </a:r>
          </a:p>
          <a:p>
            <a:r>
              <a:rPr lang="en-US" dirty="0"/>
              <a:t>ftp&gt; </a:t>
            </a:r>
            <a:r>
              <a:rPr lang="en-US" dirty="0" err="1">
                <a:solidFill>
                  <a:srgbClr val="00B0F0"/>
                </a:solidFill>
              </a:rPr>
              <a:t>dir</a:t>
            </a:r>
            <a:endParaRPr lang="en-IN" dirty="0">
              <a:solidFill>
                <a:srgbClr val="00B0F0"/>
              </a:solidFill>
            </a:endParaRPr>
          </a:p>
        </p:txBody>
      </p:sp>
    </p:spTree>
    <p:extLst>
      <p:ext uri="{BB962C8B-B14F-4D97-AF65-F5344CB8AC3E}">
        <p14:creationId xmlns:p14="http://schemas.microsoft.com/office/powerpoint/2010/main" val="2977894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1247-20FD-D786-D92D-022A3F6DEAEC}"/>
              </a:ext>
            </a:extLst>
          </p:cNvPr>
          <p:cNvSpPr>
            <a:spLocks noGrp="1"/>
          </p:cNvSpPr>
          <p:nvPr>
            <p:ph type="title"/>
          </p:nvPr>
        </p:nvSpPr>
        <p:spPr/>
        <p:txBody>
          <a:bodyPr/>
          <a:lstStyle/>
          <a:p>
            <a:r>
              <a:rPr lang="en-IN" dirty="0"/>
              <a:t>Checking for Files</a:t>
            </a:r>
          </a:p>
        </p:txBody>
      </p:sp>
      <p:sp>
        <p:nvSpPr>
          <p:cNvPr id="3" name="Content Placeholder 2">
            <a:extLst>
              <a:ext uri="{FF2B5EF4-FFF2-40B4-BE49-F238E27FC236}">
                <a16:creationId xmlns:a16="http://schemas.microsoft.com/office/drawing/2014/main" id="{8B604BBB-DF08-ADA4-42DA-229175772559}"/>
              </a:ext>
            </a:extLst>
          </p:cNvPr>
          <p:cNvSpPr>
            <a:spLocks noGrp="1"/>
          </p:cNvSpPr>
          <p:nvPr>
            <p:ph idx="1"/>
          </p:nvPr>
        </p:nvSpPr>
        <p:spPr/>
        <p:txBody>
          <a:bodyPr/>
          <a:lstStyle/>
          <a:p>
            <a:r>
              <a:rPr lang="en-IN" dirty="0"/>
              <a:t>Create a file on the FTP server (i.e. Ubuntu machine)</a:t>
            </a:r>
          </a:p>
          <a:p>
            <a:r>
              <a:rPr lang="it-IT" dirty="0"/>
              <a:t>atul@atul-virtualbox:~$ </a:t>
            </a:r>
            <a:r>
              <a:rPr lang="it-IT" b="1" dirty="0">
                <a:solidFill>
                  <a:srgbClr val="FFFF00"/>
                </a:solidFill>
              </a:rPr>
              <a:t>sudo su</a:t>
            </a:r>
          </a:p>
          <a:p>
            <a:r>
              <a:rPr lang="it-IT" dirty="0"/>
              <a:t>root@atul-virtualbox:/home/atul# </a:t>
            </a:r>
            <a:r>
              <a:rPr lang="it-IT" b="1" dirty="0">
                <a:solidFill>
                  <a:srgbClr val="FFFF00"/>
                </a:solidFill>
              </a:rPr>
              <a:t>cd /home/testuser/</a:t>
            </a:r>
          </a:p>
          <a:p>
            <a:r>
              <a:rPr lang="it-IT" dirty="0"/>
              <a:t>root@atul-virtualbox:/home/testuser# </a:t>
            </a:r>
            <a:r>
              <a:rPr lang="it-IT" b="1" dirty="0">
                <a:solidFill>
                  <a:srgbClr val="FFFF00"/>
                </a:solidFill>
              </a:rPr>
              <a:t>nano test.txt</a:t>
            </a:r>
          </a:p>
          <a:p>
            <a:endParaRPr lang="en-IN" dirty="0"/>
          </a:p>
          <a:p>
            <a:endParaRPr lang="en-IN" dirty="0"/>
          </a:p>
          <a:p>
            <a:endParaRPr lang="en-IN" dirty="0"/>
          </a:p>
        </p:txBody>
      </p:sp>
    </p:spTree>
    <p:extLst>
      <p:ext uri="{BB962C8B-B14F-4D97-AF65-F5344CB8AC3E}">
        <p14:creationId xmlns:p14="http://schemas.microsoft.com/office/powerpoint/2010/main" val="21850365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733-CF3E-B30D-162D-8531ACC0077A}"/>
              </a:ext>
            </a:extLst>
          </p:cNvPr>
          <p:cNvSpPr>
            <a:spLocks noGrp="1"/>
          </p:cNvSpPr>
          <p:nvPr>
            <p:ph type="title"/>
          </p:nvPr>
        </p:nvSpPr>
        <p:spPr/>
        <p:txBody>
          <a:bodyPr/>
          <a:lstStyle/>
          <a:p>
            <a:r>
              <a:rPr lang="en-IN" dirty="0"/>
              <a:t>Now Check in Windows FTP Client</a:t>
            </a:r>
          </a:p>
        </p:txBody>
      </p:sp>
      <p:sp>
        <p:nvSpPr>
          <p:cNvPr id="3" name="Content Placeholder 2">
            <a:extLst>
              <a:ext uri="{FF2B5EF4-FFF2-40B4-BE49-F238E27FC236}">
                <a16:creationId xmlns:a16="http://schemas.microsoft.com/office/drawing/2014/main" id="{F4FFED86-19D9-87AD-B91A-92258F09FD7A}"/>
              </a:ext>
            </a:extLst>
          </p:cNvPr>
          <p:cNvSpPr>
            <a:spLocks noGrp="1"/>
          </p:cNvSpPr>
          <p:nvPr>
            <p:ph idx="1"/>
          </p:nvPr>
        </p:nvSpPr>
        <p:spPr/>
        <p:txBody>
          <a:bodyPr/>
          <a:lstStyle/>
          <a:p>
            <a:r>
              <a:rPr lang="en-IN" dirty="0"/>
              <a:t>ftp&gt; </a:t>
            </a:r>
            <a:r>
              <a:rPr lang="en-IN" dirty="0" err="1">
                <a:solidFill>
                  <a:srgbClr val="00B0F0"/>
                </a:solidFill>
              </a:rPr>
              <a:t>pwd</a:t>
            </a:r>
            <a:endParaRPr lang="en-IN" dirty="0">
              <a:solidFill>
                <a:srgbClr val="00B0F0"/>
              </a:solidFill>
            </a:endParaRPr>
          </a:p>
          <a:p>
            <a:r>
              <a:rPr lang="en-IN" dirty="0"/>
              <a:t>257 "/home/</a:t>
            </a:r>
            <a:r>
              <a:rPr lang="en-IN" dirty="0" err="1"/>
              <a:t>testuser</a:t>
            </a:r>
            <a:r>
              <a:rPr lang="en-IN" dirty="0"/>
              <a:t>" is the current directory</a:t>
            </a:r>
          </a:p>
          <a:p>
            <a:r>
              <a:rPr lang="en-IN" dirty="0"/>
              <a:t>ftp&gt; </a:t>
            </a:r>
            <a:r>
              <a:rPr lang="en-IN" dirty="0" err="1">
                <a:solidFill>
                  <a:srgbClr val="00B0F0"/>
                </a:solidFill>
              </a:rPr>
              <a:t>dir</a:t>
            </a:r>
            <a:endParaRPr lang="en-IN" dirty="0">
              <a:solidFill>
                <a:srgbClr val="00B0F0"/>
              </a:solidFill>
            </a:endParaRPr>
          </a:p>
          <a:p>
            <a:r>
              <a:rPr lang="en-IN" dirty="0"/>
              <a:t>200 PORT command successful. Consider using PASV.</a:t>
            </a:r>
          </a:p>
          <a:p>
            <a:r>
              <a:rPr lang="en-IN" dirty="0"/>
              <a:t>150 Here comes the directory listing.</a:t>
            </a:r>
          </a:p>
          <a:p>
            <a:r>
              <a:rPr lang="en-IN" dirty="0"/>
              <a:t>-</a:t>
            </a:r>
            <a:r>
              <a:rPr lang="en-IN" dirty="0" err="1"/>
              <a:t>rw</a:t>
            </a:r>
            <a:r>
              <a:rPr lang="en-IN" dirty="0"/>
              <a:t>-r--r--    1 0        0              14 Mar 23 19:10 test.txt</a:t>
            </a:r>
          </a:p>
          <a:p>
            <a:r>
              <a:rPr lang="en-IN" dirty="0"/>
              <a:t>226 Directory send OK.</a:t>
            </a:r>
          </a:p>
          <a:p>
            <a:r>
              <a:rPr lang="en-IN" dirty="0"/>
              <a:t>ftp: 69 bytes received in 0.01Seconds 8.63Kbytes/sec.</a:t>
            </a:r>
          </a:p>
        </p:txBody>
      </p:sp>
    </p:spTree>
    <p:extLst>
      <p:ext uri="{BB962C8B-B14F-4D97-AF65-F5344CB8AC3E}">
        <p14:creationId xmlns:p14="http://schemas.microsoft.com/office/powerpoint/2010/main" val="5322601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A7235-DDCB-1EE3-D989-9D576201B2A1}"/>
              </a:ext>
            </a:extLst>
          </p:cNvPr>
          <p:cNvSpPr>
            <a:spLocks noGrp="1"/>
          </p:cNvSpPr>
          <p:nvPr>
            <p:ph type="title"/>
          </p:nvPr>
        </p:nvSpPr>
        <p:spPr/>
        <p:txBody>
          <a:bodyPr/>
          <a:lstStyle/>
          <a:p>
            <a:r>
              <a:rPr lang="en-IN" dirty="0"/>
              <a:t>Download a File using FTP</a:t>
            </a:r>
          </a:p>
        </p:txBody>
      </p:sp>
      <p:sp>
        <p:nvSpPr>
          <p:cNvPr id="3" name="Content Placeholder 2">
            <a:extLst>
              <a:ext uri="{FF2B5EF4-FFF2-40B4-BE49-F238E27FC236}">
                <a16:creationId xmlns:a16="http://schemas.microsoft.com/office/drawing/2014/main" id="{2C375852-7247-32B4-CDCC-F2BCAF9CAE73}"/>
              </a:ext>
            </a:extLst>
          </p:cNvPr>
          <p:cNvSpPr>
            <a:spLocks noGrp="1"/>
          </p:cNvSpPr>
          <p:nvPr>
            <p:ph idx="1"/>
          </p:nvPr>
        </p:nvSpPr>
        <p:spPr/>
        <p:txBody>
          <a:bodyPr/>
          <a:lstStyle/>
          <a:p>
            <a:r>
              <a:rPr lang="en-IN" dirty="0"/>
              <a:t>ftp&gt; </a:t>
            </a:r>
            <a:r>
              <a:rPr lang="en-IN" dirty="0">
                <a:solidFill>
                  <a:srgbClr val="00B0F0"/>
                </a:solidFill>
              </a:rPr>
              <a:t>get test.txt</a:t>
            </a:r>
          </a:p>
          <a:p>
            <a:r>
              <a:rPr lang="en-IN" dirty="0"/>
              <a:t>200 PORT command successful. Consider using PASV.</a:t>
            </a:r>
          </a:p>
          <a:p>
            <a:r>
              <a:rPr lang="en-IN" dirty="0"/>
              <a:t>150 Opening BINARY mode data connection for test.txt (14 bytes).</a:t>
            </a:r>
          </a:p>
          <a:p>
            <a:r>
              <a:rPr lang="en-IN" dirty="0"/>
              <a:t>226 Transfer complete.</a:t>
            </a:r>
          </a:p>
          <a:p>
            <a:r>
              <a:rPr lang="en-IN" dirty="0"/>
              <a:t>ftp: 14 bytes received in 0.00Seconds 14000.00Kbytes/sec.</a:t>
            </a:r>
          </a:p>
        </p:txBody>
      </p:sp>
    </p:spTree>
    <p:extLst>
      <p:ext uri="{BB962C8B-B14F-4D97-AF65-F5344CB8AC3E}">
        <p14:creationId xmlns:p14="http://schemas.microsoft.com/office/powerpoint/2010/main" val="30641817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43EE-2D51-FAED-45E3-D37D7F1757E1}"/>
              </a:ext>
            </a:extLst>
          </p:cNvPr>
          <p:cNvSpPr>
            <a:spLocks noGrp="1"/>
          </p:cNvSpPr>
          <p:nvPr>
            <p:ph type="title"/>
          </p:nvPr>
        </p:nvSpPr>
        <p:spPr/>
        <p:txBody>
          <a:bodyPr/>
          <a:lstStyle/>
          <a:p>
            <a:r>
              <a:rPr lang="en-IN" dirty="0"/>
              <a:t>Telnet and SSH</a:t>
            </a:r>
          </a:p>
        </p:txBody>
      </p:sp>
      <p:sp>
        <p:nvSpPr>
          <p:cNvPr id="3" name="Content Placeholder 2">
            <a:extLst>
              <a:ext uri="{FF2B5EF4-FFF2-40B4-BE49-F238E27FC236}">
                <a16:creationId xmlns:a16="http://schemas.microsoft.com/office/drawing/2014/main" id="{A7C73C4C-A722-657D-00F5-C41EA000EDC1}"/>
              </a:ext>
            </a:extLst>
          </p:cNvPr>
          <p:cNvSpPr>
            <a:spLocks noGrp="1"/>
          </p:cNvSpPr>
          <p:nvPr>
            <p:ph idx="1"/>
          </p:nvPr>
        </p:nvSpPr>
        <p:spPr/>
        <p:txBody>
          <a:bodyPr/>
          <a:lstStyle/>
          <a:p>
            <a:r>
              <a:rPr lang="en-IN" b="1" dirty="0"/>
              <a:t>Telnet (Terminal + Network)</a:t>
            </a:r>
            <a:r>
              <a:rPr lang="en-IN" dirty="0"/>
              <a:t> is an Internet protocol for allowing a client computer to connect to a remote server computer and work on the server computer</a:t>
            </a:r>
          </a:p>
          <a:p>
            <a:r>
              <a:rPr lang="en-IN" dirty="0"/>
              <a:t>Somewhat obsolete (outdated)</a:t>
            </a:r>
          </a:p>
          <a:p>
            <a:r>
              <a:rPr lang="en-IN" dirty="0"/>
              <a:t>Now we generally use </a:t>
            </a:r>
            <a:r>
              <a:rPr lang="en-IN" b="1" dirty="0"/>
              <a:t>SSH (Secure Shell)</a:t>
            </a:r>
            <a:r>
              <a:rPr lang="en-IN" dirty="0"/>
              <a:t> instead of Telnet</a:t>
            </a:r>
          </a:p>
          <a:p>
            <a:r>
              <a:rPr lang="en-IN" dirty="0"/>
              <a:t>SSH also allows a remote client computer to connect to a server over the Internet</a:t>
            </a:r>
          </a:p>
          <a:p>
            <a:pPr lvl="1"/>
            <a:r>
              <a:rPr lang="en-IN" dirty="0"/>
              <a:t>Very useful in </a:t>
            </a:r>
            <a:r>
              <a:rPr lang="en-IN" b="1" dirty="0"/>
              <a:t>cloud computing</a:t>
            </a:r>
          </a:p>
        </p:txBody>
      </p:sp>
    </p:spTree>
    <p:extLst>
      <p:ext uri="{BB962C8B-B14F-4D97-AF65-F5344CB8AC3E}">
        <p14:creationId xmlns:p14="http://schemas.microsoft.com/office/powerpoint/2010/main" val="18390102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BFB9-1AF5-82B2-4CDC-6F28B645AAF9}"/>
              </a:ext>
            </a:extLst>
          </p:cNvPr>
          <p:cNvSpPr>
            <a:spLocks noGrp="1"/>
          </p:cNvSpPr>
          <p:nvPr>
            <p:ph type="title"/>
          </p:nvPr>
        </p:nvSpPr>
        <p:spPr/>
        <p:txBody>
          <a:bodyPr/>
          <a:lstStyle/>
          <a:p>
            <a:r>
              <a:rPr lang="en-IN" dirty="0"/>
              <a:t>Setting up Telnet Server on Ubuntu</a:t>
            </a:r>
          </a:p>
        </p:txBody>
      </p:sp>
      <p:sp>
        <p:nvSpPr>
          <p:cNvPr id="3" name="Content Placeholder 2">
            <a:extLst>
              <a:ext uri="{FF2B5EF4-FFF2-40B4-BE49-F238E27FC236}">
                <a16:creationId xmlns:a16="http://schemas.microsoft.com/office/drawing/2014/main" id="{CF4E54E5-C7E8-F180-C301-C02F8BEC4957}"/>
              </a:ext>
            </a:extLst>
          </p:cNvPr>
          <p:cNvSpPr>
            <a:spLocks noGrp="1"/>
          </p:cNvSpPr>
          <p:nvPr>
            <p:ph idx="1"/>
          </p:nvPr>
        </p:nvSpPr>
        <p:spPr/>
        <p:txBody>
          <a:bodyPr>
            <a:normAutofit fontScale="77500" lnSpcReduction="20000"/>
          </a:bodyPr>
          <a:lstStyle/>
          <a:p>
            <a:r>
              <a:rPr lang="en-IN" dirty="0"/>
              <a:t>Step 1: Install Telnet server</a:t>
            </a:r>
          </a:p>
          <a:p>
            <a:r>
              <a:rPr lang="en-IN" dirty="0" err="1"/>
              <a:t>sudo</a:t>
            </a:r>
            <a:r>
              <a:rPr lang="en-IN" dirty="0"/>
              <a:t> apt install </a:t>
            </a:r>
            <a:r>
              <a:rPr lang="en-IN" dirty="0" err="1"/>
              <a:t>telnetd</a:t>
            </a:r>
            <a:r>
              <a:rPr lang="en-IN" dirty="0"/>
              <a:t> -y</a:t>
            </a:r>
          </a:p>
          <a:p>
            <a:endParaRPr lang="en-IN" dirty="0"/>
          </a:p>
          <a:p>
            <a:r>
              <a:rPr lang="en-IN" dirty="0"/>
              <a:t>Step 2: Check the Telnet status</a:t>
            </a:r>
          </a:p>
          <a:p>
            <a:r>
              <a:rPr lang="en-IN" dirty="0" err="1"/>
              <a:t>sudo</a:t>
            </a:r>
            <a:r>
              <a:rPr lang="en-IN" dirty="0"/>
              <a:t> </a:t>
            </a:r>
            <a:r>
              <a:rPr lang="en-IN" dirty="0" err="1"/>
              <a:t>systemctl</a:t>
            </a:r>
            <a:r>
              <a:rPr lang="en-IN" dirty="0"/>
              <a:t> status </a:t>
            </a:r>
            <a:r>
              <a:rPr lang="en-IN" dirty="0" err="1"/>
              <a:t>inetd</a:t>
            </a:r>
            <a:endParaRPr lang="en-IN" dirty="0"/>
          </a:p>
          <a:p>
            <a:endParaRPr lang="en-IN" dirty="0"/>
          </a:p>
          <a:p>
            <a:r>
              <a:rPr lang="en-IN" dirty="0"/>
              <a:t>Step 3: Configure firewall for Telnet</a:t>
            </a:r>
          </a:p>
          <a:p>
            <a:r>
              <a:rPr lang="en-IN" dirty="0" err="1"/>
              <a:t>sudo</a:t>
            </a:r>
            <a:r>
              <a:rPr lang="en-IN" dirty="0"/>
              <a:t> </a:t>
            </a:r>
            <a:r>
              <a:rPr lang="en-IN" dirty="0" err="1"/>
              <a:t>ufw</a:t>
            </a:r>
            <a:r>
              <a:rPr lang="en-IN" dirty="0"/>
              <a:t> enable</a:t>
            </a:r>
          </a:p>
          <a:p>
            <a:r>
              <a:rPr lang="en-IN" dirty="0" err="1"/>
              <a:t>sudo</a:t>
            </a:r>
            <a:r>
              <a:rPr lang="en-IN" dirty="0"/>
              <a:t> </a:t>
            </a:r>
            <a:r>
              <a:rPr lang="en-IN" dirty="0" err="1"/>
              <a:t>ufw</a:t>
            </a:r>
            <a:r>
              <a:rPr lang="en-IN" dirty="0"/>
              <a:t> allow 23</a:t>
            </a:r>
          </a:p>
          <a:p>
            <a:endParaRPr lang="en-IN" dirty="0"/>
          </a:p>
          <a:p>
            <a:r>
              <a:rPr lang="en-IN" dirty="0"/>
              <a:t>Step 4: Test</a:t>
            </a:r>
          </a:p>
          <a:p>
            <a:r>
              <a:rPr lang="en-IN" dirty="0"/>
              <a:t>telnet 192.168.0.24</a:t>
            </a:r>
          </a:p>
        </p:txBody>
      </p:sp>
    </p:spTree>
    <p:extLst>
      <p:ext uri="{BB962C8B-B14F-4D97-AF65-F5344CB8AC3E}">
        <p14:creationId xmlns:p14="http://schemas.microsoft.com/office/powerpoint/2010/main" val="26680711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56AA-1A76-0786-17B1-EC7962D54422}"/>
              </a:ext>
            </a:extLst>
          </p:cNvPr>
          <p:cNvSpPr>
            <a:spLocks noGrp="1"/>
          </p:cNvSpPr>
          <p:nvPr>
            <p:ph type="title"/>
          </p:nvPr>
        </p:nvSpPr>
        <p:spPr/>
        <p:txBody>
          <a:bodyPr/>
          <a:lstStyle/>
          <a:p>
            <a:r>
              <a:rPr lang="en-IN" dirty="0"/>
              <a:t>Accessing Telnet from Windows</a:t>
            </a:r>
          </a:p>
        </p:txBody>
      </p:sp>
      <p:sp>
        <p:nvSpPr>
          <p:cNvPr id="3" name="Content Placeholder 2">
            <a:extLst>
              <a:ext uri="{FF2B5EF4-FFF2-40B4-BE49-F238E27FC236}">
                <a16:creationId xmlns:a16="http://schemas.microsoft.com/office/drawing/2014/main" id="{6CFE15F8-1ED2-D516-B2D1-DC6A4C7A646B}"/>
              </a:ext>
            </a:extLst>
          </p:cNvPr>
          <p:cNvSpPr>
            <a:spLocks noGrp="1"/>
          </p:cNvSpPr>
          <p:nvPr>
            <p:ph idx="1"/>
          </p:nvPr>
        </p:nvSpPr>
        <p:spPr/>
        <p:txBody>
          <a:bodyPr/>
          <a:lstStyle/>
          <a:p>
            <a:r>
              <a:rPr lang="en-IN" dirty="0"/>
              <a:t>On the command prompt, type </a:t>
            </a:r>
            <a:r>
              <a:rPr lang="en-IN" dirty="0">
                <a:solidFill>
                  <a:srgbClr val="00B0F0"/>
                </a:solidFill>
              </a:rPr>
              <a:t>telnet</a:t>
            </a:r>
          </a:p>
          <a:p>
            <a:r>
              <a:rPr lang="en-IN" dirty="0"/>
              <a:t>If you get an error, search for </a:t>
            </a:r>
            <a:r>
              <a:rPr lang="en-IN" i="1" dirty="0"/>
              <a:t>Turn Windows Features On/Off</a:t>
            </a:r>
            <a:r>
              <a:rPr lang="en-IN" dirty="0"/>
              <a:t> and enable </a:t>
            </a:r>
            <a:r>
              <a:rPr lang="en-IN" i="1" dirty="0"/>
              <a:t>Telnet</a:t>
            </a:r>
            <a:r>
              <a:rPr lang="en-IN" dirty="0"/>
              <a:t> there, then retry </a:t>
            </a:r>
            <a:r>
              <a:rPr lang="en-IN" dirty="0">
                <a:solidFill>
                  <a:srgbClr val="00B0F0"/>
                </a:solidFill>
              </a:rPr>
              <a:t>telnet</a:t>
            </a:r>
          </a:p>
          <a:p>
            <a:r>
              <a:rPr lang="en-IN" dirty="0"/>
              <a:t>On the telnet prompt, </a:t>
            </a:r>
            <a:r>
              <a:rPr lang="en-IN" dirty="0">
                <a:solidFill>
                  <a:srgbClr val="00B0F0"/>
                </a:solidFill>
              </a:rPr>
              <a:t>o 192.168.0.24</a:t>
            </a:r>
          </a:p>
          <a:p>
            <a:r>
              <a:rPr lang="en-IN" dirty="0"/>
              <a:t>User id: </a:t>
            </a:r>
            <a:r>
              <a:rPr lang="en-IN" dirty="0" err="1"/>
              <a:t>testuser</a:t>
            </a:r>
            <a:r>
              <a:rPr lang="en-IN" dirty="0"/>
              <a:t>, Password: </a:t>
            </a:r>
            <a:r>
              <a:rPr lang="en-IN" dirty="0" err="1"/>
              <a:t>testuser</a:t>
            </a:r>
            <a:endParaRPr lang="en-IN" dirty="0">
              <a:solidFill>
                <a:srgbClr val="00B0F0"/>
              </a:solidFill>
            </a:endParaRPr>
          </a:p>
        </p:txBody>
      </p:sp>
    </p:spTree>
    <p:extLst>
      <p:ext uri="{BB962C8B-B14F-4D97-AF65-F5344CB8AC3E}">
        <p14:creationId xmlns:p14="http://schemas.microsoft.com/office/powerpoint/2010/main" val="38127072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79FE-9546-C7EC-96FD-3D6968C5D01E}"/>
              </a:ext>
            </a:extLst>
          </p:cNvPr>
          <p:cNvSpPr>
            <a:spLocks noGrp="1"/>
          </p:cNvSpPr>
          <p:nvPr>
            <p:ph type="title"/>
          </p:nvPr>
        </p:nvSpPr>
        <p:spPr/>
        <p:txBody>
          <a:bodyPr/>
          <a:lstStyle/>
          <a:p>
            <a:r>
              <a:rPr lang="en-IN" dirty="0"/>
              <a:t>Setting up SSH on Ubuntu Server</a:t>
            </a:r>
          </a:p>
        </p:txBody>
      </p:sp>
      <p:sp>
        <p:nvSpPr>
          <p:cNvPr id="3" name="Content Placeholder 2">
            <a:extLst>
              <a:ext uri="{FF2B5EF4-FFF2-40B4-BE49-F238E27FC236}">
                <a16:creationId xmlns:a16="http://schemas.microsoft.com/office/drawing/2014/main" id="{40D62E02-8598-F456-CC2C-BF6F56594BB6}"/>
              </a:ext>
            </a:extLst>
          </p:cNvPr>
          <p:cNvSpPr>
            <a:spLocks noGrp="1"/>
          </p:cNvSpPr>
          <p:nvPr>
            <p:ph idx="1"/>
          </p:nvPr>
        </p:nvSpPr>
        <p:spPr/>
        <p:txBody>
          <a:bodyPr>
            <a:normAutofit fontScale="85000" lnSpcReduction="20000"/>
          </a:bodyPr>
          <a:lstStyle/>
          <a:p>
            <a:r>
              <a:rPr lang="en-IN" dirty="0"/>
              <a:t>Step 1: Install SSH server</a:t>
            </a:r>
          </a:p>
          <a:p>
            <a:r>
              <a:rPr lang="en-IN" dirty="0" err="1"/>
              <a:t>sudo</a:t>
            </a:r>
            <a:r>
              <a:rPr lang="en-IN" dirty="0"/>
              <a:t> apt install </a:t>
            </a:r>
            <a:r>
              <a:rPr lang="en-IN" dirty="0" err="1"/>
              <a:t>openssh</a:t>
            </a:r>
            <a:r>
              <a:rPr lang="en-IN" dirty="0"/>
              <a:t>-server</a:t>
            </a:r>
          </a:p>
          <a:p>
            <a:endParaRPr lang="en-IN" dirty="0"/>
          </a:p>
          <a:p>
            <a:r>
              <a:rPr lang="en-IN" dirty="0"/>
              <a:t>Step 2: Check the SSH status</a:t>
            </a:r>
          </a:p>
          <a:p>
            <a:r>
              <a:rPr lang="en-IN" dirty="0" err="1"/>
              <a:t>sudo</a:t>
            </a:r>
            <a:r>
              <a:rPr lang="en-IN" dirty="0"/>
              <a:t> </a:t>
            </a:r>
            <a:r>
              <a:rPr lang="en-IN" dirty="0" err="1"/>
              <a:t>systemctl</a:t>
            </a:r>
            <a:r>
              <a:rPr lang="en-IN" dirty="0"/>
              <a:t> status </a:t>
            </a:r>
            <a:r>
              <a:rPr lang="en-IN" dirty="0" err="1"/>
              <a:t>ssh</a:t>
            </a:r>
            <a:endParaRPr lang="en-IN" dirty="0"/>
          </a:p>
          <a:p>
            <a:endParaRPr lang="en-IN" dirty="0"/>
          </a:p>
          <a:p>
            <a:r>
              <a:rPr lang="en-IN" dirty="0"/>
              <a:t>Step 3: Configure firewall for SSH</a:t>
            </a:r>
          </a:p>
          <a:p>
            <a:r>
              <a:rPr lang="en-IN" dirty="0" err="1"/>
              <a:t>sudo</a:t>
            </a:r>
            <a:r>
              <a:rPr lang="en-IN" dirty="0"/>
              <a:t> </a:t>
            </a:r>
            <a:r>
              <a:rPr lang="en-IN" dirty="0" err="1"/>
              <a:t>ufw</a:t>
            </a:r>
            <a:r>
              <a:rPr lang="en-IN" dirty="0"/>
              <a:t> allow </a:t>
            </a:r>
            <a:r>
              <a:rPr lang="en-IN" dirty="0" err="1"/>
              <a:t>ssh</a:t>
            </a:r>
            <a:endParaRPr lang="en-IN" dirty="0"/>
          </a:p>
          <a:p>
            <a:endParaRPr lang="en-IN" dirty="0"/>
          </a:p>
          <a:p>
            <a:r>
              <a:rPr lang="en-IN" dirty="0"/>
              <a:t>Step 4: Restart if necessary</a:t>
            </a:r>
          </a:p>
          <a:p>
            <a:r>
              <a:rPr lang="en-IN" dirty="0" err="1"/>
              <a:t>sudo</a:t>
            </a:r>
            <a:r>
              <a:rPr lang="en-IN" dirty="0"/>
              <a:t> service </a:t>
            </a:r>
            <a:r>
              <a:rPr lang="en-IN" dirty="0" err="1"/>
              <a:t>ssh</a:t>
            </a:r>
            <a:r>
              <a:rPr lang="en-IN" dirty="0"/>
              <a:t> restart</a:t>
            </a:r>
          </a:p>
        </p:txBody>
      </p:sp>
    </p:spTree>
    <p:extLst>
      <p:ext uri="{BB962C8B-B14F-4D97-AF65-F5344CB8AC3E}">
        <p14:creationId xmlns:p14="http://schemas.microsoft.com/office/powerpoint/2010/main" val="1184693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BE04-979B-B9D9-B314-FBFBBFBF862E}"/>
              </a:ext>
            </a:extLst>
          </p:cNvPr>
          <p:cNvSpPr>
            <a:spLocks noGrp="1"/>
          </p:cNvSpPr>
          <p:nvPr>
            <p:ph type="title"/>
          </p:nvPr>
        </p:nvSpPr>
        <p:spPr/>
        <p:txBody>
          <a:bodyPr/>
          <a:lstStyle/>
          <a:p>
            <a:r>
              <a:rPr lang="en-IN" dirty="0"/>
              <a:t>Access SSH using Putty</a:t>
            </a:r>
          </a:p>
        </p:txBody>
      </p:sp>
      <p:sp>
        <p:nvSpPr>
          <p:cNvPr id="3" name="Content Placeholder 2">
            <a:extLst>
              <a:ext uri="{FF2B5EF4-FFF2-40B4-BE49-F238E27FC236}">
                <a16:creationId xmlns:a16="http://schemas.microsoft.com/office/drawing/2014/main" id="{EF8E6448-C226-A30E-D576-78150AD9D4ED}"/>
              </a:ext>
            </a:extLst>
          </p:cNvPr>
          <p:cNvSpPr>
            <a:spLocks noGrp="1"/>
          </p:cNvSpPr>
          <p:nvPr>
            <p:ph idx="1"/>
          </p:nvPr>
        </p:nvSpPr>
        <p:spPr/>
        <p:txBody>
          <a:bodyPr/>
          <a:lstStyle/>
          <a:p>
            <a:r>
              <a:rPr lang="en-IN" dirty="0"/>
              <a:t>Download and install Putty (https://www.putty.org/)</a:t>
            </a:r>
          </a:p>
          <a:p>
            <a:r>
              <a:rPr lang="en-IN" dirty="0"/>
              <a:t>Open Putty, enter IP address as 192.168.0.24 and connect</a:t>
            </a:r>
          </a:p>
          <a:p>
            <a:r>
              <a:rPr lang="en-IN" dirty="0"/>
              <a:t>User id: </a:t>
            </a:r>
            <a:r>
              <a:rPr lang="en-IN" dirty="0" err="1"/>
              <a:t>testuser</a:t>
            </a:r>
            <a:r>
              <a:rPr lang="en-IN" dirty="0"/>
              <a:t>, Password: </a:t>
            </a:r>
            <a:r>
              <a:rPr lang="en-IN" dirty="0" err="1"/>
              <a:t>testuser</a:t>
            </a:r>
            <a:endParaRPr lang="en-IN" dirty="0"/>
          </a:p>
        </p:txBody>
      </p:sp>
    </p:spTree>
    <p:extLst>
      <p:ext uri="{BB962C8B-B14F-4D97-AF65-F5344CB8AC3E}">
        <p14:creationId xmlns:p14="http://schemas.microsoft.com/office/powerpoint/2010/main" val="1594901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5115-A6E2-103B-1506-928596A33B2E}"/>
              </a:ext>
            </a:extLst>
          </p:cNvPr>
          <p:cNvSpPr>
            <a:spLocks noGrp="1"/>
          </p:cNvSpPr>
          <p:nvPr>
            <p:ph type="title"/>
          </p:nvPr>
        </p:nvSpPr>
        <p:spPr/>
        <p:txBody>
          <a:bodyPr/>
          <a:lstStyle/>
          <a:p>
            <a:r>
              <a:rPr lang="en-IN" dirty="0"/>
              <a:t>Kernel</a:t>
            </a:r>
          </a:p>
        </p:txBody>
      </p:sp>
      <p:sp>
        <p:nvSpPr>
          <p:cNvPr id="3" name="Content Placeholder 2">
            <a:extLst>
              <a:ext uri="{FF2B5EF4-FFF2-40B4-BE49-F238E27FC236}">
                <a16:creationId xmlns:a16="http://schemas.microsoft.com/office/drawing/2014/main" id="{7E37FFA4-1A62-7CB8-5CA1-5C3F3375E07D}"/>
              </a:ext>
            </a:extLst>
          </p:cNvPr>
          <p:cNvSpPr>
            <a:spLocks noGrp="1"/>
          </p:cNvSpPr>
          <p:nvPr>
            <p:ph idx="1"/>
          </p:nvPr>
        </p:nvSpPr>
        <p:spPr/>
        <p:txBody>
          <a:bodyPr/>
          <a:lstStyle/>
          <a:p>
            <a:r>
              <a:rPr lang="en-US" dirty="0"/>
              <a:t>“The one program running at all times on the computer” is the </a:t>
            </a:r>
            <a:r>
              <a:rPr lang="en-US" b="1" dirty="0"/>
              <a:t>kernel</a:t>
            </a:r>
            <a:endParaRPr lang="en-US" dirty="0"/>
          </a:p>
          <a:p>
            <a:r>
              <a:rPr lang="en-US" dirty="0"/>
              <a:t>Everything else is either a </a:t>
            </a:r>
            <a:r>
              <a:rPr lang="en-US" b="1" dirty="0"/>
              <a:t>system program </a:t>
            </a:r>
            <a:r>
              <a:rPr lang="en-US" dirty="0"/>
              <a:t>(ships with the operating system) or an </a:t>
            </a:r>
            <a:r>
              <a:rPr lang="en-US" b="1" dirty="0"/>
              <a:t>application program</a:t>
            </a:r>
            <a:endParaRPr lang="en-US" dirty="0"/>
          </a:p>
          <a:p>
            <a:endParaRPr lang="en-US" b="1" dirty="0"/>
          </a:p>
          <a:p>
            <a:endParaRPr lang="en-US" dirty="0"/>
          </a:p>
          <a:p>
            <a:endParaRPr lang="en-IN" dirty="0"/>
          </a:p>
        </p:txBody>
      </p:sp>
      <p:pic>
        <p:nvPicPr>
          <p:cNvPr id="1026" name="Picture 2" descr="Kernel (operating system) - Wikipedia">
            <a:extLst>
              <a:ext uri="{FF2B5EF4-FFF2-40B4-BE49-F238E27FC236}">
                <a16:creationId xmlns:a16="http://schemas.microsoft.com/office/drawing/2014/main" id="{ED74BEC4-7F87-CC16-FE96-666982A79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56" y="3338462"/>
            <a:ext cx="3780300" cy="297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052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9D82A-F860-C8DD-8FA1-0FE0B89BD4C5}"/>
              </a:ext>
            </a:extLst>
          </p:cNvPr>
          <p:cNvSpPr>
            <a:spLocks noGrp="1"/>
          </p:cNvSpPr>
          <p:nvPr>
            <p:ph type="title"/>
          </p:nvPr>
        </p:nvSpPr>
        <p:spPr/>
        <p:txBody>
          <a:bodyPr/>
          <a:lstStyle/>
          <a:p>
            <a:r>
              <a:rPr lang="en-IN" dirty="0"/>
              <a:t>Process Management</a:t>
            </a:r>
          </a:p>
        </p:txBody>
      </p:sp>
      <p:sp>
        <p:nvSpPr>
          <p:cNvPr id="5" name="Text Placeholder 4">
            <a:extLst>
              <a:ext uri="{FF2B5EF4-FFF2-40B4-BE49-F238E27FC236}">
                <a16:creationId xmlns:a16="http://schemas.microsoft.com/office/drawing/2014/main" id="{22BF2D3B-1ABB-9389-35C2-A33E72E07AE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6763759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B0E0C3-0258-777B-60F6-1D77CDEAB2E6}"/>
              </a:ext>
            </a:extLst>
          </p:cNvPr>
          <p:cNvSpPr>
            <a:spLocks noGrp="1"/>
          </p:cNvSpPr>
          <p:nvPr>
            <p:ph type="title"/>
          </p:nvPr>
        </p:nvSpPr>
        <p:spPr/>
        <p:txBody>
          <a:bodyPr/>
          <a:lstStyle/>
          <a:p>
            <a:r>
              <a:rPr lang="en-IN" dirty="0"/>
              <a:t>Program and Process</a:t>
            </a:r>
          </a:p>
        </p:txBody>
      </p:sp>
      <p:sp>
        <p:nvSpPr>
          <p:cNvPr id="5" name="Content Placeholder 4">
            <a:extLst>
              <a:ext uri="{FF2B5EF4-FFF2-40B4-BE49-F238E27FC236}">
                <a16:creationId xmlns:a16="http://schemas.microsoft.com/office/drawing/2014/main" id="{4BB0FE6E-F9E7-EB6B-B955-0FFE45F1DFB7}"/>
              </a:ext>
            </a:extLst>
          </p:cNvPr>
          <p:cNvSpPr>
            <a:spLocks noGrp="1"/>
          </p:cNvSpPr>
          <p:nvPr>
            <p:ph idx="1"/>
          </p:nvPr>
        </p:nvSpPr>
        <p:spPr/>
        <p:txBody>
          <a:bodyPr/>
          <a:lstStyle/>
          <a:p>
            <a:endParaRPr lang="en-IN"/>
          </a:p>
        </p:txBody>
      </p:sp>
      <p:sp>
        <p:nvSpPr>
          <p:cNvPr id="2" name="TextBox 1">
            <a:extLst>
              <a:ext uri="{FF2B5EF4-FFF2-40B4-BE49-F238E27FC236}">
                <a16:creationId xmlns:a16="http://schemas.microsoft.com/office/drawing/2014/main" id="{3261F5B2-0ECE-1573-3E59-39CFCCEA8140}"/>
              </a:ext>
            </a:extLst>
          </p:cNvPr>
          <p:cNvSpPr txBox="1"/>
          <p:nvPr/>
        </p:nvSpPr>
        <p:spPr>
          <a:xfrm>
            <a:off x="1366463" y="2016135"/>
            <a:ext cx="3236359" cy="4401205"/>
          </a:xfrm>
          <a:prstGeom prst="rect">
            <a:avLst/>
          </a:prstGeom>
          <a:solidFill>
            <a:schemeClr val="accent4">
              <a:lumMod val="40000"/>
              <a:lumOff val="60000"/>
            </a:schemeClr>
          </a:solidFill>
        </p:spPr>
        <p:txBody>
          <a:bodyPr wrap="square" rtlCol="0">
            <a:spAutoFit/>
          </a:bodyPr>
          <a:lstStyle/>
          <a:p>
            <a:pPr algn="ctr"/>
            <a:r>
              <a:rPr lang="en-IN" sz="2800" b="1" dirty="0">
                <a:solidFill>
                  <a:schemeClr val="bg1"/>
                </a:solidFill>
              </a:rPr>
              <a:t>Program (Passive, On the Disk)</a:t>
            </a:r>
          </a:p>
          <a:p>
            <a:pPr algn="ctr"/>
            <a:endParaRPr lang="en-IN" sz="2800" b="1" dirty="0">
              <a:solidFill>
                <a:schemeClr val="bg1"/>
              </a:solidFill>
            </a:endParaRPr>
          </a:p>
          <a:p>
            <a:pPr algn="ctr"/>
            <a:endParaRPr lang="en-IN" sz="2800" b="1" dirty="0">
              <a:solidFill>
                <a:schemeClr val="bg1"/>
              </a:solidFill>
            </a:endParaRPr>
          </a:p>
          <a:p>
            <a:pPr algn="ctr"/>
            <a:endParaRPr lang="en-IN" sz="2800" b="1" dirty="0">
              <a:solidFill>
                <a:schemeClr val="bg1"/>
              </a:solidFill>
            </a:endParaRPr>
          </a:p>
          <a:p>
            <a:pPr algn="ctr"/>
            <a:r>
              <a:rPr lang="en-IN" sz="2800" b="1" dirty="0">
                <a:solidFill>
                  <a:schemeClr val="bg1"/>
                </a:solidFill>
              </a:rPr>
              <a:t>Set of instructions to solve a problem, written in a programming language</a:t>
            </a:r>
          </a:p>
        </p:txBody>
      </p:sp>
      <p:sp>
        <p:nvSpPr>
          <p:cNvPr id="3" name="Arrow: Right 2">
            <a:extLst>
              <a:ext uri="{FF2B5EF4-FFF2-40B4-BE49-F238E27FC236}">
                <a16:creationId xmlns:a16="http://schemas.microsoft.com/office/drawing/2014/main" id="{20BCA8A8-4EEE-8452-AF0B-F7392C74D476}"/>
              </a:ext>
            </a:extLst>
          </p:cNvPr>
          <p:cNvSpPr/>
          <p:nvPr/>
        </p:nvSpPr>
        <p:spPr>
          <a:xfrm>
            <a:off x="4756934" y="3637052"/>
            <a:ext cx="1664413" cy="883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Execute</a:t>
            </a:r>
            <a:endParaRPr lang="en-IN" b="1" dirty="0"/>
          </a:p>
        </p:txBody>
      </p:sp>
      <p:sp>
        <p:nvSpPr>
          <p:cNvPr id="6" name="TextBox 5">
            <a:extLst>
              <a:ext uri="{FF2B5EF4-FFF2-40B4-BE49-F238E27FC236}">
                <a16:creationId xmlns:a16="http://schemas.microsoft.com/office/drawing/2014/main" id="{11D7276C-05BE-1E17-EB12-A7829AA8B2F8}"/>
              </a:ext>
            </a:extLst>
          </p:cNvPr>
          <p:cNvSpPr txBox="1"/>
          <p:nvPr/>
        </p:nvSpPr>
        <p:spPr>
          <a:xfrm>
            <a:off x="6697038" y="1997987"/>
            <a:ext cx="3236359" cy="4401205"/>
          </a:xfrm>
          <a:prstGeom prst="rect">
            <a:avLst/>
          </a:prstGeom>
          <a:solidFill>
            <a:schemeClr val="accent4">
              <a:lumMod val="60000"/>
              <a:lumOff val="40000"/>
            </a:schemeClr>
          </a:solidFill>
        </p:spPr>
        <p:txBody>
          <a:bodyPr wrap="square" rtlCol="0">
            <a:spAutoFit/>
          </a:bodyPr>
          <a:lstStyle/>
          <a:p>
            <a:pPr algn="ctr"/>
            <a:r>
              <a:rPr lang="en-IN" sz="2800" b="1" dirty="0">
                <a:solidFill>
                  <a:schemeClr val="bg1"/>
                </a:solidFill>
              </a:rPr>
              <a:t>Process (Active, in Memory)</a:t>
            </a:r>
          </a:p>
          <a:p>
            <a:pPr algn="ctr"/>
            <a:endParaRPr lang="en-IN" sz="2800" b="1" dirty="0">
              <a:solidFill>
                <a:schemeClr val="bg1"/>
              </a:solidFill>
            </a:endParaRPr>
          </a:p>
          <a:p>
            <a:pPr algn="ctr"/>
            <a:endParaRPr lang="en-IN" sz="2800" b="1" dirty="0">
              <a:solidFill>
                <a:schemeClr val="bg1"/>
              </a:solidFill>
            </a:endParaRPr>
          </a:p>
          <a:p>
            <a:pPr algn="ctr"/>
            <a:r>
              <a:rPr lang="en-IN" sz="2800" b="1" dirty="0">
                <a:solidFill>
                  <a:schemeClr val="bg1"/>
                </a:solidFill>
              </a:rPr>
              <a:t>When a program starts running, it becomes a process; which means the operating system has to track it</a:t>
            </a:r>
          </a:p>
        </p:txBody>
      </p:sp>
    </p:spTree>
    <p:extLst>
      <p:ext uri="{BB962C8B-B14F-4D97-AF65-F5344CB8AC3E}">
        <p14:creationId xmlns:p14="http://schemas.microsoft.com/office/powerpoint/2010/main" val="14503746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0F53-8C63-0857-4D5B-993E30569B37}"/>
              </a:ext>
            </a:extLst>
          </p:cNvPr>
          <p:cNvSpPr>
            <a:spLocks noGrp="1"/>
          </p:cNvSpPr>
          <p:nvPr>
            <p:ph type="title"/>
          </p:nvPr>
        </p:nvSpPr>
        <p:spPr/>
        <p:txBody>
          <a:bodyPr/>
          <a:lstStyle/>
          <a:p>
            <a:r>
              <a:rPr lang="en-IN" dirty="0"/>
              <a:t>Process Concept</a:t>
            </a:r>
          </a:p>
        </p:txBody>
      </p:sp>
      <p:sp>
        <p:nvSpPr>
          <p:cNvPr id="3" name="Content Placeholder 2">
            <a:extLst>
              <a:ext uri="{FF2B5EF4-FFF2-40B4-BE49-F238E27FC236}">
                <a16:creationId xmlns:a16="http://schemas.microsoft.com/office/drawing/2014/main" id="{347DAF26-2F4C-BA83-0EDE-DEA24E652113}"/>
              </a:ext>
            </a:extLst>
          </p:cNvPr>
          <p:cNvSpPr>
            <a:spLocks noGrp="1"/>
          </p:cNvSpPr>
          <p:nvPr>
            <p:ph idx="1"/>
          </p:nvPr>
        </p:nvSpPr>
        <p:spPr/>
        <p:txBody>
          <a:bodyPr>
            <a:normAutofit/>
          </a:bodyPr>
          <a:lstStyle/>
          <a:p>
            <a:r>
              <a:rPr lang="en-US" b="1" dirty="0"/>
              <a:t>Process </a:t>
            </a:r>
            <a:r>
              <a:rPr lang="en-US" dirty="0"/>
              <a:t>is a program in execution, Active</a:t>
            </a:r>
          </a:p>
          <a:p>
            <a:r>
              <a:rPr lang="en-US" b="1" dirty="0"/>
              <a:t>Program</a:t>
            </a:r>
            <a:r>
              <a:rPr lang="en-US" dirty="0"/>
              <a:t>: Passive</a:t>
            </a:r>
          </a:p>
          <a:p>
            <a:r>
              <a:rPr lang="en-US" dirty="0"/>
              <a:t>Process needs resources to accomplish its task</a:t>
            </a:r>
          </a:p>
          <a:p>
            <a:pPr lvl="1"/>
            <a:r>
              <a:rPr lang="en-US" dirty="0"/>
              <a:t>CPU, memory, I/O, files</a:t>
            </a:r>
          </a:p>
          <a:p>
            <a:pPr lvl="1"/>
            <a:r>
              <a:rPr lang="en-US" dirty="0"/>
              <a:t>Initialization data</a:t>
            </a:r>
          </a:p>
          <a:p>
            <a:r>
              <a:rPr lang="en-US" dirty="0"/>
              <a:t>Process termination requires reclaim of any reusable resources</a:t>
            </a:r>
          </a:p>
          <a:p>
            <a:r>
              <a:rPr lang="en-US" dirty="0"/>
              <a:t>Many user processes, system processes run concurrently on one or more CPUs</a:t>
            </a:r>
          </a:p>
          <a:p>
            <a:pPr lvl="1"/>
            <a:r>
              <a:rPr lang="en-US" dirty="0"/>
              <a:t>How? Multiplexing the CPUs among the processes/threads</a:t>
            </a:r>
          </a:p>
        </p:txBody>
      </p:sp>
    </p:spTree>
    <p:extLst>
      <p:ext uri="{BB962C8B-B14F-4D97-AF65-F5344CB8AC3E}">
        <p14:creationId xmlns:p14="http://schemas.microsoft.com/office/powerpoint/2010/main" val="729515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B494-AF9F-2CB1-C3DA-3E2093D3F5C7}"/>
              </a:ext>
            </a:extLst>
          </p:cNvPr>
          <p:cNvSpPr>
            <a:spLocks noGrp="1"/>
          </p:cNvSpPr>
          <p:nvPr>
            <p:ph type="title"/>
          </p:nvPr>
        </p:nvSpPr>
        <p:spPr/>
        <p:txBody>
          <a:bodyPr/>
          <a:lstStyle/>
          <a:p>
            <a:r>
              <a:rPr lang="en-IN" dirty="0"/>
              <a:t>Registers</a:t>
            </a:r>
          </a:p>
        </p:txBody>
      </p:sp>
      <p:sp>
        <p:nvSpPr>
          <p:cNvPr id="3" name="Content Placeholder 2">
            <a:extLst>
              <a:ext uri="{FF2B5EF4-FFF2-40B4-BE49-F238E27FC236}">
                <a16:creationId xmlns:a16="http://schemas.microsoft.com/office/drawing/2014/main" id="{40FA009A-3F23-B68E-180B-79AB570BE2A8}"/>
              </a:ext>
            </a:extLst>
          </p:cNvPr>
          <p:cNvSpPr>
            <a:spLocks noGrp="1"/>
          </p:cNvSpPr>
          <p:nvPr>
            <p:ph idx="1"/>
          </p:nvPr>
        </p:nvSpPr>
        <p:spPr/>
        <p:txBody>
          <a:bodyPr>
            <a:normAutofit lnSpcReduction="10000"/>
          </a:bodyPr>
          <a:lstStyle/>
          <a:p>
            <a:r>
              <a:rPr lang="en-IN" dirty="0"/>
              <a:t>A </a:t>
            </a:r>
            <a:r>
              <a:rPr lang="en-IN" b="1" dirty="0"/>
              <a:t>register </a:t>
            </a:r>
            <a:r>
              <a:rPr lang="en-IN" dirty="0"/>
              <a:t>is the fastest type of memory, because a register is inside the CPU</a:t>
            </a:r>
          </a:p>
          <a:p>
            <a:r>
              <a:rPr lang="en-IN" dirty="0"/>
              <a:t>A register is not in the main memory</a:t>
            </a:r>
          </a:p>
          <a:p>
            <a:r>
              <a:rPr lang="en-IN" dirty="0"/>
              <a:t>All arithmetic and logical operations happen inside registers</a:t>
            </a:r>
          </a:p>
          <a:p>
            <a:r>
              <a:rPr lang="en-IN" dirty="0"/>
              <a:t>The original Intel CPU had very few registers, e.g.</a:t>
            </a:r>
          </a:p>
          <a:p>
            <a:pPr lvl="1"/>
            <a:r>
              <a:rPr lang="en-US" dirty="0"/>
              <a:t>AX	The accumulator register</a:t>
            </a:r>
          </a:p>
          <a:p>
            <a:pPr lvl="1"/>
            <a:r>
              <a:rPr lang="en-US" dirty="0"/>
              <a:t>BX	The base address register</a:t>
            </a:r>
          </a:p>
          <a:p>
            <a:pPr lvl="1"/>
            <a:r>
              <a:rPr lang="en-US" dirty="0"/>
              <a:t>CX	The counting register</a:t>
            </a:r>
          </a:p>
          <a:p>
            <a:pPr lvl="1"/>
            <a:r>
              <a:rPr lang="en-US" dirty="0"/>
              <a:t>DX	The data register</a:t>
            </a:r>
          </a:p>
          <a:p>
            <a:pPr lvl="1"/>
            <a:r>
              <a:rPr lang="en-US" dirty="0"/>
              <a:t>IP	Points to the next instruction to be executed (along with CS)</a:t>
            </a:r>
          </a:p>
          <a:p>
            <a:pPr lvl="1"/>
            <a:r>
              <a:rPr lang="en-US" dirty="0"/>
              <a:t>Flags	Contains results of a comparison</a:t>
            </a:r>
            <a:endParaRPr lang="en-IN" dirty="0"/>
          </a:p>
        </p:txBody>
      </p:sp>
    </p:spTree>
    <p:extLst>
      <p:ext uri="{BB962C8B-B14F-4D97-AF65-F5344CB8AC3E}">
        <p14:creationId xmlns:p14="http://schemas.microsoft.com/office/powerpoint/2010/main" val="22780220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144DDB-235B-0D41-6E54-259793D54E08}"/>
              </a:ext>
            </a:extLst>
          </p:cNvPr>
          <p:cNvSpPr txBox="1"/>
          <p:nvPr/>
        </p:nvSpPr>
        <p:spPr>
          <a:xfrm>
            <a:off x="4510355" y="2589088"/>
            <a:ext cx="3380198" cy="3416320"/>
          </a:xfrm>
          <a:prstGeom prst="rect">
            <a:avLst/>
          </a:prstGeom>
          <a:solidFill>
            <a:srgbClr val="002060"/>
          </a:solidFill>
        </p:spPr>
        <p:txBody>
          <a:bodyPr wrap="square" rtlCol="0">
            <a:spAutoFit/>
          </a:bodyPr>
          <a:lstStyle/>
          <a:p>
            <a:pPr algn="ctr"/>
            <a:r>
              <a:rPr lang="en-IN" sz="2400" b="1" dirty="0"/>
              <a:t>Process</a:t>
            </a:r>
          </a:p>
          <a:p>
            <a:pPr algn="ctr"/>
            <a:endParaRPr lang="en-IN" sz="2400" b="1" dirty="0"/>
          </a:p>
          <a:p>
            <a:pPr algn="ctr"/>
            <a:endParaRPr lang="en-IN" sz="2400" b="1" dirty="0"/>
          </a:p>
          <a:p>
            <a:pPr algn="ctr"/>
            <a:endParaRPr lang="en-IN" sz="2400" b="1" dirty="0"/>
          </a:p>
          <a:p>
            <a:pPr algn="ctr"/>
            <a:endParaRPr lang="en-IN" sz="2400" b="1" dirty="0"/>
          </a:p>
          <a:p>
            <a:pPr algn="ctr"/>
            <a:endParaRPr lang="en-IN" sz="2400" b="1" dirty="0"/>
          </a:p>
          <a:p>
            <a:pPr algn="ctr"/>
            <a:endParaRPr lang="en-IN" sz="2400" b="1" dirty="0"/>
          </a:p>
          <a:p>
            <a:pPr algn="ctr"/>
            <a:endParaRPr lang="en-IN" sz="2400" b="1" dirty="0"/>
          </a:p>
          <a:p>
            <a:pPr algn="ctr"/>
            <a:endParaRPr lang="en-IN" sz="2400" b="1" dirty="0"/>
          </a:p>
        </p:txBody>
      </p:sp>
      <p:sp>
        <p:nvSpPr>
          <p:cNvPr id="2" name="Title 1">
            <a:extLst>
              <a:ext uri="{FF2B5EF4-FFF2-40B4-BE49-F238E27FC236}">
                <a16:creationId xmlns:a16="http://schemas.microsoft.com/office/drawing/2014/main" id="{B9E8B4CA-ECF7-4D02-53FF-E644469CE766}"/>
              </a:ext>
            </a:extLst>
          </p:cNvPr>
          <p:cNvSpPr>
            <a:spLocks noGrp="1"/>
          </p:cNvSpPr>
          <p:nvPr>
            <p:ph type="title"/>
          </p:nvPr>
        </p:nvSpPr>
        <p:spPr/>
        <p:txBody>
          <a:bodyPr/>
          <a:lstStyle/>
          <a:p>
            <a:r>
              <a:rPr lang="en-IN" dirty="0"/>
              <a:t>Process</a:t>
            </a:r>
          </a:p>
        </p:txBody>
      </p:sp>
      <p:sp>
        <p:nvSpPr>
          <p:cNvPr id="3" name="Content Placeholder 2">
            <a:extLst>
              <a:ext uri="{FF2B5EF4-FFF2-40B4-BE49-F238E27FC236}">
                <a16:creationId xmlns:a16="http://schemas.microsoft.com/office/drawing/2014/main" id="{AD786A27-F121-8067-BD76-E022C3950753}"/>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02C6164B-B48F-A872-8FD0-95DE09C65CAF}"/>
              </a:ext>
            </a:extLst>
          </p:cNvPr>
          <p:cNvSpPr txBox="1"/>
          <p:nvPr/>
        </p:nvSpPr>
        <p:spPr>
          <a:xfrm>
            <a:off x="5197012" y="3328827"/>
            <a:ext cx="1797977" cy="461665"/>
          </a:xfrm>
          <a:prstGeom prst="rect">
            <a:avLst/>
          </a:prstGeom>
          <a:solidFill>
            <a:schemeClr val="accent4">
              <a:lumMod val="75000"/>
            </a:schemeClr>
          </a:solidFill>
        </p:spPr>
        <p:txBody>
          <a:bodyPr wrap="square" rtlCol="0">
            <a:spAutoFit/>
          </a:bodyPr>
          <a:lstStyle/>
          <a:p>
            <a:pPr algn="ctr"/>
            <a:r>
              <a:rPr lang="en-IN" sz="2400" b="1" dirty="0"/>
              <a:t>Registers</a:t>
            </a:r>
          </a:p>
        </p:txBody>
      </p:sp>
      <p:sp>
        <p:nvSpPr>
          <p:cNvPr id="5" name="TextBox 4">
            <a:extLst>
              <a:ext uri="{FF2B5EF4-FFF2-40B4-BE49-F238E27FC236}">
                <a16:creationId xmlns:a16="http://schemas.microsoft.com/office/drawing/2014/main" id="{CA589E12-5FF6-0FAF-A3F2-E04C57A575C9}"/>
              </a:ext>
            </a:extLst>
          </p:cNvPr>
          <p:cNvSpPr txBox="1"/>
          <p:nvPr/>
        </p:nvSpPr>
        <p:spPr>
          <a:xfrm>
            <a:off x="5197011" y="4045718"/>
            <a:ext cx="1797977" cy="461665"/>
          </a:xfrm>
          <a:prstGeom prst="rect">
            <a:avLst/>
          </a:prstGeom>
          <a:solidFill>
            <a:schemeClr val="accent4">
              <a:lumMod val="75000"/>
            </a:schemeClr>
          </a:solidFill>
        </p:spPr>
        <p:txBody>
          <a:bodyPr wrap="square" rtlCol="0">
            <a:spAutoFit/>
          </a:bodyPr>
          <a:lstStyle/>
          <a:p>
            <a:pPr algn="ctr"/>
            <a:r>
              <a:rPr lang="en-IN" sz="2400" b="1" dirty="0"/>
              <a:t>Memory</a:t>
            </a:r>
          </a:p>
        </p:txBody>
      </p:sp>
    </p:spTree>
    <p:extLst>
      <p:ext uri="{BB962C8B-B14F-4D97-AF65-F5344CB8AC3E}">
        <p14:creationId xmlns:p14="http://schemas.microsoft.com/office/powerpoint/2010/main" val="9091192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3A72-2F02-BB96-2573-62776C1F871E}"/>
              </a:ext>
            </a:extLst>
          </p:cNvPr>
          <p:cNvSpPr>
            <a:spLocks noGrp="1"/>
          </p:cNvSpPr>
          <p:nvPr>
            <p:ph type="title"/>
          </p:nvPr>
        </p:nvSpPr>
        <p:spPr/>
        <p:txBody>
          <a:bodyPr/>
          <a:lstStyle/>
          <a:p>
            <a:r>
              <a:rPr lang="en-IN" b="1" dirty="0"/>
              <a:t>Process</a:t>
            </a:r>
            <a:r>
              <a:rPr lang="en-IN" dirty="0"/>
              <a:t> versus Thread</a:t>
            </a:r>
          </a:p>
        </p:txBody>
      </p:sp>
      <p:sp>
        <p:nvSpPr>
          <p:cNvPr id="3" name="Content Placeholder 2">
            <a:extLst>
              <a:ext uri="{FF2B5EF4-FFF2-40B4-BE49-F238E27FC236}">
                <a16:creationId xmlns:a16="http://schemas.microsoft.com/office/drawing/2014/main" id="{23A4B13F-4D7B-F73F-83D8-6783B475FC6B}"/>
              </a:ext>
            </a:extLst>
          </p:cNvPr>
          <p:cNvSpPr>
            <a:spLocks noGrp="1"/>
          </p:cNvSpPr>
          <p:nvPr>
            <p:ph idx="1"/>
          </p:nvPr>
        </p:nvSpPr>
        <p:spPr/>
        <p:txBody>
          <a:bodyPr/>
          <a:lstStyle/>
          <a:p>
            <a:r>
              <a:rPr lang="en-IN" dirty="0"/>
              <a:t>“Heavy”</a:t>
            </a:r>
          </a:p>
          <a:p>
            <a:r>
              <a:rPr lang="en-IN" dirty="0"/>
              <a:t>Has its own memory space</a:t>
            </a:r>
          </a:p>
          <a:p>
            <a:r>
              <a:rPr lang="en-IN" dirty="0"/>
              <a:t>Runs completely independently</a:t>
            </a:r>
          </a:p>
          <a:p>
            <a:r>
              <a:rPr lang="en-IN" dirty="0"/>
              <a:t>Has its own set of CPU registers</a:t>
            </a:r>
          </a:p>
          <a:p>
            <a:r>
              <a:rPr lang="en-IN" dirty="0"/>
              <a:t>Other processes do not interfere with it</a:t>
            </a:r>
          </a:p>
        </p:txBody>
      </p:sp>
    </p:spTree>
    <p:extLst>
      <p:ext uri="{BB962C8B-B14F-4D97-AF65-F5344CB8AC3E}">
        <p14:creationId xmlns:p14="http://schemas.microsoft.com/office/powerpoint/2010/main" val="3893574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3A72-2F02-BB96-2573-62776C1F871E}"/>
              </a:ext>
            </a:extLst>
          </p:cNvPr>
          <p:cNvSpPr>
            <a:spLocks noGrp="1"/>
          </p:cNvSpPr>
          <p:nvPr>
            <p:ph type="title"/>
          </p:nvPr>
        </p:nvSpPr>
        <p:spPr/>
        <p:txBody>
          <a:bodyPr/>
          <a:lstStyle/>
          <a:p>
            <a:r>
              <a:rPr lang="en-IN" dirty="0"/>
              <a:t>Process versus </a:t>
            </a:r>
            <a:r>
              <a:rPr lang="en-IN" b="1" dirty="0"/>
              <a:t>Thread</a:t>
            </a:r>
          </a:p>
        </p:txBody>
      </p:sp>
      <p:sp>
        <p:nvSpPr>
          <p:cNvPr id="3" name="Content Placeholder 2">
            <a:extLst>
              <a:ext uri="{FF2B5EF4-FFF2-40B4-BE49-F238E27FC236}">
                <a16:creationId xmlns:a16="http://schemas.microsoft.com/office/drawing/2014/main" id="{23A4B13F-4D7B-F73F-83D8-6783B475FC6B}"/>
              </a:ext>
            </a:extLst>
          </p:cNvPr>
          <p:cNvSpPr>
            <a:spLocks noGrp="1"/>
          </p:cNvSpPr>
          <p:nvPr>
            <p:ph idx="1"/>
          </p:nvPr>
        </p:nvSpPr>
        <p:spPr/>
        <p:txBody>
          <a:bodyPr/>
          <a:lstStyle/>
          <a:p>
            <a:r>
              <a:rPr lang="en-IN" dirty="0"/>
              <a:t>“Lightweight”</a:t>
            </a:r>
          </a:p>
          <a:p>
            <a:r>
              <a:rPr lang="en-IN" dirty="0"/>
              <a:t>A thread is a part of a process</a:t>
            </a:r>
          </a:p>
          <a:p>
            <a:r>
              <a:rPr lang="en-IN" dirty="0"/>
              <a:t>Every process has at least one thread</a:t>
            </a:r>
          </a:p>
          <a:p>
            <a:r>
              <a:rPr lang="en-IN" dirty="0"/>
              <a:t>A process can run one thread or multiple threads</a:t>
            </a:r>
          </a:p>
          <a:p>
            <a:r>
              <a:rPr lang="en-IN" dirty="0"/>
              <a:t>Threads share the process code, data, files</a:t>
            </a:r>
          </a:p>
          <a:p>
            <a:r>
              <a:rPr lang="en-IN" dirty="0"/>
              <a:t>Each thread has its own stack and registers</a:t>
            </a:r>
          </a:p>
        </p:txBody>
      </p:sp>
    </p:spTree>
    <p:extLst>
      <p:ext uri="{BB962C8B-B14F-4D97-AF65-F5344CB8AC3E}">
        <p14:creationId xmlns:p14="http://schemas.microsoft.com/office/powerpoint/2010/main" val="26379940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0C0A-64BA-77AC-C889-C892A950437B}"/>
              </a:ext>
            </a:extLst>
          </p:cNvPr>
          <p:cNvSpPr>
            <a:spLocks noGrp="1"/>
          </p:cNvSpPr>
          <p:nvPr>
            <p:ph type="title"/>
          </p:nvPr>
        </p:nvSpPr>
        <p:spPr/>
        <p:txBody>
          <a:bodyPr/>
          <a:lstStyle/>
          <a:p>
            <a:r>
              <a:rPr lang="en-IN" dirty="0"/>
              <a:t>Why Multithreading?</a:t>
            </a:r>
          </a:p>
        </p:txBody>
      </p:sp>
      <p:sp>
        <p:nvSpPr>
          <p:cNvPr id="3" name="Content Placeholder 2">
            <a:extLst>
              <a:ext uri="{FF2B5EF4-FFF2-40B4-BE49-F238E27FC236}">
                <a16:creationId xmlns:a16="http://schemas.microsoft.com/office/drawing/2014/main" id="{D18C3C2B-6763-925B-CBB1-D0F81BCB4B26}"/>
              </a:ext>
            </a:extLst>
          </p:cNvPr>
          <p:cNvSpPr>
            <a:spLocks noGrp="1"/>
          </p:cNvSpPr>
          <p:nvPr>
            <p:ph idx="1"/>
          </p:nvPr>
        </p:nvSpPr>
        <p:spPr/>
        <p:txBody>
          <a:bodyPr/>
          <a:lstStyle/>
          <a:p>
            <a:r>
              <a:rPr lang="en-IN" dirty="0"/>
              <a:t>By default, programs are executed in sequence, line-by-line</a:t>
            </a:r>
          </a:p>
          <a:p>
            <a:endParaRPr lang="en-IN" dirty="0"/>
          </a:p>
        </p:txBody>
      </p:sp>
      <p:sp>
        <p:nvSpPr>
          <p:cNvPr id="4" name="TextBox 3">
            <a:extLst>
              <a:ext uri="{FF2B5EF4-FFF2-40B4-BE49-F238E27FC236}">
                <a16:creationId xmlns:a16="http://schemas.microsoft.com/office/drawing/2014/main" id="{F01D9C11-709B-49EE-3801-4A7B3A386D8D}"/>
              </a:ext>
            </a:extLst>
          </p:cNvPr>
          <p:cNvSpPr txBox="1"/>
          <p:nvPr/>
        </p:nvSpPr>
        <p:spPr>
          <a:xfrm>
            <a:off x="1212350" y="2878448"/>
            <a:ext cx="2311685" cy="369332"/>
          </a:xfrm>
          <a:prstGeom prst="rect">
            <a:avLst/>
          </a:prstGeom>
          <a:solidFill>
            <a:srgbClr val="7030A0"/>
          </a:solidFill>
        </p:spPr>
        <p:txBody>
          <a:bodyPr wrap="square" rtlCol="0">
            <a:spAutoFit/>
          </a:bodyPr>
          <a:lstStyle/>
          <a:p>
            <a:pPr algn="ctr"/>
            <a:r>
              <a:rPr lang="en-IN" b="1" dirty="0"/>
              <a:t>Operation 1</a:t>
            </a:r>
          </a:p>
        </p:txBody>
      </p:sp>
      <p:sp>
        <p:nvSpPr>
          <p:cNvPr id="5" name="TextBox 4">
            <a:extLst>
              <a:ext uri="{FF2B5EF4-FFF2-40B4-BE49-F238E27FC236}">
                <a16:creationId xmlns:a16="http://schemas.microsoft.com/office/drawing/2014/main" id="{41BD5D82-7E0D-97A1-781F-FB55C0822275}"/>
              </a:ext>
            </a:extLst>
          </p:cNvPr>
          <p:cNvSpPr txBox="1"/>
          <p:nvPr/>
        </p:nvSpPr>
        <p:spPr>
          <a:xfrm>
            <a:off x="1212350" y="3759187"/>
            <a:ext cx="2311685" cy="369332"/>
          </a:xfrm>
          <a:prstGeom prst="rect">
            <a:avLst/>
          </a:prstGeom>
          <a:solidFill>
            <a:srgbClr val="7030A0"/>
          </a:solidFill>
        </p:spPr>
        <p:txBody>
          <a:bodyPr wrap="square" rtlCol="0">
            <a:spAutoFit/>
          </a:bodyPr>
          <a:lstStyle/>
          <a:p>
            <a:pPr algn="ctr"/>
            <a:r>
              <a:rPr lang="en-IN" b="1" dirty="0"/>
              <a:t>Operation 2</a:t>
            </a:r>
          </a:p>
        </p:txBody>
      </p:sp>
      <p:cxnSp>
        <p:nvCxnSpPr>
          <p:cNvPr id="7" name="Straight Arrow Connector 6">
            <a:extLst>
              <a:ext uri="{FF2B5EF4-FFF2-40B4-BE49-F238E27FC236}">
                <a16:creationId xmlns:a16="http://schemas.microsoft.com/office/drawing/2014/main" id="{D7C72E72-FD0A-3CCF-1F29-DA7348D09577}"/>
              </a:ext>
            </a:extLst>
          </p:cNvPr>
          <p:cNvCxnSpPr>
            <a:endCxn id="5" idx="0"/>
          </p:cNvCxnSpPr>
          <p:nvPr/>
        </p:nvCxnSpPr>
        <p:spPr>
          <a:xfrm>
            <a:off x="2368193" y="3247780"/>
            <a:ext cx="0" cy="51140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0AF6DE-57EB-8192-3965-FF5C12C920E8}"/>
              </a:ext>
            </a:extLst>
          </p:cNvPr>
          <p:cNvSpPr txBox="1"/>
          <p:nvPr/>
        </p:nvSpPr>
        <p:spPr>
          <a:xfrm>
            <a:off x="1212350" y="4663043"/>
            <a:ext cx="2311685" cy="369332"/>
          </a:xfrm>
          <a:prstGeom prst="rect">
            <a:avLst/>
          </a:prstGeom>
          <a:solidFill>
            <a:srgbClr val="7030A0"/>
          </a:solidFill>
        </p:spPr>
        <p:txBody>
          <a:bodyPr wrap="square" rtlCol="0">
            <a:spAutoFit/>
          </a:bodyPr>
          <a:lstStyle/>
          <a:p>
            <a:pPr algn="ctr"/>
            <a:r>
              <a:rPr lang="en-IN" b="1" dirty="0"/>
              <a:t>Operation 3</a:t>
            </a:r>
          </a:p>
        </p:txBody>
      </p:sp>
      <p:cxnSp>
        <p:nvCxnSpPr>
          <p:cNvPr id="9" name="Straight Arrow Connector 8">
            <a:extLst>
              <a:ext uri="{FF2B5EF4-FFF2-40B4-BE49-F238E27FC236}">
                <a16:creationId xmlns:a16="http://schemas.microsoft.com/office/drawing/2014/main" id="{1FDD04BE-D37D-85ED-BE97-D717A571C44D}"/>
              </a:ext>
            </a:extLst>
          </p:cNvPr>
          <p:cNvCxnSpPr>
            <a:endCxn id="8" idx="0"/>
          </p:cNvCxnSpPr>
          <p:nvPr/>
        </p:nvCxnSpPr>
        <p:spPr>
          <a:xfrm>
            <a:off x="2368193" y="4151636"/>
            <a:ext cx="0" cy="51140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EF27E8-8DCB-1B05-96CB-E3173205499E}"/>
              </a:ext>
            </a:extLst>
          </p:cNvPr>
          <p:cNvSpPr txBox="1"/>
          <p:nvPr/>
        </p:nvSpPr>
        <p:spPr>
          <a:xfrm>
            <a:off x="1212350" y="5644043"/>
            <a:ext cx="2311685" cy="369332"/>
          </a:xfrm>
          <a:prstGeom prst="rect">
            <a:avLst/>
          </a:prstGeom>
          <a:solidFill>
            <a:srgbClr val="7030A0"/>
          </a:solidFill>
        </p:spPr>
        <p:txBody>
          <a:bodyPr wrap="square" rtlCol="0">
            <a:spAutoFit/>
          </a:bodyPr>
          <a:lstStyle/>
          <a:p>
            <a:pPr algn="ctr"/>
            <a:r>
              <a:rPr lang="en-IN" b="1" dirty="0"/>
              <a:t>Operation 4</a:t>
            </a:r>
          </a:p>
        </p:txBody>
      </p:sp>
      <p:cxnSp>
        <p:nvCxnSpPr>
          <p:cNvPr id="11" name="Straight Arrow Connector 10">
            <a:extLst>
              <a:ext uri="{FF2B5EF4-FFF2-40B4-BE49-F238E27FC236}">
                <a16:creationId xmlns:a16="http://schemas.microsoft.com/office/drawing/2014/main" id="{A466C3CF-15AA-77AB-12E8-9B021BE7862C}"/>
              </a:ext>
            </a:extLst>
          </p:cNvPr>
          <p:cNvCxnSpPr>
            <a:cxnSpLocks/>
          </p:cNvCxnSpPr>
          <p:nvPr/>
        </p:nvCxnSpPr>
        <p:spPr>
          <a:xfrm>
            <a:off x="2368192" y="5132636"/>
            <a:ext cx="0" cy="51140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7CAC69-39DA-014B-3087-1BAFB3087857}"/>
              </a:ext>
            </a:extLst>
          </p:cNvPr>
          <p:cNvSpPr txBox="1"/>
          <p:nvPr/>
        </p:nvSpPr>
        <p:spPr>
          <a:xfrm>
            <a:off x="4118224" y="2337891"/>
            <a:ext cx="5208998" cy="4154984"/>
          </a:xfrm>
          <a:prstGeom prst="rect">
            <a:avLst/>
          </a:prstGeom>
          <a:noFill/>
        </p:spPr>
        <p:txBody>
          <a:bodyPr wrap="square" rtlCol="0">
            <a:spAutoFit/>
          </a:bodyPr>
          <a:lstStyle/>
          <a:p>
            <a:r>
              <a:rPr lang="en-IN" sz="2400" dirty="0"/>
              <a:t>public static void main (String </a:t>
            </a:r>
            <a:r>
              <a:rPr lang="en-IN" sz="2400" dirty="0" err="1"/>
              <a:t>args</a:t>
            </a:r>
            <a:r>
              <a:rPr lang="en-IN" sz="2400" dirty="0"/>
              <a:t> []) {</a:t>
            </a:r>
          </a:p>
          <a:p>
            <a:r>
              <a:rPr lang="en-IN" sz="2400" dirty="0"/>
              <a:t>initialize ();</a:t>
            </a:r>
          </a:p>
          <a:p>
            <a:endParaRPr lang="en-IN" sz="2400" dirty="0"/>
          </a:p>
          <a:p>
            <a:r>
              <a:rPr lang="en-IN" sz="2400" dirty="0"/>
              <a:t>downloadData-1 ();</a:t>
            </a:r>
          </a:p>
          <a:p>
            <a:endParaRPr lang="en-IN" sz="2400" dirty="0"/>
          </a:p>
          <a:p>
            <a:endParaRPr lang="en-IN" sz="2400" dirty="0"/>
          </a:p>
          <a:p>
            <a:r>
              <a:rPr lang="en-IN" sz="2400" dirty="0"/>
              <a:t>downloadData-2 ();</a:t>
            </a:r>
          </a:p>
          <a:p>
            <a:endParaRPr lang="en-IN" sz="2400" dirty="0"/>
          </a:p>
          <a:p>
            <a:endParaRPr lang="en-IN" sz="2400" dirty="0"/>
          </a:p>
          <a:p>
            <a:r>
              <a:rPr lang="en-IN" sz="2400" dirty="0" err="1"/>
              <a:t>combine_results</a:t>
            </a:r>
            <a:r>
              <a:rPr lang="en-IN" sz="2400" dirty="0"/>
              <a:t> ();</a:t>
            </a:r>
          </a:p>
          <a:p>
            <a:r>
              <a:rPr lang="en-IN" sz="2400" dirty="0"/>
              <a:t>}</a:t>
            </a:r>
          </a:p>
        </p:txBody>
      </p:sp>
      <p:sp>
        <p:nvSpPr>
          <p:cNvPr id="13" name="Callout: Line 12">
            <a:extLst>
              <a:ext uri="{FF2B5EF4-FFF2-40B4-BE49-F238E27FC236}">
                <a16:creationId xmlns:a16="http://schemas.microsoft.com/office/drawing/2014/main" id="{C0561A7F-4C01-8117-FFB3-A8F2DFA9154C}"/>
              </a:ext>
            </a:extLst>
          </p:cNvPr>
          <p:cNvSpPr/>
          <p:nvPr/>
        </p:nvSpPr>
        <p:spPr>
          <a:xfrm>
            <a:off x="8349465" y="2878448"/>
            <a:ext cx="2948684" cy="1537670"/>
          </a:xfrm>
          <a:prstGeom prst="borderCallout1">
            <a:avLst>
              <a:gd name="adj1" fmla="val 18750"/>
              <a:gd name="adj2" fmla="val -8333"/>
              <a:gd name="adj3" fmla="val 57415"/>
              <a:gd name="adj4" fmla="val -54328"/>
            </a:avLst>
          </a:prstGeom>
          <a:ln>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 a single-threaded application, these will be executed one after another …</a:t>
            </a:r>
          </a:p>
        </p:txBody>
      </p:sp>
      <p:sp>
        <p:nvSpPr>
          <p:cNvPr id="14" name="Callout: Line 13">
            <a:extLst>
              <a:ext uri="{FF2B5EF4-FFF2-40B4-BE49-F238E27FC236}">
                <a16:creationId xmlns:a16="http://schemas.microsoft.com/office/drawing/2014/main" id="{9656C2BC-72F2-EEAB-DEC0-9D3A6E3FA8D6}"/>
              </a:ext>
            </a:extLst>
          </p:cNvPr>
          <p:cNvSpPr/>
          <p:nvPr/>
        </p:nvSpPr>
        <p:spPr>
          <a:xfrm>
            <a:off x="8432514" y="4700106"/>
            <a:ext cx="2948684" cy="1537670"/>
          </a:xfrm>
          <a:prstGeom prst="borderCallout1">
            <a:avLst>
              <a:gd name="adj1" fmla="val 18750"/>
              <a:gd name="adj2" fmla="val -8333"/>
              <a:gd name="adj3" fmla="val 7387"/>
              <a:gd name="adj4" fmla="val -53198"/>
            </a:avLst>
          </a:prstGeom>
          <a:solidFill>
            <a:schemeClr val="accent2">
              <a:lumMod val="75000"/>
            </a:schemeClr>
          </a:solidFill>
          <a:ln>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We can make it multi-threaded, so that time-consuming tasks do not block other tasks</a:t>
            </a:r>
          </a:p>
        </p:txBody>
      </p:sp>
    </p:spTree>
    <p:extLst>
      <p:ext uri="{BB962C8B-B14F-4D97-AF65-F5344CB8AC3E}">
        <p14:creationId xmlns:p14="http://schemas.microsoft.com/office/powerpoint/2010/main" val="533998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33DC-9FB8-E38B-97E3-9714427D61B1}"/>
              </a:ext>
            </a:extLst>
          </p:cNvPr>
          <p:cNvSpPr>
            <a:spLocks noGrp="1"/>
          </p:cNvSpPr>
          <p:nvPr>
            <p:ph type="title"/>
          </p:nvPr>
        </p:nvSpPr>
        <p:spPr/>
        <p:txBody>
          <a:bodyPr/>
          <a:lstStyle/>
          <a:p>
            <a:r>
              <a:rPr lang="en-IN" dirty="0"/>
              <a:t>Single Threaded Web Server</a:t>
            </a:r>
          </a:p>
        </p:txBody>
      </p:sp>
      <p:pic>
        <p:nvPicPr>
          <p:cNvPr id="5" name="Content Placeholder 4">
            <a:extLst>
              <a:ext uri="{FF2B5EF4-FFF2-40B4-BE49-F238E27FC236}">
                <a16:creationId xmlns:a16="http://schemas.microsoft.com/office/drawing/2014/main" id="{679675F3-7537-7BD2-EE13-B2F8A7BB60C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21310" y="1690688"/>
            <a:ext cx="1176437" cy="1325563"/>
          </a:xfrm>
        </p:spPr>
      </p:pic>
      <p:pic>
        <p:nvPicPr>
          <p:cNvPr id="6" name="Content Placeholder 4">
            <a:extLst>
              <a:ext uri="{FF2B5EF4-FFF2-40B4-BE49-F238E27FC236}">
                <a16:creationId xmlns:a16="http://schemas.microsoft.com/office/drawing/2014/main" id="{E4E929E0-393E-4E5C-1F5D-9BC618392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7609" y="3016251"/>
            <a:ext cx="1176437" cy="1325563"/>
          </a:xfrm>
          <a:prstGeom prst="rect">
            <a:avLst/>
          </a:prstGeom>
        </p:spPr>
      </p:pic>
      <p:pic>
        <p:nvPicPr>
          <p:cNvPr id="7" name="Content Placeholder 4">
            <a:extLst>
              <a:ext uri="{FF2B5EF4-FFF2-40B4-BE49-F238E27FC236}">
                <a16:creationId xmlns:a16="http://schemas.microsoft.com/office/drawing/2014/main" id="{74142196-276A-8B89-6FD0-CD1458EDDF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278" y="4504530"/>
            <a:ext cx="1176437" cy="1325563"/>
          </a:xfrm>
          <a:prstGeom prst="rect">
            <a:avLst/>
          </a:prstGeom>
        </p:spPr>
      </p:pic>
      <p:pic>
        <p:nvPicPr>
          <p:cNvPr id="9" name="Picture 8">
            <a:extLst>
              <a:ext uri="{FF2B5EF4-FFF2-40B4-BE49-F238E27FC236}">
                <a16:creationId xmlns:a16="http://schemas.microsoft.com/office/drawing/2014/main" id="{7AF0DD83-E8A3-5A1B-0B10-93596FBD921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32972" y="2355309"/>
            <a:ext cx="2595286" cy="2149221"/>
          </a:xfrm>
          <a:prstGeom prst="rect">
            <a:avLst/>
          </a:prstGeom>
        </p:spPr>
      </p:pic>
      <p:sp>
        <p:nvSpPr>
          <p:cNvPr id="10" name="TextBox 9">
            <a:extLst>
              <a:ext uri="{FF2B5EF4-FFF2-40B4-BE49-F238E27FC236}">
                <a16:creationId xmlns:a16="http://schemas.microsoft.com/office/drawing/2014/main" id="{9346859B-A21F-FA4F-5AF1-D9FACCA9EC10}"/>
              </a:ext>
            </a:extLst>
          </p:cNvPr>
          <p:cNvSpPr txBox="1"/>
          <p:nvPr/>
        </p:nvSpPr>
        <p:spPr>
          <a:xfrm>
            <a:off x="6120556" y="1847987"/>
            <a:ext cx="3849624" cy="3139321"/>
          </a:xfrm>
          <a:prstGeom prst="rect">
            <a:avLst/>
          </a:prstGeom>
          <a:solidFill>
            <a:srgbClr val="FFFF00">
              <a:alpha val="20000"/>
            </a:srgbClr>
          </a:solidFill>
        </p:spPr>
        <p:txBody>
          <a:bodyPr wrap="square" rtlCol="0">
            <a:spAutoFit/>
          </a:bodyPr>
          <a:lstStyle/>
          <a:p>
            <a:pPr algn="ctr"/>
            <a:r>
              <a:rPr lang="en-IN" b="1" dirty="0"/>
              <a:t>Web Server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13" name="Freeform: Shape 12">
            <a:extLst>
              <a:ext uri="{FF2B5EF4-FFF2-40B4-BE49-F238E27FC236}">
                <a16:creationId xmlns:a16="http://schemas.microsoft.com/office/drawing/2014/main" id="{02DA8863-7B3D-DF2E-8B5E-19F4805EF35E}"/>
              </a:ext>
            </a:extLst>
          </p:cNvPr>
          <p:cNvSpPr/>
          <p:nvPr/>
        </p:nvSpPr>
        <p:spPr>
          <a:xfrm>
            <a:off x="6173436" y="3313272"/>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099EBFB8-5F35-11D0-6D8A-446778E3639F}"/>
              </a:ext>
            </a:extLst>
          </p:cNvPr>
          <p:cNvSpPr txBox="1"/>
          <p:nvPr/>
        </p:nvSpPr>
        <p:spPr>
          <a:xfrm>
            <a:off x="5168344" y="3313272"/>
            <a:ext cx="952212" cy="369332"/>
          </a:xfrm>
          <a:prstGeom prst="rect">
            <a:avLst/>
          </a:prstGeom>
          <a:solidFill>
            <a:srgbClr val="00B0F0"/>
          </a:solidFill>
        </p:spPr>
        <p:txBody>
          <a:bodyPr wrap="square" rtlCol="0">
            <a:spAutoFit/>
          </a:bodyPr>
          <a:lstStyle/>
          <a:p>
            <a:r>
              <a:rPr lang="en-IN" dirty="0"/>
              <a:t>Port 80</a:t>
            </a:r>
          </a:p>
        </p:txBody>
      </p:sp>
      <p:cxnSp>
        <p:nvCxnSpPr>
          <p:cNvPr id="16" name="Straight Arrow Connector 15">
            <a:extLst>
              <a:ext uri="{FF2B5EF4-FFF2-40B4-BE49-F238E27FC236}">
                <a16:creationId xmlns:a16="http://schemas.microsoft.com/office/drawing/2014/main" id="{BD1255C7-A518-9190-C709-6C96C1573E68}"/>
              </a:ext>
            </a:extLst>
          </p:cNvPr>
          <p:cNvCxnSpPr/>
          <p:nvPr/>
        </p:nvCxnSpPr>
        <p:spPr>
          <a:xfrm>
            <a:off x="2622715" y="2353469"/>
            <a:ext cx="2369909" cy="1075531"/>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6BE283-EBF3-9602-2939-C94AC2A02F29}"/>
              </a:ext>
            </a:extLst>
          </p:cNvPr>
          <p:cNvCxnSpPr>
            <a:cxnSpLocks/>
          </p:cNvCxnSpPr>
          <p:nvPr/>
        </p:nvCxnSpPr>
        <p:spPr>
          <a:xfrm>
            <a:off x="2666734" y="3554015"/>
            <a:ext cx="2325890" cy="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C536E8-38C7-44A0-47E1-36BC855B13C2}"/>
              </a:ext>
            </a:extLst>
          </p:cNvPr>
          <p:cNvCxnSpPr>
            <a:cxnSpLocks/>
          </p:cNvCxnSpPr>
          <p:nvPr/>
        </p:nvCxnSpPr>
        <p:spPr>
          <a:xfrm flipV="1">
            <a:off x="2666734" y="3767328"/>
            <a:ext cx="2325890" cy="121998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1275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33DC-9FB8-E38B-97E3-9714427D61B1}"/>
              </a:ext>
            </a:extLst>
          </p:cNvPr>
          <p:cNvSpPr>
            <a:spLocks noGrp="1"/>
          </p:cNvSpPr>
          <p:nvPr>
            <p:ph type="title"/>
          </p:nvPr>
        </p:nvSpPr>
        <p:spPr/>
        <p:txBody>
          <a:bodyPr/>
          <a:lstStyle/>
          <a:p>
            <a:r>
              <a:rPr lang="en-IN" dirty="0"/>
              <a:t>Multi-Threaded Web Server</a:t>
            </a:r>
          </a:p>
        </p:txBody>
      </p:sp>
      <p:pic>
        <p:nvPicPr>
          <p:cNvPr id="5" name="Content Placeholder 4">
            <a:extLst>
              <a:ext uri="{FF2B5EF4-FFF2-40B4-BE49-F238E27FC236}">
                <a16:creationId xmlns:a16="http://schemas.microsoft.com/office/drawing/2014/main" id="{679675F3-7537-7BD2-EE13-B2F8A7BB60C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21310" y="1690688"/>
            <a:ext cx="1176437" cy="1325563"/>
          </a:xfrm>
        </p:spPr>
      </p:pic>
      <p:pic>
        <p:nvPicPr>
          <p:cNvPr id="6" name="Content Placeholder 4">
            <a:extLst>
              <a:ext uri="{FF2B5EF4-FFF2-40B4-BE49-F238E27FC236}">
                <a16:creationId xmlns:a16="http://schemas.microsoft.com/office/drawing/2014/main" id="{E4E929E0-393E-4E5C-1F5D-9BC618392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7609" y="3016251"/>
            <a:ext cx="1176437" cy="1325563"/>
          </a:xfrm>
          <a:prstGeom prst="rect">
            <a:avLst/>
          </a:prstGeom>
        </p:spPr>
      </p:pic>
      <p:pic>
        <p:nvPicPr>
          <p:cNvPr id="7" name="Content Placeholder 4">
            <a:extLst>
              <a:ext uri="{FF2B5EF4-FFF2-40B4-BE49-F238E27FC236}">
                <a16:creationId xmlns:a16="http://schemas.microsoft.com/office/drawing/2014/main" id="{74142196-276A-8B89-6FD0-CD1458EDDF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278" y="4504530"/>
            <a:ext cx="1176437" cy="1325563"/>
          </a:xfrm>
          <a:prstGeom prst="rect">
            <a:avLst/>
          </a:prstGeom>
        </p:spPr>
      </p:pic>
      <p:pic>
        <p:nvPicPr>
          <p:cNvPr id="9" name="Picture 8">
            <a:extLst>
              <a:ext uri="{FF2B5EF4-FFF2-40B4-BE49-F238E27FC236}">
                <a16:creationId xmlns:a16="http://schemas.microsoft.com/office/drawing/2014/main" id="{7AF0DD83-E8A3-5A1B-0B10-93596FBD921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32972" y="2355309"/>
            <a:ext cx="2595286" cy="2149221"/>
          </a:xfrm>
          <a:prstGeom prst="rect">
            <a:avLst/>
          </a:prstGeom>
        </p:spPr>
      </p:pic>
      <p:sp>
        <p:nvSpPr>
          <p:cNvPr id="10" name="TextBox 9">
            <a:extLst>
              <a:ext uri="{FF2B5EF4-FFF2-40B4-BE49-F238E27FC236}">
                <a16:creationId xmlns:a16="http://schemas.microsoft.com/office/drawing/2014/main" id="{9346859B-A21F-FA4F-5AF1-D9FACCA9EC10}"/>
              </a:ext>
            </a:extLst>
          </p:cNvPr>
          <p:cNvSpPr txBox="1"/>
          <p:nvPr/>
        </p:nvSpPr>
        <p:spPr>
          <a:xfrm>
            <a:off x="6120556" y="1847987"/>
            <a:ext cx="5233244" cy="3139321"/>
          </a:xfrm>
          <a:prstGeom prst="rect">
            <a:avLst/>
          </a:prstGeom>
          <a:solidFill>
            <a:srgbClr val="FFFF00">
              <a:alpha val="20000"/>
            </a:srgbClr>
          </a:solidFill>
        </p:spPr>
        <p:txBody>
          <a:bodyPr wrap="square" rtlCol="0">
            <a:spAutoFit/>
          </a:bodyPr>
          <a:lstStyle/>
          <a:p>
            <a:pPr algn="ctr"/>
            <a:r>
              <a:rPr lang="en-IN" b="1" dirty="0"/>
              <a:t>Web Server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13" name="Freeform: Shape 12">
            <a:extLst>
              <a:ext uri="{FF2B5EF4-FFF2-40B4-BE49-F238E27FC236}">
                <a16:creationId xmlns:a16="http://schemas.microsoft.com/office/drawing/2014/main" id="{02DA8863-7B3D-DF2E-8B5E-19F4805EF35E}"/>
              </a:ext>
            </a:extLst>
          </p:cNvPr>
          <p:cNvSpPr/>
          <p:nvPr/>
        </p:nvSpPr>
        <p:spPr>
          <a:xfrm>
            <a:off x="6252410" y="3099912"/>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099EBFB8-5F35-11D0-6D8A-446778E3639F}"/>
              </a:ext>
            </a:extLst>
          </p:cNvPr>
          <p:cNvSpPr txBox="1"/>
          <p:nvPr/>
        </p:nvSpPr>
        <p:spPr>
          <a:xfrm>
            <a:off x="5168344" y="3313272"/>
            <a:ext cx="952212" cy="369332"/>
          </a:xfrm>
          <a:prstGeom prst="rect">
            <a:avLst/>
          </a:prstGeom>
          <a:solidFill>
            <a:srgbClr val="00B0F0"/>
          </a:solidFill>
        </p:spPr>
        <p:txBody>
          <a:bodyPr wrap="square" rtlCol="0">
            <a:spAutoFit/>
          </a:bodyPr>
          <a:lstStyle/>
          <a:p>
            <a:r>
              <a:rPr lang="en-IN" dirty="0"/>
              <a:t>Port 80</a:t>
            </a:r>
          </a:p>
        </p:txBody>
      </p:sp>
      <p:cxnSp>
        <p:nvCxnSpPr>
          <p:cNvPr id="16" name="Straight Arrow Connector 15">
            <a:extLst>
              <a:ext uri="{FF2B5EF4-FFF2-40B4-BE49-F238E27FC236}">
                <a16:creationId xmlns:a16="http://schemas.microsoft.com/office/drawing/2014/main" id="{BD1255C7-A518-9190-C709-6C96C1573E68}"/>
              </a:ext>
            </a:extLst>
          </p:cNvPr>
          <p:cNvCxnSpPr/>
          <p:nvPr/>
        </p:nvCxnSpPr>
        <p:spPr>
          <a:xfrm>
            <a:off x="2622715" y="2353469"/>
            <a:ext cx="2369909" cy="1075531"/>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6BE283-EBF3-9602-2939-C94AC2A02F29}"/>
              </a:ext>
            </a:extLst>
          </p:cNvPr>
          <p:cNvCxnSpPr>
            <a:cxnSpLocks/>
          </p:cNvCxnSpPr>
          <p:nvPr/>
        </p:nvCxnSpPr>
        <p:spPr>
          <a:xfrm>
            <a:off x="2666734" y="3554015"/>
            <a:ext cx="2325890" cy="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C536E8-38C7-44A0-47E1-36BC855B13C2}"/>
              </a:ext>
            </a:extLst>
          </p:cNvPr>
          <p:cNvCxnSpPr>
            <a:cxnSpLocks/>
          </p:cNvCxnSpPr>
          <p:nvPr/>
        </p:nvCxnSpPr>
        <p:spPr>
          <a:xfrm flipV="1">
            <a:off x="2666734" y="3767328"/>
            <a:ext cx="2325890" cy="121998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7BE02B4C-C831-48FC-DCEC-79C726F61DA0}"/>
              </a:ext>
            </a:extLst>
          </p:cNvPr>
          <p:cNvSpPr/>
          <p:nvPr/>
        </p:nvSpPr>
        <p:spPr>
          <a:xfrm>
            <a:off x="9896654" y="2525474"/>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4" name="Freeform: Shape 3">
            <a:extLst>
              <a:ext uri="{FF2B5EF4-FFF2-40B4-BE49-F238E27FC236}">
                <a16:creationId xmlns:a16="http://schemas.microsoft.com/office/drawing/2014/main" id="{72D138B3-EA99-5F84-B1CD-8EEE6EEE3D4C}"/>
              </a:ext>
            </a:extLst>
          </p:cNvPr>
          <p:cNvSpPr/>
          <p:nvPr/>
        </p:nvSpPr>
        <p:spPr>
          <a:xfrm>
            <a:off x="9848950" y="2944511"/>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8" name="Freeform: Shape 7">
            <a:extLst>
              <a:ext uri="{FF2B5EF4-FFF2-40B4-BE49-F238E27FC236}">
                <a16:creationId xmlns:a16="http://schemas.microsoft.com/office/drawing/2014/main" id="{1BF1DEA0-A5C1-CC9E-FC92-B1F4A0465D76}"/>
              </a:ext>
            </a:extLst>
          </p:cNvPr>
          <p:cNvSpPr/>
          <p:nvPr/>
        </p:nvSpPr>
        <p:spPr>
          <a:xfrm>
            <a:off x="9814533" y="336019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1" name="Freeform: Shape 10">
            <a:extLst>
              <a:ext uri="{FF2B5EF4-FFF2-40B4-BE49-F238E27FC236}">
                <a16:creationId xmlns:a16="http://schemas.microsoft.com/office/drawing/2014/main" id="{06F48681-CCEA-8EC2-81A3-CA7D6D044649}"/>
              </a:ext>
            </a:extLst>
          </p:cNvPr>
          <p:cNvSpPr/>
          <p:nvPr/>
        </p:nvSpPr>
        <p:spPr>
          <a:xfrm>
            <a:off x="9814533" y="3781535"/>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2" name="Freeform: Shape 11">
            <a:extLst>
              <a:ext uri="{FF2B5EF4-FFF2-40B4-BE49-F238E27FC236}">
                <a16:creationId xmlns:a16="http://schemas.microsoft.com/office/drawing/2014/main" id="{6F9C3CBA-8508-282D-C23A-F8B91F3080BA}"/>
              </a:ext>
            </a:extLst>
          </p:cNvPr>
          <p:cNvSpPr/>
          <p:nvPr/>
        </p:nvSpPr>
        <p:spPr>
          <a:xfrm>
            <a:off x="9814533" y="419443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5" name="Freeform: Shape 14">
            <a:extLst>
              <a:ext uri="{FF2B5EF4-FFF2-40B4-BE49-F238E27FC236}">
                <a16:creationId xmlns:a16="http://schemas.microsoft.com/office/drawing/2014/main" id="{928BE4D6-5722-6FE4-789E-8A5569959304}"/>
              </a:ext>
            </a:extLst>
          </p:cNvPr>
          <p:cNvSpPr/>
          <p:nvPr/>
        </p:nvSpPr>
        <p:spPr>
          <a:xfrm>
            <a:off x="9887510" y="2054210"/>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8" name="Freeform: Shape 17">
            <a:extLst>
              <a:ext uri="{FF2B5EF4-FFF2-40B4-BE49-F238E27FC236}">
                <a16:creationId xmlns:a16="http://schemas.microsoft.com/office/drawing/2014/main" id="{6E9B3587-7C90-0D30-1F53-97C42C843D37}"/>
              </a:ext>
            </a:extLst>
          </p:cNvPr>
          <p:cNvSpPr/>
          <p:nvPr/>
        </p:nvSpPr>
        <p:spPr>
          <a:xfrm>
            <a:off x="6213232" y="3429000"/>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0" name="Freeform: Shape 19">
            <a:extLst>
              <a:ext uri="{FF2B5EF4-FFF2-40B4-BE49-F238E27FC236}">
                <a16:creationId xmlns:a16="http://schemas.microsoft.com/office/drawing/2014/main" id="{2F4C245D-02FD-1DD8-28D7-419930C5749C}"/>
              </a:ext>
            </a:extLst>
          </p:cNvPr>
          <p:cNvSpPr/>
          <p:nvPr/>
        </p:nvSpPr>
        <p:spPr>
          <a:xfrm>
            <a:off x="6193334" y="375808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1" name="TextBox 20">
            <a:extLst>
              <a:ext uri="{FF2B5EF4-FFF2-40B4-BE49-F238E27FC236}">
                <a16:creationId xmlns:a16="http://schemas.microsoft.com/office/drawing/2014/main" id="{7A7F0DA7-3C51-F453-2835-5DA7E0BFC758}"/>
              </a:ext>
            </a:extLst>
          </p:cNvPr>
          <p:cNvSpPr txBox="1"/>
          <p:nvPr/>
        </p:nvSpPr>
        <p:spPr>
          <a:xfrm>
            <a:off x="9660024" y="4589087"/>
            <a:ext cx="1332796" cy="369332"/>
          </a:xfrm>
          <a:prstGeom prst="rect">
            <a:avLst/>
          </a:prstGeom>
          <a:solidFill>
            <a:schemeClr val="accent2">
              <a:lumMod val="75000"/>
            </a:schemeClr>
          </a:solidFill>
        </p:spPr>
        <p:txBody>
          <a:bodyPr wrap="square" rtlCol="0">
            <a:spAutoFit/>
          </a:bodyPr>
          <a:lstStyle/>
          <a:p>
            <a:r>
              <a:rPr lang="en-IN" dirty="0"/>
              <a:t>Thread pool</a:t>
            </a:r>
          </a:p>
        </p:txBody>
      </p:sp>
    </p:spTree>
    <p:extLst>
      <p:ext uri="{BB962C8B-B14F-4D97-AF65-F5344CB8AC3E}">
        <p14:creationId xmlns:p14="http://schemas.microsoft.com/office/powerpoint/2010/main" val="3537902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55B0-7303-6278-BE9F-48B1A4C2F37D}"/>
              </a:ext>
            </a:extLst>
          </p:cNvPr>
          <p:cNvSpPr>
            <a:spLocks noGrp="1"/>
          </p:cNvSpPr>
          <p:nvPr>
            <p:ph type="title"/>
          </p:nvPr>
        </p:nvSpPr>
        <p:spPr/>
        <p:txBody>
          <a:bodyPr/>
          <a:lstStyle/>
          <a:p>
            <a:r>
              <a:rPr lang="en-IN" dirty="0"/>
              <a:t>User Mode and Kernel Mode</a:t>
            </a:r>
          </a:p>
        </p:txBody>
      </p:sp>
      <p:sp>
        <p:nvSpPr>
          <p:cNvPr id="3" name="Content Placeholder 2">
            <a:extLst>
              <a:ext uri="{FF2B5EF4-FFF2-40B4-BE49-F238E27FC236}">
                <a16:creationId xmlns:a16="http://schemas.microsoft.com/office/drawing/2014/main" id="{5C8C8EE5-A4C2-C73F-AF1B-02650D5517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E2F255-C7EF-AB6D-3887-84BDAD9B9FEC}"/>
              </a:ext>
            </a:extLst>
          </p:cNvPr>
          <p:cNvPicPr>
            <a:picLocks noChangeAspect="1"/>
          </p:cNvPicPr>
          <p:nvPr/>
        </p:nvPicPr>
        <p:blipFill>
          <a:blip r:embed="rId2"/>
          <a:stretch>
            <a:fillRect/>
          </a:stretch>
        </p:blipFill>
        <p:spPr>
          <a:xfrm>
            <a:off x="2155896" y="1474283"/>
            <a:ext cx="8847726" cy="4885246"/>
          </a:xfrm>
          <a:prstGeom prst="rect">
            <a:avLst/>
          </a:prstGeom>
        </p:spPr>
      </p:pic>
    </p:spTree>
    <p:extLst>
      <p:ext uri="{BB962C8B-B14F-4D97-AF65-F5344CB8AC3E}">
        <p14:creationId xmlns:p14="http://schemas.microsoft.com/office/powerpoint/2010/main" val="8955520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33DC-9FB8-E38B-97E3-9714427D61B1}"/>
              </a:ext>
            </a:extLst>
          </p:cNvPr>
          <p:cNvSpPr>
            <a:spLocks noGrp="1"/>
          </p:cNvSpPr>
          <p:nvPr>
            <p:ph type="title"/>
          </p:nvPr>
        </p:nvSpPr>
        <p:spPr/>
        <p:txBody>
          <a:bodyPr/>
          <a:lstStyle/>
          <a:p>
            <a:r>
              <a:rPr lang="en-IN" dirty="0"/>
              <a:t>Multi-Threaded Web Server – Apache Tomcat</a:t>
            </a:r>
          </a:p>
        </p:txBody>
      </p:sp>
      <p:pic>
        <p:nvPicPr>
          <p:cNvPr id="5" name="Content Placeholder 4">
            <a:extLst>
              <a:ext uri="{FF2B5EF4-FFF2-40B4-BE49-F238E27FC236}">
                <a16:creationId xmlns:a16="http://schemas.microsoft.com/office/drawing/2014/main" id="{679675F3-7537-7BD2-EE13-B2F8A7BB60C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21310" y="1690688"/>
            <a:ext cx="1176437" cy="1325563"/>
          </a:xfrm>
        </p:spPr>
      </p:pic>
      <p:pic>
        <p:nvPicPr>
          <p:cNvPr id="6" name="Content Placeholder 4">
            <a:extLst>
              <a:ext uri="{FF2B5EF4-FFF2-40B4-BE49-F238E27FC236}">
                <a16:creationId xmlns:a16="http://schemas.microsoft.com/office/drawing/2014/main" id="{E4E929E0-393E-4E5C-1F5D-9BC618392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7609" y="3016251"/>
            <a:ext cx="1176437" cy="1325563"/>
          </a:xfrm>
          <a:prstGeom prst="rect">
            <a:avLst/>
          </a:prstGeom>
        </p:spPr>
      </p:pic>
      <p:pic>
        <p:nvPicPr>
          <p:cNvPr id="7" name="Content Placeholder 4">
            <a:extLst>
              <a:ext uri="{FF2B5EF4-FFF2-40B4-BE49-F238E27FC236}">
                <a16:creationId xmlns:a16="http://schemas.microsoft.com/office/drawing/2014/main" id="{74142196-276A-8B89-6FD0-CD1458EDDF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278" y="4504530"/>
            <a:ext cx="1176437" cy="1325563"/>
          </a:xfrm>
          <a:prstGeom prst="rect">
            <a:avLst/>
          </a:prstGeom>
        </p:spPr>
      </p:pic>
      <p:pic>
        <p:nvPicPr>
          <p:cNvPr id="9" name="Picture 8">
            <a:extLst>
              <a:ext uri="{FF2B5EF4-FFF2-40B4-BE49-F238E27FC236}">
                <a16:creationId xmlns:a16="http://schemas.microsoft.com/office/drawing/2014/main" id="{7AF0DD83-E8A3-5A1B-0B10-93596FBD921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32972" y="2355309"/>
            <a:ext cx="2595286" cy="2149221"/>
          </a:xfrm>
          <a:prstGeom prst="rect">
            <a:avLst/>
          </a:prstGeom>
        </p:spPr>
      </p:pic>
      <p:sp>
        <p:nvSpPr>
          <p:cNvPr id="10" name="TextBox 9">
            <a:extLst>
              <a:ext uri="{FF2B5EF4-FFF2-40B4-BE49-F238E27FC236}">
                <a16:creationId xmlns:a16="http://schemas.microsoft.com/office/drawing/2014/main" id="{9346859B-A21F-FA4F-5AF1-D9FACCA9EC10}"/>
              </a:ext>
            </a:extLst>
          </p:cNvPr>
          <p:cNvSpPr txBox="1"/>
          <p:nvPr/>
        </p:nvSpPr>
        <p:spPr>
          <a:xfrm>
            <a:off x="6120556" y="1847987"/>
            <a:ext cx="5233244" cy="3139321"/>
          </a:xfrm>
          <a:prstGeom prst="rect">
            <a:avLst/>
          </a:prstGeom>
          <a:solidFill>
            <a:srgbClr val="FFFF00">
              <a:alpha val="20000"/>
            </a:srgbClr>
          </a:solidFill>
        </p:spPr>
        <p:txBody>
          <a:bodyPr wrap="square" rtlCol="0">
            <a:spAutoFit/>
          </a:bodyPr>
          <a:lstStyle/>
          <a:p>
            <a:pPr algn="ctr"/>
            <a:r>
              <a:rPr lang="en-IN" b="1" dirty="0"/>
              <a:t>Web Server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14" name="TextBox 13">
            <a:extLst>
              <a:ext uri="{FF2B5EF4-FFF2-40B4-BE49-F238E27FC236}">
                <a16:creationId xmlns:a16="http://schemas.microsoft.com/office/drawing/2014/main" id="{099EBFB8-5F35-11D0-6D8A-446778E3639F}"/>
              </a:ext>
            </a:extLst>
          </p:cNvPr>
          <p:cNvSpPr txBox="1"/>
          <p:nvPr/>
        </p:nvSpPr>
        <p:spPr>
          <a:xfrm>
            <a:off x="5168344" y="3313272"/>
            <a:ext cx="952212" cy="369332"/>
          </a:xfrm>
          <a:prstGeom prst="rect">
            <a:avLst/>
          </a:prstGeom>
          <a:solidFill>
            <a:srgbClr val="00B0F0"/>
          </a:solidFill>
        </p:spPr>
        <p:txBody>
          <a:bodyPr wrap="square" rtlCol="0">
            <a:spAutoFit/>
          </a:bodyPr>
          <a:lstStyle/>
          <a:p>
            <a:r>
              <a:rPr lang="en-IN" dirty="0"/>
              <a:t>Port 80</a:t>
            </a:r>
          </a:p>
        </p:txBody>
      </p:sp>
      <p:cxnSp>
        <p:nvCxnSpPr>
          <p:cNvPr id="16" name="Straight Arrow Connector 15">
            <a:extLst>
              <a:ext uri="{FF2B5EF4-FFF2-40B4-BE49-F238E27FC236}">
                <a16:creationId xmlns:a16="http://schemas.microsoft.com/office/drawing/2014/main" id="{BD1255C7-A518-9190-C709-6C96C1573E68}"/>
              </a:ext>
            </a:extLst>
          </p:cNvPr>
          <p:cNvCxnSpPr/>
          <p:nvPr/>
        </p:nvCxnSpPr>
        <p:spPr>
          <a:xfrm>
            <a:off x="2622715" y="2353469"/>
            <a:ext cx="2369909" cy="1075531"/>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6BE283-EBF3-9602-2939-C94AC2A02F29}"/>
              </a:ext>
            </a:extLst>
          </p:cNvPr>
          <p:cNvCxnSpPr>
            <a:cxnSpLocks/>
          </p:cNvCxnSpPr>
          <p:nvPr/>
        </p:nvCxnSpPr>
        <p:spPr>
          <a:xfrm>
            <a:off x="2666734" y="3554015"/>
            <a:ext cx="2325890" cy="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C536E8-38C7-44A0-47E1-36BC855B13C2}"/>
              </a:ext>
            </a:extLst>
          </p:cNvPr>
          <p:cNvCxnSpPr>
            <a:cxnSpLocks/>
          </p:cNvCxnSpPr>
          <p:nvPr/>
        </p:nvCxnSpPr>
        <p:spPr>
          <a:xfrm flipV="1">
            <a:off x="2666734" y="3767328"/>
            <a:ext cx="2325890" cy="1219980"/>
          </a:xfrm>
          <a:prstGeom prst="straightConnector1">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7BE02B4C-C831-48FC-DCEC-79C726F61DA0}"/>
              </a:ext>
            </a:extLst>
          </p:cNvPr>
          <p:cNvSpPr/>
          <p:nvPr/>
        </p:nvSpPr>
        <p:spPr>
          <a:xfrm>
            <a:off x="9896654" y="2525474"/>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4" name="Freeform: Shape 3">
            <a:extLst>
              <a:ext uri="{FF2B5EF4-FFF2-40B4-BE49-F238E27FC236}">
                <a16:creationId xmlns:a16="http://schemas.microsoft.com/office/drawing/2014/main" id="{72D138B3-EA99-5F84-B1CD-8EEE6EEE3D4C}"/>
              </a:ext>
            </a:extLst>
          </p:cNvPr>
          <p:cNvSpPr/>
          <p:nvPr/>
        </p:nvSpPr>
        <p:spPr>
          <a:xfrm>
            <a:off x="9848950" y="2944511"/>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8" name="Freeform: Shape 7">
            <a:extLst>
              <a:ext uri="{FF2B5EF4-FFF2-40B4-BE49-F238E27FC236}">
                <a16:creationId xmlns:a16="http://schemas.microsoft.com/office/drawing/2014/main" id="{1BF1DEA0-A5C1-CC9E-FC92-B1F4A0465D76}"/>
              </a:ext>
            </a:extLst>
          </p:cNvPr>
          <p:cNvSpPr/>
          <p:nvPr/>
        </p:nvSpPr>
        <p:spPr>
          <a:xfrm>
            <a:off x="9814533" y="336019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1" name="Freeform: Shape 10">
            <a:extLst>
              <a:ext uri="{FF2B5EF4-FFF2-40B4-BE49-F238E27FC236}">
                <a16:creationId xmlns:a16="http://schemas.microsoft.com/office/drawing/2014/main" id="{06F48681-CCEA-8EC2-81A3-CA7D6D044649}"/>
              </a:ext>
            </a:extLst>
          </p:cNvPr>
          <p:cNvSpPr/>
          <p:nvPr/>
        </p:nvSpPr>
        <p:spPr>
          <a:xfrm>
            <a:off x="9814533" y="3781535"/>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2" name="Freeform: Shape 11">
            <a:extLst>
              <a:ext uri="{FF2B5EF4-FFF2-40B4-BE49-F238E27FC236}">
                <a16:creationId xmlns:a16="http://schemas.microsoft.com/office/drawing/2014/main" id="{6F9C3CBA-8508-282D-C23A-F8B91F3080BA}"/>
              </a:ext>
            </a:extLst>
          </p:cNvPr>
          <p:cNvSpPr/>
          <p:nvPr/>
        </p:nvSpPr>
        <p:spPr>
          <a:xfrm>
            <a:off x="9814533" y="4194438"/>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15" name="Freeform: Shape 14">
            <a:extLst>
              <a:ext uri="{FF2B5EF4-FFF2-40B4-BE49-F238E27FC236}">
                <a16:creationId xmlns:a16="http://schemas.microsoft.com/office/drawing/2014/main" id="{928BE4D6-5722-6FE4-789E-8A5569959304}"/>
              </a:ext>
            </a:extLst>
          </p:cNvPr>
          <p:cNvSpPr/>
          <p:nvPr/>
        </p:nvSpPr>
        <p:spPr>
          <a:xfrm>
            <a:off x="9887510" y="2054210"/>
            <a:ext cx="859536" cy="365760"/>
          </a:xfrm>
          <a:custGeom>
            <a:avLst/>
            <a:gdLst>
              <a:gd name="connsiteX0" fmla="*/ 0 w 859536"/>
              <a:gd name="connsiteY0" fmla="*/ 320040 h 365760"/>
              <a:gd name="connsiteX1" fmla="*/ 73152 w 859536"/>
              <a:gd name="connsiteY1" fmla="*/ 246888 h 365760"/>
              <a:gd name="connsiteX2" fmla="*/ 91440 w 859536"/>
              <a:gd name="connsiteY2" fmla="*/ 210312 h 365760"/>
              <a:gd name="connsiteX3" fmla="*/ 173736 w 859536"/>
              <a:gd name="connsiteY3" fmla="*/ 82296 h 365760"/>
              <a:gd name="connsiteX4" fmla="*/ 182880 w 859536"/>
              <a:gd name="connsiteY4" fmla="*/ 54864 h 365760"/>
              <a:gd name="connsiteX5" fmla="*/ 265176 w 859536"/>
              <a:gd name="connsiteY5" fmla="*/ 9144 h 365760"/>
              <a:gd name="connsiteX6" fmla="*/ 329184 w 859536"/>
              <a:gd name="connsiteY6" fmla="*/ 100584 h 365760"/>
              <a:gd name="connsiteX7" fmla="*/ 384048 w 859536"/>
              <a:gd name="connsiteY7" fmla="*/ 329184 h 365760"/>
              <a:gd name="connsiteX8" fmla="*/ 411480 w 859536"/>
              <a:gd name="connsiteY8" fmla="*/ 320040 h 365760"/>
              <a:gd name="connsiteX9" fmla="*/ 429768 w 859536"/>
              <a:gd name="connsiteY9" fmla="*/ 292608 h 365760"/>
              <a:gd name="connsiteX10" fmla="*/ 475488 w 859536"/>
              <a:gd name="connsiteY10" fmla="*/ 0 h 365760"/>
              <a:gd name="connsiteX11" fmla="*/ 493776 w 859536"/>
              <a:gd name="connsiteY11" fmla="*/ 64008 h 365760"/>
              <a:gd name="connsiteX12" fmla="*/ 502920 w 859536"/>
              <a:gd name="connsiteY12" fmla="*/ 100584 h 365760"/>
              <a:gd name="connsiteX13" fmla="*/ 530352 w 859536"/>
              <a:gd name="connsiteY13" fmla="*/ 155448 h 365760"/>
              <a:gd name="connsiteX14" fmla="*/ 548640 w 859536"/>
              <a:gd name="connsiteY14" fmla="*/ 182880 h 365760"/>
              <a:gd name="connsiteX15" fmla="*/ 585216 w 859536"/>
              <a:gd name="connsiteY15" fmla="*/ 219456 h 365760"/>
              <a:gd name="connsiteX16" fmla="*/ 640080 w 859536"/>
              <a:gd name="connsiteY16" fmla="*/ 228600 h 365760"/>
              <a:gd name="connsiteX17" fmla="*/ 667512 w 859536"/>
              <a:gd name="connsiteY17" fmla="*/ 164592 h 365760"/>
              <a:gd name="connsiteX18" fmla="*/ 722376 w 859536"/>
              <a:gd name="connsiteY18" fmla="*/ 201168 h 365760"/>
              <a:gd name="connsiteX19" fmla="*/ 768096 w 859536"/>
              <a:gd name="connsiteY19" fmla="*/ 338328 h 365760"/>
              <a:gd name="connsiteX20" fmla="*/ 795528 w 859536"/>
              <a:gd name="connsiteY20" fmla="*/ 365760 h 365760"/>
              <a:gd name="connsiteX21" fmla="*/ 832104 w 859536"/>
              <a:gd name="connsiteY21" fmla="*/ 283464 h 365760"/>
              <a:gd name="connsiteX22" fmla="*/ 859536 w 859536"/>
              <a:gd name="connsiteY22" fmla="*/ 21031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536" h="365760">
                <a:moveTo>
                  <a:pt x="0" y="320040"/>
                </a:moveTo>
                <a:cubicBezTo>
                  <a:pt x="24384" y="295656"/>
                  <a:pt x="51076" y="273379"/>
                  <a:pt x="73152" y="246888"/>
                </a:cubicBezTo>
                <a:cubicBezTo>
                  <a:pt x="81878" y="236416"/>
                  <a:pt x="84332" y="221943"/>
                  <a:pt x="91440" y="210312"/>
                </a:cubicBezTo>
                <a:cubicBezTo>
                  <a:pt x="117893" y="167026"/>
                  <a:pt x="148015" y="126021"/>
                  <a:pt x="173736" y="82296"/>
                </a:cubicBezTo>
                <a:cubicBezTo>
                  <a:pt x="178623" y="73988"/>
                  <a:pt x="175354" y="60885"/>
                  <a:pt x="182880" y="54864"/>
                </a:cubicBezTo>
                <a:cubicBezTo>
                  <a:pt x="207385" y="35260"/>
                  <a:pt x="237744" y="24384"/>
                  <a:pt x="265176" y="9144"/>
                </a:cubicBezTo>
                <a:cubicBezTo>
                  <a:pt x="286512" y="39624"/>
                  <a:pt x="318087" y="65072"/>
                  <a:pt x="329184" y="100584"/>
                </a:cubicBezTo>
                <a:cubicBezTo>
                  <a:pt x="413185" y="369387"/>
                  <a:pt x="298286" y="243422"/>
                  <a:pt x="384048" y="329184"/>
                </a:cubicBezTo>
                <a:cubicBezTo>
                  <a:pt x="393192" y="326136"/>
                  <a:pt x="403954" y="326061"/>
                  <a:pt x="411480" y="320040"/>
                </a:cubicBezTo>
                <a:cubicBezTo>
                  <a:pt x="420062" y="313175"/>
                  <a:pt x="427613" y="303384"/>
                  <a:pt x="429768" y="292608"/>
                </a:cubicBezTo>
                <a:cubicBezTo>
                  <a:pt x="449128" y="195806"/>
                  <a:pt x="460248" y="97536"/>
                  <a:pt x="475488" y="0"/>
                </a:cubicBezTo>
                <a:cubicBezTo>
                  <a:pt x="481584" y="21336"/>
                  <a:pt x="487937" y="42600"/>
                  <a:pt x="493776" y="64008"/>
                </a:cubicBezTo>
                <a:cubicBezTo>
                  <a:pt x="497083" y="76132"/>
                  <a:pt x="498253" y="88916"/>
                  <a:pt x="502920" y="100584"/>
                </a:cubicBezTo>
                <a:cubicBezTo>
                  <a:pt x="510514" y="119568"/>
                  <a:pt x="520422" y="137574"/>
                  <a:pt x="530352" y="155448"/>
                </a:cubicBezTo>
                <a:cubicBezTo>
                  <a:pt x="535689" y="165055"/>
                  <a:pt x="541488" y="174536"/>
                  <a:pt x="548640" y="182880"/>
                </a:cubicBezTo>
                <a:cubicBezTo>
                  <a:pt x="559861" y="195971"/>
                  <a:pt x="569794" y="211745"/>
                  <a:pt x="585216" y="219456"/>
                </a:cubicBezTo>
                <a:cubicBezTo>
                  <a:pt x="601799" y="227747"/>
                  <a:pt x="621792" y="225552"/>
                  <a:pt x="640080" y="228600"/>
                </a:cubicBezTo>
                <a:cubicBezTo>
                  <a:pt x="649224" y="207264"/>
                  <a:pt x="645490" y="171933"/>
                  <a:pt x="667512" y="164592"/>
                </a:cubicBezTo>
                <a:cubicBezTo>
                  <a:pt x="688364" y="157641"/>
                  <a:pt x="709601" y="183283"/>
                  <a:pt x="722376" y="201168"/>
                </a:cubicBezTo>
                <a:cubicBezTo>
                  <a:pt x="851651" y="382153"/>
                  <a:pt x="711360" y="224856"/>
                  <a:pt x="768096" y="338328"/>
                </a:cubicBezTo>
                <a:cubicBezTo>
                  <a:pt x="773879" y="349894"/>
                  <a:pt x="786384" y="356616"/>
                  <a:pt x="795528" y="365760"/>
                </a:cubicBezTo>
                <a:cubicBezTo>
                  <a:pt x="807720" y="338328"/>
                  <a:pt x="820955" y="311336"/>
                  <a:pt x="832104" y="283464"/>
                </a:cubicBezTo>
                <a:cubicBezTo>
                  <a:pt x="872991" y="181248"/>
                  <a:pt x="834543" y="260298"/>
                  <a:pt x="859536" y="210312"/>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1" name="TextBox 20">
            <a:extLst>
              <a:ext uri="{FF2B5EF4-FFF2-40B4-BE49-F238E27FC236}">
                <a16:creationId xmlns:a16="http://schemas.microsoft.com/office/drawing/2014/main" id="{7A7F0DA7-3C51-F453-2835-5DA7E0BFC758}"/>
              </a:ext>
            </a:extLst>
          </p:cNvPr>
          <p:cNvSpPr txBox="1"/>
          <p:nvPr/>
        </p:nvSpPr>
        <p:spPr>
          <a:xfrm>
            <a:off x="9660024" y="4589087"/>
            <a:ext cx="1332796" cy="369332"/>
          </a:xfrm>
          <a:prstGeom prst="rect">
            <a:avLst/>
          </a:prstGeom>
          <a:solidFill>
            <a:schemeClr val="accent2">
              <a:lumMod val="75000"/>
            </a:schemeClr>
          </a:solidFill>
        </p:spPr>
        <p:txBody>
          <a:bodyPr wrap="square" rtlCol="0">
            <a:spAutoFit/>
          </a:bodyPr>
          <a:lstStyle/>
          <a:p>
            <a:r>
              <a:rPr lang="en-IN" dirty="0"/>
              <a:t>Thread pool</a:t>
            </a:r>
          </a:p>
        </p:txBody>
      </p:sp>
      <p:sp>
        <p:nvSpPr>
          <p:cNvPr id="22" name="TextBox 21">
            <a:extLst>
              <a:ext uri="{FF2B5EF4-FFF2-40B4-BE49-F238E27FC236}">
                <a16:creationId xmlns:a16="http://schemas.microsoft.com/office/drawing/2014/main" id="{410F52E0-3CEE-BDAB-2775-A4E3C9F499EA}"/>
              </a:ext>
            </a:extLst>
          </p:cNvPr>
          <p:cNvSpPr txBox="1"/>
          <p:nvPr/>
        </p:nvSpPr>
        <p:spPr>
          <a:xfrm>
            <a:off x="6176855" y="2831585"/>
            <a:ext cx="952212" cy="369332"/>
          </a:xfrm>
          <a:prstGeom prst="rect">
            <a:avLst/>
          </a:prstGeom>
          <a:solidFill>
            <a:schemeClr val="accent4">
              <a:lumMod val="50000"/>
            </a:schemeClr>
          </a:solidFill>
        </p:spPr>
        <p:txBody>
          <a:bodyPr wrap="square" rtlCol="0">
            <a:spAutoFit/>
          </a:bodyPr>
          <a:lstStyle/>
          <a:p>
            <a:r>
              <a:rPr lang="en-IN" dirty="0" err="1"/>
              <a:t>doGet</a:t>
            </a:r>
            <a:r>
              <a:rPr lang="en-IN" dirty="0"/>
              <a:t>()</a:t>
            </a:r>
          </a:p>
        </p:txBody>
      </p:sp>
      <p:sp>
        <p:nvSpPr>
          <p:cNvPr id="23" name="TextBox 22">
            <a:extLst>
              <a:ext uri="{FF2B5EF4-FFF2-40B4-BE49-F238E27FC236}">
                <a16:creationId xmlns:a16="http://schemas.microsoft.com/office/drawing/2014/main" id="{6D8F68EB-BA04-0F12-38AC-0FF59D62C910}"/>
              </a:ext>
            </a:extLst>
          </p:cNvPr>
          <p:cNvSpPr txBox="1"/>
          <p:nvPr/>
        </p:nvSpPr>
        <p:spPr>
          <a:xfrm>
            <a:off x="6176855" y="3313272"/>
            <a:ext cx="952212" cy="369332"/>
          </a:xfrm>
          <a:prstGeom prst="rect">
            <a:avLst/>
          </a:prstGeom>
          <a:solidFill>
            <a:schemeClr val="accent4">
              <a:lumMod val="50000"/>
            </a:schemeClr>
          </a:solidFill>
        </p:spPr>
        <p:txBody>
          <a:bodyPr wrap="square" rtlCol="0">
            <a:spAutoFit/>
          </a:bodyPr>
          <a:lstStyle/>
          <a:p>
            <a:r>
              <a:rPr lang="en-IN" dirty="0" err="1"/>
              <a:t>doGet</a:t>
            </a:r>
            <a:r>
              <a:rPr lang="en-IN" dirty="0"/>
              <a:t>()</a:t>
            </a:r>
          </a:p>
        </p:txBody>
      </p:sp>
      <p:sp>
        <p:nvSpPr>
          <p:cNvPr id="24" name="TextBox 23">
            <a:extLst>
              <a:ext uri="{FF2B5EF4-FFF2-40B4-BE49-F238E27FC236}">
                <a16:creationId xmlns:a16="http://schemas.microsoft.com/office/drawing/2014/main" id="{93F8DE02-4E14-87CF-9476-1B1CCFB5EE1B}"/>
              </a:ext>
            </a:extLst>
          </p:cNvPr>
          <p:cNvSpPr txBox="1"/>
          <p:nvPr/>
        </p:nvSpPr>
        <p:spPr>
          <a:xfrm>
            <a:off x="6176855" y="3794959"/>
            <a:ext cx="952212" cy="369332"/>
          </a:xfrm>
          <a:prstGeom prst="rect">
            <a:avLst/>
          </a:prstGeom>
          <a:solidFill>
            <a:schemeClr val="accent4">
              <a:lumMod val="50000"/>
            </a:schemeClr>
          </a:solidFill>
        </p:spPr>
        <p:txBody>
          <a:bodyPr wrap="square" rtlCol="0">
            <a:spAutoFit/>
          </a:bodyPr>
          <a:lstStyle/>
          <a:p>
            <a:r>
              <a:rPr lang="en-IN" dirty="0" err="1"/>
              <a:t>doGet</a:t>
            </a:r>
            <a:r>
              <a:rPr lang="en-IN" dirty="0"/>
              <a:t>()</a:t>
            </a:r>
          </a:p>
        </p:txBody>
      </p:sp>
      <p:sp>
        <p:nvSpPr>
          <p:cNvPr id="25" name="TextBox 24">
            <a:extLst>
              <a:ext uri="{FF2B5EF4-FFF2-40B4-BE49-F238E27FC236}">
                <a16:creationId xmlns:a16="http://schemas.microsoft.com/office/drawing/2014/main" id="{74086EDA-2D7B-9604-FBDB-86C145FAABE1}"/>
              </a:ext>
            </a:extLst>
          </p:cNvPr>
          <p:cNvSpPr txBox="1"/>
          <p:nvPr/>
        </p:nvSpPr>
        <p:spPr>
          <a:xfrm>
            <a:off x="2121408" y="3133536"/>
            <a:ext cx="2157984" cy="276999"/>
          </a:xfrm>
          <a:prstGeom prst="rect">
            <a:avLst/>
          </a:prstGeom>
          <a:solidFill>
            <a:schemeClr val="accent4">
              <a:lumMod val="50000"/>
            </a:schemeClr>
          </a:solidFill>
        </p:spPr>
        <p:txBody>
          <a:bodyPr wrap="square" rtlCol="0">
            <a:spAutoFit/>
          </a:bodyPr>
          <a:lstStyle/>
          <a:p>
            <a:r>
              <a:rPr lang="en-IN" sz="1200" dirty="0"/>
              <a:t>abc.com/</a:t>
            </a:r>
            <a:r>
              <a:rPr lang="en-IN" sz="1200" dirty="0" err="1"/>
              <a:t>pay?acc</a:t>
            </a:r>
            <a:r>
              <a:rPr lang="en-IN" sz="1200" dirty="0"/>
              <a:t>=123&amp;amt=45</a:t>
            </a:r>
          </a:p>
        </p:txBody>
      </p:sp>
    </p:spTree>
    <p:extLst>
      <p:ext uri="{BB962C8B-B14F-4D97-AF65-F5344CB8AC3E}">
        <p14:creationId xmlns:p14="http://schemas.microsoft.com/office/powerpoint/2010/main" val="36587277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98FE-EB73-9B41-2165-D9FCF9F25492}"/>
              </a:ext>
            </a:extLst>
          </p:cNvPr>
          <p:cNvSpPr>
            <a:spLocks noGrp="1"/>
          </p:cNvSpPr>
          <p:nvPr>
            <p:ph type="title"/>
          </p:nvPr>
        </p:nvSpPr>
        <p:spPr/>
        <p:txBody>
          <a:bodyPr/>
          <a:lstStyle/>
          <a:p>
            <a:r>
              <a:rPr lang="en-IN" dirty="0"/>
              <a:t>Many Processes, One Processor (CPU)</a:t>
            </a:r>
          </a:p>
        </p:txBody>
      </p:sp>
      <p:sp>
        <p:nvSpPr>
          <p:cNvPr id="3" name="Content Placeholder 2">
            <a:extLst>
              <a:ext uri="{FF2B5EF4-FFF2-40B4-BE49-F238E27FC236}">
                <a16:creationId xmlns:a16="http://schemas.microsoft.com/office/drawing/2014/main" id="{A94DCFA3-EEB5-1CA6-576C-13271E44FC6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41830C0-A573-98D4-4DB9-7D14FB05E90F}"/>
              </a:ext>
            </a:extLst>
          </p:cNvPr>
          <p:cNvPicPr>
            <a:picLocks noChangeAspect="1"/>
          </p:cNvPicPr>
          <p:nvPr/>
        </p:nvPicPr>
        <p:blipFill>
          <a:blip r:embed="rId2"/>
          <a:stretch>
            <a:fillRect/>
          </a:stretch>
        </p:blipFill>
        <p:spPr>
          <a:xfrm>
            <a:off x="1942726" y="1857197"/>
            <a:ext cx="8043755" cy="4391989"/>
          </a:xfrm>
          <a:prstGeom prst="rect">
            <a:avLst/>
          </a:prstGeom>
        </p:spPr>
      </p:pic>
    </p:spTree>
    <p:extLst>
      <p:ext uri="{BB962C8B-B14F-4D97-AF65-F5344CB8AC3E}">
        <p14:creationId xmlns:p14="http://schemas.microsoft.com/office/powerpoint/2010/main" val="40750094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24B0-0009-7131-DB9D-8B46FF4D66B3}"/>
              </a:ext>
            </a:extLst>
          </p:cNvPr>
          <p:cNvSpPr>
            <a:spLocks noGrp="1"/>
          </p:cNvSpPr>
          <p:nvPr>
            <p:ph type="title"/>
          </p:nvPr>
        </p:nvSpPr>
        <p:spPr/>
        <p:txBody>
          <a:bodyPr/>
          <a:lstStyle/>
          <a:p>
            <a:r>
              <a:rPr lang="en-IN" dirty="0"/>
              <a:t>Process Management</a:t>
            </a:r>
          </a:p>
        </p:txBody>
      </p:sp>
      <p:sp>
        <p:nvSpPr>
          <p:cNvPr id="3" name="Content Placeholder 2">
            <a:extLst>
              <a:ext uri="{FF2B5EF4-FFF2-40B4-BE49-F238E27FC236}">
                <a16:creationId xmlns:a16="http://schemas.microsoft.com/office/drawing/2014/main" id="{2E8F4584-25E6-9A5D-E23F-C961772F461F}"/>
              </a:ext>
            </a:extLst>
          </p:cNvPr>
          <p:cNvSpPr>
            <a:spLocks noGrp="1"/>
          </p:cNvSpPr>
          <p:nvPr>
            <p:ph idx="1"/>
          </p:nvPr>
        </p:nvSpPr>
        <p:spPr/>
        <p:txBody>
          <a:bodyPr/>
          <a:lstStyle/>
          <a:p>
            <a:r>
              <a:rPr lang="en-US" dirty="0"/>
              <a:t>Creating and deleting both user and system processes</a:t>
            </a:r>
          </a:p>
          <a:p>
            <a:r>
              <a:rPr lang="en-US" dirty="0"/>
              <a:t>Suspending and resuming processes</a:t>
            </a:r>
          </a:p>
          <a:p>
            <a:r>
              <a:rPr lang="en-US" dirty="0"/>
              <a:t>Process synchronization</a:t>
            </a:r>
          </a:p>
          <a:p>
            <a:r>
              <a:rPr lang="en-US" dirty="0"/>
              <a:t>Process communication</a:t>
            </a:r>
          </a:p>
          <a:p>
            <a:r>
              <a:rPr lang="en-US" dirty="0"/>
              <a:t>Deadlock handling</a:t>
            </a:r>
          </a:p>
        </p:txBody>
      </p:sp>
    </p:spTree>
    <p:extLst>
      <p:ext uri="{BB962C8B-B14F-4D97-AF65-F5344CB8AC3E}">
        <p14:creationId xmlns:p14="http://schemas.microsoft.com/office/powerpoint/2010/main" val="20067930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888C-6CED-9C87-1D21-1075E85551C4}"/>
              </a:ext>
            </a:extLst>
          </p:cNvPr>
          <p:cNvSpPr>
            <a:spLocks noGrp="1"/>
          </p:cNvSpPr>
          <p:nvPr>
            <p:ph type="title"/>
          </p:nvPr>
        </p:nvSpPr>
        <p:spPr/>
        <p:txBody>
          <a:bodyPr/>
          <a:lstStyle/>
          <a:p>
            <a:r>
              <a:rPr lang="en-IN" dirty="0"/>
              <a:t>Process in Memory</a:t>
            </a:r>
          </a:p>
        </p:txBody>
      </p:sp>
      <p:sp>
        <p:nvSpPr>
          <p:cNvPr id="3" name="Content Placeholder 2">
            <a:extLst>
              <a:ext uri="{FF2B5EF4-FFF2-40B4-BE49-F238E27FC236}">
                <a16:creationId xmlns:a16="http://schemas.microsoft.com/office/drawing/2014/main" id="{EEC7FD55-F134-E0F3-4B68-52CA8BA2808F}"/>
              </a:ext>
            </a:extLst>
          </p:cNvPr>
          <p:cNvSpPr>
            <a:spLocks noGrp="1"/>
          </p:cNvSpPr>
          <p:nvPr>
            <p:ph idx="1"/>
          </p:nvPr>
        </p:nvSpPr>
        <p:spPr/>
        <p:txBody>
          <a:bodyPr/>
          <a:lstStyle/>
          <a:p>
            <a:r>
              <a:rPr lang="en-US" dirty="0"/>
              <a:t>A process includes:</a:t>
            </a:r>
          </a:p>
          <a:p>
            <a:pPr lvl="1"/>
            <a:r>
              <a:rPr lang="en-US" dirty="0"/>
              <a:t>program counter </a:t>
            </a:r>
          </a:p>
          <a:p>
            <a:pPr lvl="1"/>
            <a:r>
              <a:rPr lang="en-US" dirty="0"/>
              <a:t>stack</a:t>
            </a:r>
          </a:p>
          <a:p>
            <a:pPr lvl="1"/>
            <a:r>
              <a:rPr lang="en-US" dirty="0"/>
              <a:t>data section</a:t>
            </a:r>
          </a:p>
          <a:p>
            <a:endParaRPr lang="en-US" dirty="0"/>
          </a:p>
          <a:p>
            <a:endParaRPr lang="en-IN" dirty="0"/>
          </a:p>
        </p:txBody>
      </p:sp>
      <p:pic>
        <p:nvPicPr>
          <p:cNvPr id="5" name="Picture 4">
            <a:extLst>
              <a:ext uri="{FF2B5EF4-FFF2-40B4-BE49-F238E27FC236}">
                <a16:creationId xmlns:a16="http://schemas.microsoft.com/office/drawing/2014/main" id="{51776DB1-E6AF-D620-604D-A34C9BBFB9BA}"/>
              </a:ext>
            </a:extLst>
          </p:cNvPr>
          <p:cNvPicPr>
            <a:picLocks noChangeAspect="1"/>
          </p:cNvPicPr>
          <p:nvPr/>
        </p:nvPicPr>
        <p:blipFill>
          <a:blip r:embed="rId2"/>
          <a:stretch>
            <a:fillRect/>
          </a:stretch>
        </p:blipFill>
        <p:spPr>
          <a:xfrm>
            <a:off x="5576436" y="1383836"/>
            <a:ext cx="3413452" cy="5167776"/>
          </a:xfrm>
          <a:prstGeom prst="rect">
            <a:avLst/>
          </a:prstGeom>
        </p:spPr>
      </p:pic>
    </p:spTree>
    <p:extLst>
      <p:ext uri="{BB962C8B-B14F-4D97-AF65-F5344CB8AC3E}">
        <p14:creationId xmlns:p14="http://schemas.microsoft.com/office/powerpoint/2010/main" val="6080217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5FEB-8032-0486-AD06-1C75FF032B7A}"/>
              </a:ext>
            </a:extLst>
          </p:cNvPr>
          <p:cNvSpPr>
            <a:spLocks noGrp="1"/>
          </p:cNvSpPr>
          <p:nvPr>
            <p:ph type="title"/>
          </p:nvPr>
        </p:nvSpPr>
        <p:spPr/>
        <p:txBody>
          <a:bodyPr/>
          <a:lstStyle/>
          <a:p>
            <a:r>
              <a:rPr lang="en-IN" dirty="0"/>
              <a:t>Process States</a:t>
            </a:r>
          </a:p>
        </p:txBody>
      </p:sp>
      <p:sp>
        <p:nvSpPr>
          <p:cNvPr id="3" name="Content Placeholder 2">
            <a:extLst>
              <a:ext uri="{FF2B5EF4-FFF2-40B4-BE49-F238E27FC236}">
                <a16:creationId xmlns:a16="http://schemas.microsoft.com/office/drawing/2014/main" id="{91F7F9E1-C0E2-9203-2BD4-B6DFC1493981}"/>
              </a:ext>
            </a:extLst>
          </p:cNvPr>
          <p:cNvSpPr>
            <a:spLocks noGrp="1"/>
          </p:cNvSpPr>
          <p:nvPr>
            <p:ph sz="half" idx="1"/>
          </p:nvPr>
        </p:nvSpPr>
        <p:spPr/>
        <p:txBody>
          <a:bodyPr>
            <a:normAutofit lnSpcReduction="10000"/>
          </a:bodyPr>
          <a:lstStyle/>
          <a:p>
            <a:r>
              <a:rPr lang="en-US" b="1" dirty="0"/>
              <a:t>new</a:t>
            </a:r>
            <a:r>
              <a:rPr lang="en-US" dirty="0"/>
              <a:t>:  The process is being created</a:t>
            </a:r>
          </a:p>
          <a:p>
            <a:r>
              <a:rPr lang="en-US" b="1" dirty="0"/>
              <a:t>running</a:t>
            </a:r>
            <a:r>
              <a:rPr lang="en-US" dirty="0"/>
              <a:t>:  Instructions are being executed</a:t>
            </a:r>
          </a:p>
          <a:p>
            <a:r>
              <a:rPr lang="en-US" b="1" dirty="0"/>
              <a:t>waiting</a:t>
            </a:r>
            <a:r>
              <a:rPr lang="en-US" dirty="0"/>
              <a:t>:  The process is waiting for some event to occur</a:t>
            </a:r>
          </a:p>
          <a:p>
            <a:r>
              <a:rPr lang="en-US" b="1" dirty="0"/>
              <a:t>ready</a:t>
            </a:r>
            <a:r>
              <a:rPr lang="en-US" dirty="0"/>
              <a:t>:  The process is waiting to be assigned to a processor</a:t>
            </a:r>
          </a:p>
          <a:p>
            <a:r>
              <a:rPr lang="en-US" b="1" dirty="0"/>
              <a:t>terminated</a:t>
            </a:r>
            <a:r>
              <a:rPr lang="en-US" dirty="0"/>
              <a:t>:  The process has finished execution</a:t>
            </a:r>
          </a:p>
        </p:txBody>
      </p:sp>
      <p:sp>
        <p:nvSpPr>
          <p:cNvPr id="4" name="Content Placeholder 3">
            <a:extLst>
              <a:ext uri="{FF2B5EF4-FFF2-40B4-BE49-F238E27FC236}">
                <a16:creationId xmlns:a16="http://schemas.microsoft.com/office/drawing/2014/main" id="{B6D34C92-BD70-0081-86A0-38452D679CB4}"/>
              </a:ext>
            </a:extLst>
          </p:cNvPr>
          <p:cNvSpPr>
            <a:spLocks noGrp="1"/>
          </p:cNvSpPr>
          <p:nvPr>
            <p:ph sz="half" idx="2"/>
          </p:nvPr>
        </p:nvSpPr>
        <p:spPr/>
        <p:txBody>
          <a:bodyPr>
            <a:normAutofit lnSpcReduction="10000"/>
          </a:bodyPr>
          <a:lstStyle/>
          <a:p>
            <a:endParaRPr lang="en-IN"/>
          </a:p>
        </p:txBody>
      </p:sp>
      <p:pic>
        <p:nvPicPr>
          <p:cNvPr id="11" name="Picture 8">
            <a:extLst>
              <a:ext uri="{FF2B5EF4-FFF2-40B4-BE49-F238E27FC236}">
                <a16:creationId xmlns:a16="http://schemas.microsoft.com/office/drawing/2014/main" id="{05BB8854-1249-6D6F-BE5B-074C7998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 t="24142" r="690" b="24419"/>
          <a:stretch>
            <a:fillRect/>
          </a:stretch>
        </p:blipFill>
        <p:spPr bwMode="auto">
          <a:xfrm>
            <a:off x="6172200" y="2384093"/>
            <a:ext cx="5354602" cy="2089813"/>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2002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3EB719-5A96-A5DA-4F8F-A9D828C30E13}"/>
              </a:ext>
            </a:extLst>
          </p:cNvPr>
          <p:cNvSpPr>
            <a:spLocks noGrp="1"/>
          </p:cNvSpPr>
          <p:nvPr>
            <p:ph type="title"/>
          </p:nvPr>
        </p:nvSpPr>
        <p:spPr/>
        <p:txBody>
          <a:bodyPr/>
          <a:lstStyle/>
          <a:p>
            <a:r>
              <a:rPr lang="en-IN" dirty="0"/>
              <a:t>Process Control Block (PCB)</a:t>
            </a:r>
          </a:p>
        </p:txBody>
      </p:sp>
      <p:sp>
        <p:nvSpPr>
          <p:cNvPr id="6" name="Content Placeholder 5">
            <a:extLst>
              <a:ext uri="{FF2B5EF4-FFF2-40B4-BE49-F238E27FC236}">
                <a16:creationId xmlns:a16="http://schemas.microsoft.com/office/drawing/2014/main" id="{F37ED2C3-BB30-4B0D-B58F-3AA7728425BC}"/>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1B5B7CE-79BE-EAB9-A07A-30EF7D0D1737}"/>
              </a:ext>
            </a:extLst>
          </p:cNvPr>
          <p:cNvPicPr>
            <a:picLocks noChangeAspect="1"/>
          </p:cNvPicPr>
          <p:nvPr/>
        </p:nvPicPr>
        <p:blipFill>
          <a:blip r:embed="rId2"/>
          <a:stretch>
            <a:fillRect/>
          </a:stretch>
        </p:blipFill>
        <p:spPr>
          <a:xfrm>
            <a:off x="3994964" y="1380938"/>
            <a:ext cx="3053109" cy="4796025"/>
          </a:xfrm>
          <a:prstGeom prst="rect">
            <a:avLst/>
          </a:prstGeom>
        </p:spPr>
      </p:pic>
    </p:spTree>
    <p:extLst>
      <p:ext uri="{BB962C8B-B14F-4D97-AF65-F5344CB8AC3E}">
        <p14:creationId xmlns:p14="http://schemas.microsoft.com/office/powerpoint/2010/main" val="26618089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D1D3-964C-5F1C-6260-0A00AD78F9F9}"/>
              </a:ext>
            </a:extLst>
          </p:cNvPr>
          <p:cNvSpPr>
            <a:spLocks noGrp="1"/>
          </p:cNvSpPr>
          <p:nvPr>
            <p:ph type="title"/>
          </p:nvPr>
        </p:nvSpPr>
        <p:spPr/>
        <p:txBody>
          <a:bodyPr/>
          <a:lstStyle/>
          <a:p>
            <a:r>
              <a:rPr lang="en-IN" dirty="0"/>
              <a:t>Process Scheduling</a:t>
            </a:r>
          </a:p>
        </p:txBody>
      </p:sp>
      <p:sp>
        <p:nvSpPr>
          <p:cNvPr id="3" name="Content Placeholder 2">
            <a:extLst>
              <a:ext uri="{FF2B5EF4-FFF2-40B4-BE49-F238E27FC236}">
                <a16:creationId xmlns:a16="http://schemas.microsoft.com/office/drawing/2014/main" id="{4E8723E4-8D61-68D3-B29D-6D4C5594B05B}"/>
              </a:ext>
            </a:extLst>
          </p:cNvPr>
          <p:cNvSpPr>
            <a:spLocks noGrp="1"/>
          </p:cNvSpPr>
          <p:nvPr>
            <p:ph sz="half" idx="1"/>
          </p:nvPr>
        </p:nvSpPr>
        <p:spPr/>
        <p:txBody>
          <a:bodyPr>
            <a:normAutofit fontScale="92500" lnSpcReduction="10000"/>
          </a:bodyPr>
          <a:lstStyle/>
          <a:p>
            <a:r>
              <a:rPr lang="en-US" b="1" dirty="0"/>
              <a:t>Process scheduling </a:t>
            </a:r>
            <a:r>
              <a:rPr lang="en-US" dirty="0"/>
              <a:t>Remove the running process from the CPU and select another process on the basis of a particular strategy</a:t>
            </a:r>
          </a:p>
          <a:p>
            <a:r>
              <a:rPr lang="en-US" dirty="0"/>
              <a:t>Process scheduling is an essential part of a </a:t>
            </a:r>
            <a:r>
              <a:rPr lang="en-US" b="1" dirty="0"/>
              <a:t>Multiprogramming operating system</a:t>
            </a:r>
            <a:endParaRPr lang="en-US" dirty="0"/>
          </a:p>
          <a:p>
            <a:r>
              <a:rPr lang="en-US" dirty="0"/>
              <a:t>More than one process can be loaded into the main memory at a time and loaded processes share the CPU one after the other using </a:t>
            </a:r>
            <a:r>
              <a:rPr lang="en-US" b="1" dirty="0"/>
              <a:t>time multiplexing</a:t>
            </a:r>
            <a:endParaRPr lang="en-US" dirty="0"/>
          </a:p>
          <a:p>
            <a:endParaRPr lang="en-IN" dirty="0"/>
          </a:p>
        </p:txBody>
      </p:sp>
      <p:sp>
        <p:nvSpPr>
          <p:cNvPr id="4" name="Content Placeholder 3">
            <a:extLst>
              <a:ext uri="{FF2B5EF4-FFF2-40B4-BE49-F238E27FC236}">
                <a16:creationId xmlns:a16="http://schemas.microsoft.com/office/drawing/2014/main" id="{65CFAD65-1CFD-E4F2-B23A-2728B60F4CD4}"/>
              </a:ext>
            </a:extLst>
          </p:cNvPr>
          <p:cNvSpPr>
            <a:spLocks noGrp="1"/>
          </p:cNvSpPr>
          <p:nvPr>
            <p:ph sz="half" idx="2"/>
          </p:nvPr>
        </p:nvSpPr>
        <p:spPr/>
        <p:txBody>
          <a:bodyPr>
            <a:normAutofit fontScale="92500" lnSpcReduction="10000"/>
          </a:bodyPr>
          <a:lstStyle/>
          <a:p>
            <a:endParaRPr lang="en-IN"/>
          </a:p>
        </p:txBody>
      </p:sp>
      <p:pic>
        <p:nvPicPr>
          <p:cNvPr id="6" name="Picture 5">
            <a:extLst>
              <a:ext uri="{FF2B5EF4-FFF2-40B4-BE49-F238E27FC236}">
                <a16:creationId xmlns:a16="http://schemas.microsoft.com/office/drawing/2014/main" id="{C465BC94-4DB3-F5E1-27F3-9956593FFF68}"/>
              </a:ext>
            </a:extLst>
          </p:cNvPr>
          <p:cNvPicPr>
            <a:picLocks noChangeAspect="1"/>
          </p:cNvPicPr>
          <p:nvPr/>
        </p:nvPicPr>
        <p:blipFill>
          <a:blip r:embed="rId2"/>
          <a:stretch>
            <a:fillRect/>
          </a:stretch>
        </p:blipFill>
        <p:spPr>
          <a:xfrm>
            <a:off x="6266335" y="2545763"/>
            <a:ext cx="5090538" cy="2272817"/>
          </a:xfrm>
          <a:prstGeom prst="rect">
            <a:avLst/>
          </a:prstGeom>
        </p:spPr>
      </p:pic>
    </p:spTree>
    <p:extLst>
      <p:ext uri="{BB962C8B-B14F-4D97-AF65-F5344CB8AC3E}">
        <p14:creationId xmlns:p14="http://schemas.microsoft.com/office/powerpoint/2010/main" val="31161601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3A02C-8CC9-8717-81DE-129249B8E30E}"/>
              </a:ext>
            </a:extLst>
          </p:cNvPr>
          <p:cNvSpPr>
            <a:spLocks noGrp="1"/>
          </p:cNvSpPr>
          <p:nvPr>
            <p:ph type="title"/>
          </p:nvPr>
        </p:nvSpPr>
        <p:spPr/>
        <p:txBody>
          <a:bodyPr/>
          <a:lstStyle/>
          <a:p>
            <a:r>
              <a:rPr lang="en-IN" dirty="0"/>
              <a:t>Process Scheduling</a:t>
            </a:r>
          </a:p>
        </p:txBody>
      </p:sp>
      <p:sp>
        <p:nvSpPr>
          <p:cNvPr id="6" name="Content Placeholder 5">
            <a:extLst>
              <a:ext uri="{FF2B5EF4-FFF2-40B4-BE49-F238E27FC236}">
                <a16:creationId xmlns:a16="http://schemas.microsoft.com/office/drawing/2014/main" id="{03026265-C008-7360-133A-AF552AE37C1F}"/>
              </a:ext>
            </a:extLst>
          </p:cNvPr>
          <p:cNvSpPr>
            <a:spLocks noGrp="1"/>
          </p:cNvSpPr>
          <p:nvPr>
            <p:ph sz="half" idx="1"/>
          </p:nvPr>
        </p:nvSpPr>
        <p:spPr/>
        <p:txBody>
          <a:bodyPr/>
          <a:lstStyle/>
          <a:p>
            <a:r>
              <a:rPr lang="en-IN" dirty="0"/>
              <a:t>A process is running</a:t>
            </a:r>
          </a:p>
          <a:p>
            <a:endParaRPr lang="en-IN" dirty="0"/>
          </a:p>
          <a:p>
            <a:endParaRPr lang="en-IN" dirty="0"/>
          </a:p>
          <a:p>
            <a:r>
              <a:rPr lang="en-IN" dirty="0"/>
              <a:t>An interrupt occurs (either in the running process, or the OS interrupts)</a:t>
            </a:r>
          </a:p>
        </p:txBody>
      </p:sp>
      <p:sp>
        <p:nvSpPr>
          <p:cNvPr id="10" name="Content Placeholder 9">
            <a:extLst>
              <a:ext uri="{FF2B5EF4-FFF2-40B4-BE49-F238E27FC236}">
                <a16:creationId xmlns:a16="http://schemas.microsoft.com/office/drawing/2014/main" id="{27572496-82DD-CE97-8300-B0AB62A68F73}"/>
              </a:ext>
            </a:extLst>
          </p:cNvPr>
          <p:cNvSpPr>
            <a:spLocks noGrp="1"/>
          </p:cNvSpPr>
          <p:nvPr>
            <p:ph sz="half" idx="2"/>
          </p:nvPr>
        </p:nvSpPr>
        <p:spPr/>
        <p:txBody>
          <a:bodyPr/>
          <a:lstStyle/>
          <a:p>
            <a:r>
              <a:rPr lang="en-IN" dirty="0"/>
              <a:t>The operating systems moves the running process to the ready queue</a:t>
            </a:r>
          </a:p>
          <a:p>
            <a:endParaRPr lang="en-IN" dirty="0"/>
          </a:p>
          <a:p>
            <a:endParaRPr lang="en-IN" dirty="0"/>
          </a:p>
          <a:p>
            <a:endParaRPr lang="en-IN" dirty="0"/>
          </a:p>
          <a:p>
            <a:r>
              <a:rPr lang="en-IN" dirty="0"/>
              <a:t>The next ready process starts running</a:t>
            </a:r>
          </a:p>
        </p:txBody>
      </p:sp>
      <p:pic>
        <p:nvPicPr>
          <p:cNvPr id="7" name="Picture 6">
            <a:extLst>
              <a:ext uri="{FF2B5EF4-FFF2-40B4-BE49-F238E27FC236}">
                <a16:creationId xmlns:a16="http://schemas.microsoft.com/office/drawing/2014/main" id="{8AA0BE9F-49E8-6FE2-DBAE-FB7D4CD8E3F5}"/>
              </a:ext>
            </a:extLst>
          </p:cNvPr>
          <p:cNvPicPr>
            <a:picLocks noChangeAspect="1"/>
          </p:cNvPicPr>
          <p:nvPr/>
        </p:nvPicPr>
        <p:blipFill>
          <a:blip r:embed="rId2"/>
          <a:stretch>
            <a:fillRect/>
          </a:stretch>
        </p:blipFill>
        <p:spPr>
          <a:xfrm>
            <a:off x="1466701" y="2206717"/>
            <a:ext cx="2540220" cy="1134154"/>
          </a:xfrm>
          <a:prstGeom prst="rect">
            <a:avLst/>
          </a:prstGeom>
        </p:spPr>
      </p:pic>
      <p:pic>
        <p:nvPicPr>
          <p:cNvPr id="9" name="Picture 8">
            <a:extLst>
              <a:ext uri="{FF2B5EF4-FFF2-40B4-BE49-F238E27FC236}">
                <a16:creationId xmlns:a16="http://schemas.microsoft.com/office/drawing/2014/main" id="{EDB3B10E-FEB4-D92E-6918-42BF50CF6B9F}"/>
              </a:ext>
            </a:extLst>
          </p:cNvPr>
          <p:cNvPicPr>
            <a:picLocks noChangeAspect="1"/>
          </p:cNvPicPr>
          <p:nvPr/>
        </p:nvPicPr>
        <p:blipFill>
          <a:blip r:embed="rId3"/>
          <a:stretch>
            <a:fillRect/>
          </a:stretch>
        </p:blipFill>
        <p:spPr>
          <a:xfrm>
            <a:off x="1466701" y="4770261"/>
            <a:ext cx="3531107" cy="1722614"/>
          </a:xfrm>
          <a:prstGeom prst="rect">
            <a:avLst/>
          </a:prstGeom>
        </p:spPr>
      </p:pic>
      <p:pic>
        <p:nvPicPr>
          <p:cNvPr id="12" name="Picture 11">
            <a:extLst>
              <a:ext uri="{FF2B5EF4-FFF2-40B4-BE49-F238E27FC236}">
                <a16:creationId xmlns:a16="http://schemas.microsoft.com/office/drawing/2014/main" id="{D8116F58-C820-BD8C-EF6F-CF394626DAEC}"/>
              </a:ext>
            </a:extLst>
          </p:cNvPr>
          <p:cNvPicPr>
            <a:picLocks noChangeAspect="1"/>
          </p:cNvPicPr>
          <p:nvPr/>
        </p:nvPicPr>
        <p:blipFill>
          <a:blip r:embed="rId4"/>
          <a:stretch>
            <a:fillRect/>
          </a:stretch>
        </p:blipFill>
        <p:spPr>
          <a:xfrm>
            <a:off x="7938364" y="2727548"/>
            <a:ext cx="3415436" cy="1539996"/>
          </a:xfrm>
          <a:prstGeom prst="rect">
            <a:avLst/>
          </a:prstGeom>
        </p:spPr>
      </p:pic>
      <p:pic>
        <p:nvPicPr>
          <p:cNvPr id="14" name="Picture 13">
            <a:extLst>
              <a:ext uri="{FF2B5EF4-FFF2-40B4-BE49-F238E27FC236}">
                <a16:creationId xmlns:a16="http://schemas.microsoft.com/office/drawing/2014/main" id="{7AB604E0-9175-F61C-BEF3-BF5A155973CF}"/>
              </a:ext>
            </a:extLst>
          </p:cNvPr>
          <p:cNvPicPr>
            <a:picLocks noChangeAspect="1"/>
          </p:cNvPicPr>
          <p:nvPr/>
        </p:nvPicPr>
        <p:blipFill>
          <a:blip r:embed="rId5"/>
          <a:stretch>
            <a:fillRect/>
          </a:stretch>
        </p:blipFill>
        <p:spPr>
          <a:xfrm>
            <a:off x="8038518" y="5203857"/>
            <a:ext cx="3315282" cy="1450747"/>
          </a:xfrm>
          <a:prstGeom prst="rect">
            <a:avLst/>
          </a:prstGeom>
        </p:spPr>
      </p:pic>
    </p:spTree>
    <p:extLst>
      <p:ext uri="{BB962C8B-B14F-4D97-AF65-F5344CB8AC3E}">
        <p14:creationId xmlns:p14="http://schemas.microsoft.com/office/powerpoint/2010/main" val="12859613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58F6D-0EB2-595D-46DD-49BCAA95F98D}"/>
              </a:ext>
            </a:extLst>
          </p:cNvPr>
          <p:cNvSpPr>
            <a:spLocks noGrp="1"/>
          </p:cNvSpPr>
          <p:nvPr>
            <p:ph type="title"/>
          </p:nvPr>
        </p:nvSpPr>
        <p:spPr/>
        <p:txBody>
          <a:bodyPr/>
          <a:lstStyle/>
          <a:p>
            <a:r>
              <a:rPr lang="en-IN" dirty="0"/>
              <a:t>Scheduling Queues</a:t>
            </a:r>
          </a:p>
        </p:txBody>
      </p:sp>
      <p:sp>
        <p:nvSpPr>
          <p:cNvPr id="3" name="Content Placeholder 2">
            <a:extLst>
              <a:ext uri="{FF2B5EF4-FFF2-40B4-BE49-F238E27FC236}">
                <a16:creationId xmlns:a16="http://schemas.microsoft.com/office/drawing/2014/main" id="{95AB5339-82D7-F1CC-5E0D-D0F3482E8B1C}"/>
              </a:ext>
            </a:extLst>
          </p:cNvPr>
          <p:cNvSpPr>
            <a:spLocks noGrp="1"/>
          </p:cNvSpPr>
          <p:nvPr>
            <p:ph idx="1"/>
          </p:nvPr>
        </p:nvSpPr>
        <p:spPr/>
        <p:txBody>
          <a:bodyPr/>
          <a:lstStyle/>
          <a:p>
            <a:r>
              <a:rPr lang="en-US" b="1" dirty="0"/>
              <a:t>Scheduling queues </a:t>
            </a:r>
            <a:r>
              <a:rPr lang="en-US" dirty="0"/>
              <a:t>= Queues of processes or devices</a:t>
            </a:r>
          </a:p>
          <a:p>
            <a:r>
              <a:rPr lang="en-US" dirty="0"/>
              <a:t>When a process enters into the system, then this process is put into a scheduling queue (also called as </a:t>
            </a:r>
            <a:r>
              <a:rPr lang="en-US" b="1" dirty="0"/>
              <a:t>job queue</a:t>
            </a:r>
            <a:r>
              <a:rPr lang="en-US" dirty="0"/>
              <a:t>)</a:t>
            </a:r>
          </a:p>
          <a:p>
            <a:r>
              <a:rPr lang="en-US" dirty="0"/>
              <a:t>This queue consists of all processes in the system</a:t>
            </a:r>
          </a:p>
        </p:txBody>
      </p:sp>
    </p:spTree>
    <p:extLst>
      <p:ext uri="{BB962C8B-B14F-4D97-AF65-F5344CB8AC3E}">
        <p14:creationId xmlns:p14="http://schemas.microsoft.com/office/powerpoint/2010/main" val="7550658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D1D3-964C-5F1C-6260-0A00AD78F9F9}"/>
              </a:ext>
            </a:extLst>
          </p:cNvPr>
          <p:cNvSpPr>
            <a:spLocks noGrp="1"/>
          </p:cNvSpPr>
          <p:nvPr>
            <p:ph type="title"/>
          </p:nvPr>
        </p:nvSpPr>
        <p:spPr/>
        <p:txBody>
          <a:bodyPr/>
          <a:lstStyle/>
          <a:p>
            <a:r>
              <a:rPr lang="en-IN" dirty="0"/>
              <a:t>Process Scheduling</a:t>
            </a:r>
          </a:p>
        </p:txBody>
      </p:sp>
      <p:sp>
        <p:nvSpPr>
          <p:cNvPr id="3" name="Content Placeholder 2">
            <a:extLst>
              <a:ext uri="{FF2B5EF4-FFF2-40B4-BE49-F238E27FC236}">
                <a16:creationId xmlns:a16="http://schemas.microsoft.com/office/drawing/2014/main" id="{4E8723E4-8D61-68D3-B29D-6D4C5594B05B}"/>
              </a:ext>
            </a:extLst>
          </p:cNvPr>
          <p:cNvSpPr>
            <a:spLocks noGrp="1"/>
          </p:cNvSpPr>
          <p:nvPr>
            <p:ph idx="1"/>
          </p:nvPr>
        </p:nvSpPr>
        <p:spPr/>
        <p:txBody>
          <a:bodyPr/>
          <a:lstStyle/>
          <a:p>
            <a:endParaRPr lang="en-IN" dirty="0"/>
          </a:p>
        </p:txBody>
      </p:sp>
      <p:pic>
        <p:nvPicPr>
          <p:cNvPr id="12290" name="Picture 2" descr="Queuing Diagram">
            <a:extLst>
              <a:ext uri="{FF2B5EF4-FFF2-40B4-BE49-F238E27FC236}">
                <a16:creationId xmlns:a16="http://schemas.microsoft.com/office/drawing/2014/main" id="{9E9E607C-CF67-BAF9-EFD0-C827DCF6C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878" y="1825625"/>
            <a:ext cx="7759718" cy="436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151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32932-C1AF-C8FF-F5CC-FA5168D72405}"/>
              </a:ext>
            </a:extLst>
          </p:cNvPr>
          <p:cNvSpPr>
            <a:spLocks noGrp="1"/>
          </p:cNvSpPr>
          <p:nvPr>
            <p:ph type="title"/>
          </p:nvPr>
        </p:nvSpPr>
        <p:spPr/>
        <p:txBody>
          <a:bodyPr/>
          <a:lstStyle/>
          <a:p>
            <a:r>
              <a:rPr lang="en-IN" dirty="0"/>
              <a:t>User Mode and Kernel Mode</a:t>
            </a:r>
          </a:p>
        </p:txBody>
      </p:sp>
      <p:sp>
        <p:nvSpPr>
          <p:cNvPr id="6" name="Content Placeholder 5">
            <a:extLst>
              <a:ext uri="{FF2B5EF4-FFF2-40B4-BE49-F238E27FC236}">
                <a16:creationId xmlns:a16="http://schemas.microsoft.com/office/drawing/2014/main" id="{F5025D2A-A1B6-B7CC-B235-F42B7CA99973}"/>
              </a:ext>
            </a:extLst>
          </p:cNvPr>
          <p:cNvSpPr>
            <a:spLocks noGrp="1"/>
          </p:cNvSpPr>
          <p:nvPr>
            <p:ph sz="half" idx="1"/>
          </p:nvPr>
        </p:nvSpPr>
        <p:spPr/>
        <p:txBody>
          <a:bodyPr>
            <a:normAutofit/>
          </a:bodyPr>
          <a:lstStyle/>
          <a:p>
            <a:r>
              <a:rPr lang="en-US" b="1" dirty="0"/>
              <a:t>User mode</a:t>
            </a:r>
          </a:p>
          <a:p>
            <a:pPr lvl="1"/>
            <a:r>
              <a:rPr lang="en-US" dirty="0"/>
              <a:t>Restricted access to resources </a:t>
            </a:r>
          </a:p>
          <a:p>
            <a:pPr lvl="1"/>
            <a:r>
              <a:rPr lang="en-US" dirty="0"/>
              <a:t>If a resource such as disk or file is needed, a signal is sent to the CPU via an interrupt to switch to the kernel mode</a:t>
            </a:r>
          </a:p>
          <a:p>
            <a:r>
              <a:rPr lang="en-US" b="1" dirty="0"/>
              <a:t>Kernel mode</a:t>
            </a:r>
            <a:r>
              <a:rPr lang="en-US" dirty="0"/>
              <a:t> (also called as </a:t>
            </a:r>
            <a:r>
              <a:rPr lang="en-US" b="1" dirty="0"/>
              <a:t>supervisor mode</a:t>
            </a:r>
            <a:r>
              <a:rPr lang="en-US" dirty="0"/>
              <a:t>)</a:t>
            </a:r>
            <a:r>
              <a:rPr lang="en-US" b="1" dirty="0"/>
              <a:t> </a:t>
            </a:r>
          </a:p>
          <a:p>
            <a:pPr lvl="1"/>
            <a:r>
              <a:rPr lang="en-US" dirty="0"/>
              <a:t>Full access to memory, I/O, and other resources</a:t>
            </a:r>
          </a:p>
        </p:txBody>
      </p:sp>
      <p:sp>
        <p:nvSpPr>
          <p:cNvPr id="7" name="Content Placeholder 6">
            <a:extLst>
              <a:ext uri="{FF2B5EF4-FFF2-40B4-BE49-F238E27FC236}">
                <a16:creationId xmlns:a16="http://schemas.microsoft.com/office/drawing/2014/main" id="{91370420-47A6-2578-250B-9B4BC554DAE7}"/>
              </a:ext>
            </a:extLst>
          </p:cNvPr>
          <p:cNvSpPr>
            <a:spLocks noGrp="1"/>
          </p:cNvSpPr>
          <p:nvPr>
            <p:ph sz="half" idx="2"/>
          </p:nvPr>
        </p:nvSpPr>
        <p:spPr/>
        <p:txBody>
          <a:bodyPr>
            <a:normAutofit/>
          </a:bodyPr>
          <a:lstStyle/>
          <a:p>
            <a:endParaRPr lang="en-IN"/>
          </a:p>
        </p:txBody>
      </p:sp>
      <p:pic>
        <p:nvPicPr>
          <p:cNvPr id="5122" name="Picture 2" descr="Difference Between User Mode And Kernel Mode | Programmerbay">
            <a:extLst>
              <a:ext uri="{FF2B5EF4-FFF2-40B4-BE49-F238E27FC236}">
                <a16:creationId xmlns:a16="http://schemas.microsoft.com/office/drawing/2014/main" id="{6861C2CE-09BF-7BEF-BE15-0A472E6FE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153738"/>
            <a:ext cx="5935886" cy="2975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3317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0FE7-97EC-23BF-EC59-CDEB88B4A79C}"/>
              </a:ext>
            </a:extLst>
          </p:cNvPr>
          <p:cNvSpPr>
            <a:spLocks noGrp="1"/>
          </p:cNvSpPr>
          <p:nvPr>
            <p:ph type="title"/>
          </p:nvPr>
        </p:nvSpPr>
        <p:spPr/>
        <p:txBody>
          <a:bodyPr/>
          <a:lstStyle/>
          <a:p>
            <a:r>
              <a:rPr lang="en-IN" dirty="0"/>
              <a:t>Scheduling Queues</a:t>
            </a:r>
          </a:p>
        </p:txBody>
      </p:sp>
      <p:sp>
        <p:nvSpPr>
          <p:cNvPr id="3" name="Content Placeholder 2">
            <a:extLst>
              <a:ext uri="{FF2B5EF4-FFF2-40B4-BE49-F238E27FC236}">
                <a16:creationId xmlns:a16="http://schemas.microsoft.com/office/drawing/2014/main" id="{EC0AE614-42D2-5D18-119A-D51DE99F753A}"/>
              </a:ext>
            </a:extLst>
          </p:cNvPr>
          <p:cNvSpPr>
            <a:spLocks noGrp="1"/>
          </p:cNvSpPr>
          <p:nvPr>
            <p:ph idx="1"/>
          </p:nvPr>
        </p:nvSpPr>
        <p:spPr/>
        <p:txBody>
          <a:bodyPr>
            <a:normAutofit/>
          </a:bodyPr>
          <a:lstStyle/>
          <a:p>
            <a:r>
              <a:rPr lang="en-US" dirty="0"/>
              <a:t>A newly arrived process is put in the ready queue, waiting for the CPU</a:t>
            </a:r>
          </a:p>
          <a:p>
            <a:r>
              <a:rPr lang="en-US" dirty="0"/>
              <a:t>A running process could:</a:t>
            </a:r>
          </a:p>
          <a:p>
            <a:pPr lvl="1"/>
            <a:r>
              <a:rPr lang="en-US" dirty="0"/>
              <a:t>Issue an I/O request and then it would be placed in an I/O queue</a:t>
            </a:r>
          </a:p>
          <a:p>
            <a:pPr lvl="1"/>
            <a:r>
              <a:rPr lang="en-US" dirty="0"/>
              <a:t>Create new sub process and will wait for its termination</a:t>
            </a:r>
          </a:p>
          <a:p>
            <a:pPr lvl="1"/>
            <a:r>
              <a:rPr lang="en-US" dirty="0"/>
              <a:t>Be removed forcibly from the CPU, as a result of interrupt and put back in the ready queue</a:t>
            </a:r>
            <a:endParaRPr lang="en-IN" dirty="0"/>
          </a:p>
        </p:txBody>
      </p:sp>
    </p:spTree>
    <p:extLst>
      <p:ext uri="{BB962C8B-B14F-4D97-AF65-F5344CB8AC3E}">
        <p14:creationId xmlns:p14="http://schemas.microsoft.com/office/powerpoint/2010/main" val="28140693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FBDA-C264-3985-33B2-6D8DF8331EBF}"/>
              </a:ext>
            </a:extLst>
          </p:cNvPr>
          <p:cNvSpPr>
            <a:spLocks noGrp="1"/>
          </p:cNvSpPr>
          <p:nvPr>
            <p:ph type="title"/>
          </p:nvPr>
        </p:nvSpPr>
        <p:spPr/>
        <p:txBody>
          <a:bodyPr/>
          <a:lstStyle/>
          <a:p>
            <a:r>
              <a:rPr lang="en-IN" dirty="0"/>
              <a:t>Scheduler Types</a:t>
            </a:r>
          </a:p>
        </p:txBody>
      </p:sp>
      <p:sp>
        <p:nvSpPr>
          <p:cNvPr id="3" name="Content Placeholder 2">
            <a:extLst>
              <a:ext uri="{FF2B5EF4-FFF2-40B4-BE49-F238E27FC236}">
                <a16:creationId xmlns:a16="http://schemas.microsoft.com/office/drawing/2014/main" id="{6914DACF-02F7-64E9-A13F-810C6E25B379}"/>
              </a:ext>
            </a:extLst>
          </p:cNvPr>
          <p:cNvSpPr>
            <a:spLocks noGrp="1"/>
          </p:cNvSpPr>
          <p:nvPr>
            <p:ph idx="1"/>
          </p:nvPr>
        </p:nvSpPr>
        <p:spPr/>
        <p:txBody>
          <a:bodyPr/>
          <a:lstStyle/>
          <a:p>
            <a:r>
              <a:rPr lang="en-US" b="1" dirty="0"/>
              <a:t>Scheduler</a:t>
            </a:r>
            <a:r>
              <a:rPr lang="en-US" dirty="0"/>
              <a:t>: System software which handles process scheduling</a:t>
            </a:r>
          </a:p>
          <a:p>
            <a:r>
              <a:rPr lang="en-US" dirty="0"/>
              <a:t>Three types</a:t>
            </a:r>
          </a:p>
          <a:p>
            <a:pPr lvl="1"/>
            <a:r>
              <a:rPr lang="en-US" b="1" dirty="0"/>
              <a:t>Long Term Scheduler</a:t>
            </a:r>
          </a:p>
          <a:p>
            <a:pPr lvl="1"/>
            <a:r>
              <a:rPr lang="en-US" b="1" dirty="0"/>
              <a:t>Short Term Scheduler</a:t>
            </a:r>
          </a:p>
          <a:p>
            <a:pPr lvl="1"/>
            <a:r>
              <a:rPr lang="en-US" b="1" dirty="0"/>
              <a:t>Medium Term Scheduler</a:t>
            </a:r>
          </a:p>
          <a:p>
            <a:endParaRPr lang="en-IN" dirty="0"/>
          </a:p>
        </p:txBody>
      </p:sp>
      <p:pic>
        <p:nvPicPr>
          <p:cNvPr id="4" name="Picture 2">
            <a:extLst>
              <a:ext uri="{FF2B5EF4-FFF2-40B4-BE49-F238E27FC236}">
                <a16:creationId xmlns:a16="http://schemas.microsoft.com/office/drawing/2014/main" id="{2C83489C-00E1-560A-F30A-487AD2D6F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131" y="2507055"/>
            <a:ext cx="6804127" cy="390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6969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31F4-81F4-BBAD-D559-A703E4E20092}"/>
              </a:ext>
            </a:extLst>
          </p:cNvPr>
          <p:cNvSpPr>
            <a:spLocks noGrp="1"/>
          </p:cNvSpPr>
          <p:nvPr>
            <p:ph type="title"/>
          </p:nvPr>
        </p:nvSpPr>
        <p:spPr/>
        <p:txBody>
          <a:bodyPr/>
          <a:lstStyle/>
          <a:p>
            <a:r>
              <a:rPr lang="en-IN" dirty="0"/>
              <a:t>Long Term Scheduler</a:t>
            </a:r>
          </a:p>
        </p:txBody>
      </p:sp>
      <p:sp>
        <p:nvSpPr>
          <p:cNvPr id="3" name="Content Placeholder 2">
            <a:extLst>
              <a:ext uri="{FF2B5EF4-FFF2-40B4-BE49-F238E27FC236}">
                <a16:creationId xmlns:a16="http://schemas.microsoft.com/office/drawing/2014/main" id="{3469735E-62AE-1D19-6F94-F37FDFF9D582}"/>
              </a:ext>
            </a:extLst>
          </p:cNvPr>
          <p:cNvSpPr>
            <a:spLocks noGrp="1"/>
          </p:cNvSpPr>
          <p:nvPr>
            <p:ph idx="1"/>
          </p:nvPr>
        </p:nvSpPr>
        <p:spPr/>
        <p:txBody>
          <a:bodyPr>
            <a:normAutofit/>
          </a:bodyPr>
          <a:lstStyle/>
          <a:p>
            <a:r>
              <a:rPr lang="en-US" b="1" dirty="0"/>
              <a:t>Long term scheduler</a:t>
            </a:r>
            <a:r>
              <a:rPr lang="en-US" dirty="0"/>
              <a:t>:</a:t>
            </a:r>
            <a:r>
              <a:rPr lang="en-US" b="1" dirty="0"/>
              <a:t> Job scheduler</a:t>
            </a:r>
            <a:endParaRPr lang="en-US" dirty="0"/>
          </a:p>
          <a:p>
            <a:r>
              <a:rPr lang="en-US" dirty="0"/>
              <a:t>Selects processes from the queue and loads them into memory for execution</a:t>
            </a:r>
          </a:p>
          <a:p>
            <a:r>
              <a:rPr lang="en-US" dirty="0"/>
              <a:t>Then they wait for CPU</a:t>
            </a:r>
          </a:p>
          <a:p>
            <a:r>
              <a:rPr lang="en-US" dirty="0"/>
              <a:t>Provides a balanced mix of jobs: </a:t>
            </a:r>
            <a:r>
              <a:rPr lang="en-US" b="1" dirty="0"/>
              <a:t>I/O bound </a:t>
            </a:r>
            <a:r>
              <a:rPr lang="en-US" dirty="0"/>
              <a:t>and </a:t>
            </a:r>
            <a:r>
              <a:rPr lang="en-US" b="1" dirty="0"/>
              <a:t>processor bound</a:t>
            </a:r>
            <a:endParaRPr lang="en-US" dirty="0"/>
          </a:p>
          <a:p>
            <a:r>
              <a:rPr lang="en-US" dirty="0"/>
              <a:t>Controls the </a:t>
            </a:r>
            <a:r>
              <a:rPr lang="en-US" b="1" dirty="0"/>
              <a:t>degree of multiprogramming</a:t>
            </a:r>
            <a:r>
              <a:rPr lang="en-US" dirty="0"/>
              <a:t> (Number of new processes and departing processes)</a:t>
            </a:r>
          </a:p>
        </p:txBody>
      </p:sp>
    </p:spTree>
    <p:extLst>
      <p:ext uri="{BB962C8B-B14F-4D97-AF65-F5344CB8AC3E}">
        <p14:creationId xmlns:p14="http://schemas.microsoft.com/office/powerpoint/2010/main" val="14691556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FDA3-6FF4-CF96-C027-5E0FA38B1D1D}"/>
              </a:ext>
            </a:extLst>
          </p:cNvPr>
          <p:cNvSpPr>
            <a:spLocks noGrp="1"/>
          </p:cNvSpPr>
          <p:nvPr>
            <p:ph type="title"/>
          </p:nvPr>
        </p:nvSpPr>
        <p:spPr/>
        <p:txBody>
          <a:bodyPr/>
          <a:lstStyle/>
          <a:p>
            <a:r>
              <a:rPr lang="en-IN" dirty="0"/>
              <a:t>Short Term Scheduler</a:t>
            </a:r>
          </a:p>
        </p:txBody>
      </p:sp>
      <p:sp>
        <p:nvSpPr>
          <p:cNvPr id="3" name="Content Placeholder 2">
            <a:extLst>
              <a:ext uri="{FF2B5EF4-FFF2-40B4-BE49-F238E27FC236}">
                <a16:creationId xmlns:a16="http://schemas.microsoft.com/office/drawing/2014/main" id="{CB54C852-3DFF-3972-C1C4-E0D52E17B8FF}"/>
              </a:ext>
            </a:extLst>
          </p:cNvPr>
          <p:cNvSpPr>
            <a:spLocks noGrp="1"/>
          </p:cNvSpPr>
          <p:nvPr>
            <p:ph idx="1"/>
          </p:nvPr>
        </p:nvSpPr>
        <p:spPr/>
        <p:txBody>
          <a:bodyPr>
            <a:normAutofit/>
          </a:bodyPr>
          <a:lstStyle/>
          <a:p>
            <a:r>
              <a:rPr lang="en-US" b="1" dirty="0"/>
              <a:t>Short term scheduler</a:t>
            </a:r>
            <a:r>
              <a:rPr lang="en-US" dirty="0"/>
              <a:t>: </a:t>
            </a:r>
            <a:r>
              <a:rPr lang="en-US" b="1" dirty="0"/>
              <a:t>CPU scheduler</a:t>
            </a:r>
            <a:endParaRPr lang="en-US" dirty="0"/>
          </a:p>
          <a:p>
            <a:r>
              <a:rPr lang="en-US" dirty="0"/>
              <a:t>Moves a ready process to the running state</a:t>
            </a:r>
          </a:p>
          <a:p>
            <a:r>
              <a:rPr lang="en-US" dirty="0"/>
              <a:t>Selects a process among the processes that are ready to execute and allocates CPU to one of them</a:t>
            </a:r>
          </a:p>
          <a:p>
            <a:r>
              <a:rPr lang="en-US" dirty="0"/>
              <a:t>Also known as </a:t>
            </a:r>
            <a:r>
              <a:rPr lang="en-US" b="1" dirty="0"/>
              <a:t>dispatcher</a:t>
            </a:r>
            <a:endParaRPr lang="en-US" dirty="0"/>
          </a:p>
          <a:p>
            <a:r>
              <a:rPr lang="en-US" dirty="0"/>
              <a:t>Executes most frequently</a:t>
            </a:r>
          </a:p>
        </p:txBody>
      </p:sp>
    </p:spTree>
    <p:extLst>
      <p:ext uri="{BB962C8B-B14F-4D97-AF65-F5344CB8AC3E}">
        <p14:creationId xmlns:p14="http://schemas.microsoft.com/office/powerpoint/2010/main" val="7611697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FDA3-6FF4-CF96-C027-5E0FA38B1D1D}"/>
              </a:ext>
            </a:extLst>
          </p:cNvPr>
          <p:cNvSpPr>
            <a:spLocks noGrp="1"/>
          </p:cNvSpPr>
          <p:nvPr>
            <p:ph type="title"/>
          </p:nvPr>
        </p:nvSpPr>
        <p:spPr/>
        <p:txBody>
          <a:bodyPr/>
          <a:lstStyle/>
          <a:p>
            <a:r>
              <a:rPr lang="en-IN" dirty="0"/>
              <a:t>Medium Term Scheduler</a:t>
            </a:r>
          </a:p>
        </p:txBody>
      </p:sp>
      <p:sp>
        <p:nvSpPr>
          <p:cNvPr id="3" name="Content Placeholder 2">
            <a:extLst>
              <a:ext uri="{FF2B5EF4-FFF2-40B4-BE49-F238E27FC236}">
                <a16:creationId xmlns:a16="http://schemas.microsoft.com/office/drawing/2014/main" id="{CB54C852-3DFF-3972-C1C4-E0D52E17B8FF}"/>
              </a:ext>
            </a:extLst>
          </p:cNvPr>
          <p:cNvSpPr>
            <a:spLocks noGrp="1"/>
          </p:cNvSpPr>
          <p:nvPr>
            <p:ph idx="1"/>
          </p:nvPr>
        </p:nvSpPr>
        <p:spPr/>
        <p:txBody>
          <a:bodyPr>
            <a:normAutofit/>
          </a:bodyPr>
          <a:lstStyle/>
          <a:p>
            <a:r>
              <a:rPr lang="en-US" b="1" dirty="0"/>
              <a:t>Medium term scheduler</a:t>
            </a:r>
            <a:r>
              <a:rPr lang="en-US" dirty="0"/>
              <a:t>: Performs </a:t>
            </a:r>
            <a:r>
              <a:rPr lang="en-US" b="1" dirty="0"/>
              <a:t>swapping</a:t>
            </a:r>
            <a:endParaRPr lang="en-US" dirty="0"/>
          </a:p>
          <a:p>
            <a:r>
              <a:rPr lang="en-US" dirty="0"/>
              <a:t>A </a:t>
            </a:r>
            <a:r>
              <a:rPr lang="en-US" b="1" dirty="0"/>
              <a:t>running </a:t>
            </a:r>
            <a:r>
              <a:rPr lang="en-US" dirty="0"/>
              <a:t>process may become </a:t>
            </a:r>
            <a:r>
              <a:rPr lang="en-US" b="1" dirty="0"/>
              <a:t>suspended </a:t>
            </a:r>
            <a:r>
              <a:rPr lang="en-US" dirty="0"/>
              <a:t>if it makes an I/O request</a:t>
            </a:r>
          </a:p>
          <a:p>
            <a:r>
              <a:rPr lang="en-US" b="1" dirty="0"/>
              <a:t>Swapping</a:t>
            </a:r>
            <a:r>
              <a:rPr lang="en-US" dirty="0"/>
              <a:t>: The medium tern scheduler moves the suspended process to the secondary storage</a:t>
            </a:r>
          </a:p>
        </p:txBody>
      </p:sp>
      <p:pic>
        <p:nvPicPr>
          <p:cNvPr id="4" name="Picture 4">
            <a:extLst>
              <a:ext uri="{FF2B5EF4-FFF2-40B4-BE49-F238E27FC236}">
                <a16:creationId xmlns:a16="http://schemas.microsoft.com/office/drawing/2014/main" id="{773A1C10-BE20-9D15-7A5F-1287D1B99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547" y="3429000"/>
            <a:ext cx="5237347" cy="337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204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68E5-B578-F040-96A0-A8AB09954B23}"/>
              </a:ext>
            </a:extLst>
          </p:cNvPr>
          <p:cNvSpPr>
            <a:spLocks noGrp="1"/>
          </p:cNvSpPr>
          <p:nvPr>
            <p:ph type="title"/>
          </p:nvPr>
        </p:nvSpPr>
        <p:spPr/>
        <p:txBody>
          <a:bodyPr/>
          <a:lstStyle/>
          <a:p>
            <a:r>
              <a:rPr lang="en-IN" dirty="0"/>
              <a:t>CPU Scheduling (i.e. Short Term Scheduling)</a:t>
            </a:r>
          </a:p>
        </p:txBody>
      </p:sp>
      <p:sp>
        <p:nvSpPr>
          <p:cNvPr id="3" name="Content Placeholder 2">
            <a:extLst>
              <a:ext uri="{FF2B5EF4-FFF2-40B4-BE49-F238E27FC236}">
                <a16:creationId xmlns:a16="http://schemas.microsoft.com/office/drawing/2014/main" id="{FE1D5237-9748-A22D-9E44-EA18A0748F43}"/>
              </a:ext>
            </a:extLst>
          </p:cNvPr>
          <p:cNvSpPr>
            <a:spLocks noGrp="1"/>
          </p:cNvSpPr>
          <p:nvPr>
            <p:ph idx="1"/>
          </p:nvPr>
        </p:nvSpPr>
        <p:spPr/>
        <p:txBody>
          <a:bodyPr>
            <a:normAutofit/>
          </a:bodyPr>
          <a:lstStyle/>
          <a:p>
            <a:r>
              <a:rPr lang="en-US" b="1" dirty="0"/>
              <a:t>Resources</a:t>
            </a:r>
            <a:r>
              <a:rPr lang="en-US" dirty="0"/>
              <a:t>: the things operated on by processes (CPU time, Disk space)</a:t>
            </a:r>
          </a:p>
          <a:p>
            <a:r>
              <a:rPr lang="en-US" dirty="0"/>
              <a:t>Resources can be:</a:t>
            </a:r>
          </a:p>
          <a:p>
            <a:pPr lvl="1"/>
            <a:r>
              <a:rPr lang="en-US" b="1" dirty="0"/>
              <a:t>Preemptive</a:t>
            </a:r>
            <a:r>
              <a:rPr lang="en-US" dirty="0"/>
              <a:t>: OS can take resource away, use it for something else, and then give it back later (e.g. processor)</a:t>
            </a:r>
          </a:p>
          <a:p>
            <a:pPr lvl="1"/>
            <a:r>
              <a:rPr lang="en-US" b="1" dirty="0"/>
              <a:t>Non-preemptive</a:t>
            </a:r>
            <a:r>
              <a:rPr lang="en-US" dirty="0"/>
              <a:t>: Once given, it cannot be reused until the process gives it back (e.g. file, terminal)</a:t>
            </a:r>
          </a:p>
          <a:p>
            <a:r>
              <a:rPr lang="en-US" dirty="0"/>
              <a:t>Anything is preemptive if it can be saved and restored</a:t>
            </a:r>
            <a:endParaRPr lang="en-IN" dirty="0"/>
          </a:p>
        </p:txBody>
      </p:sp>
    </p:spTree>
    <p:extLst>
      <p:ext uri="{BB962C8B-B14F-4D97-AF65-F5344CB8AC3E}">
        <p14:creationId xmlns:p14="http://schemas.microsoft.com/office/powerpoint/2010/main" val="36056553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D2F7-93C5-8CD5-0BC3-507047920264}"/>
              </a:ext>
            </a:extLst>
          </p:cNvPr>
          <p:cNvSpPr>
            <a:spLocks noGrp="1"/>
          </p:cNvSpPr>
          <p:nvPr>
            <p:ph type="title"/>
          </p:nvPr>
        </p:nvSpPr>
        <p:spPr/>
        <p:txBody>
          <a:bodyPr/>
          <a:lstStyle/>
          <a:p>
            <a:r>
              <a:rPr lang="en-IN" dirty="0"/>
              <a:t>Criteria for a Good CPU Scheduling Algorithm</a:t>
            </a:r>
          </a:p>
        </p:txBody>
      </p:sp>
      <p:sp>
        <p:nvSpPr>
          <p:cNvPr id="3" name="Content Placeholder 2">
            <a:extLst>
              <a:ext uri="{FF2B5EF4-FFF2-40B4-BE49-F238E27FC236}">
                <a16:creationId xmlns:a16="http://schemas.microsoft.com/office/drawing/2014/main" id="{0758C9D2-70AC-BA43-BDBD-6D614897528B}"/>
              </a:ext>
            </a:extLst>
          </p:cNvPr>
          <p:cNvSpPr>
            <a:spLocks noGrp="1"/>
          </p:cNvSpPr>
          <p:nvPr>
            <p:ph idx="1"/>
          </p:nvPr>
        </p:nvSpPr>
        <p:spPr/>
        <p:txBody>
          <a:bodyPr/>
          <a:lstStyle/>
          <a:p>
            <a:r>
              <a:rPr lang="en-US" sz="3200" b="1" dirty="0"/>
              <a:t>Fairness</a:t>
            </a:r>
            <a:r>
              <a:rPr lang="en-US" sz="3200" dirty="0"/>
              <a:t>: Every process gets its fair share of CPU (i.e. </a:t>
            </a:r>
            <a:r>
              <a:rPr lang="en-US" sz="3200" b="1" dirty="0"/>
              <a:t>time slice</a:t>
            </a:r>
            <a:r>
              <a:rPr lang="en-US" sz="3200" dirty="0"/>
              <a:t>)</a:t>
            </a:r>
          </a:p>
          <a:p>
            <a:r>
              <a:rPr lang="en-US" sz="3200" b="1" dirty="0"/>
              <a:t>Efficiency (utilization):</a:t>
            </a:r>
            <a:r>
              <a:rPr lang="en-US" sz="3200" dirty="0"/>
              <a:t> Keep CPU busy</a:t>
            </a:r>
          </a:p>
          <a:p>
            <a:r>
              <a:rPr lang="en-US" sz="3200" b="1" dirty="0"/>
              <a:t>Response time</a:t>
            </a:r>
            <a:r>
              <a:rPr lang="en-US" sz="3200" dirty="0"/>
              <a:t>: Minimize response time for interactive users</a:t>
            </a:r>
          </a:p>
          <a:p>
            <a:r>
              <a:rPr lang="en-US" sz="3200" b="1" dirty="0"/>
              <a:t>Throughput</a:t>
            </a:r>
            <a:r>
              <a:rPr lang="en-US" sz="3200" dirty="0"/>
              <a:t>: Maximize jobs per hour</a:t>
            </a:r>
          </a:p>
          <a:p>
            <a:r>
              <a:rPr lang="en-US" sz="3200" b="1" dirty="0"/>
              <a:t>Minimize overhead </a:t>
            </a:r>
            <a:r>
              <a:rPr lang="en-US" sz="3200" dirty="0"/>
              <a:t>(</a:t>
            </a:r>
            <a:r>
              <a:rPr lang="en-US" sz="3200" b="1" dirty="0"/>
              <a:t>Context switch</a:t>
            </a:r>
            <a:r>
              <a:rPr lang="en-US" sz="3200" dirty="0"/>
              <a:t>)</a:t>
            </a:r>
            <a:endParaRPr lang="en-US" dirty="0"/>
          </a:p>
        </p:txBody>
      </p:sp>
    </p:spTree>
    <p:extLst>
      <p:ext uri="{BB962C8B-B14F-4D97-AF65-F5344CB8AC3E}">
        <p14:creationId xmlns:p14="http://schemas.microsoft.com/office/powerpoint/2010/main" val="3895872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DE75-BD9E-FF25-3AE3-E9308FE10176}"/>
              </a:ext>
            </a:extLst>
          </p:cNvPr>
          <p:cNvSpPr>
            <a:spLocks noGrp="1"/>
          </p:cNvSpPr>
          <p:nvPr>
            <p:ph type="title"/>
          </p:nvPr>
        </p:nvSpPr>
        <p:spPr/>
        <p:txBody>
          <a:bodyPr/>
          <a:lstStyle/>
          <a:p>
            <a:r>
              <a:rPr lang="en-IN" dirty="0"/>
              <a:t>Context Switch</a:t>
            </a:r>
          </a:p>
        </p:txBody>
      </p:sp>
      <p:sp>
        <p:nvSpPr>
          <p:cNvPr id="3" name="Content Placeholder 2">
            <a:extLst>
              <a:ext uri="{FF2B5EF4-FFF2-40B4-BE49-F238E27FC236}">
                <a16:creationId xmlns:a16="http://schemas.microsoft.com/office/drawing/2014/main" id="{04A0B101-1013-7C39-3858-3C260A98CC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1F5110-F761-67F9-EB36-71BB97AE780D}"/>
              </a:ext>
            </a:extLst>
          </p:cNvPr>
          <p:cNvPicPr>
            <a:picLocks noChangeAspect="1"/>
          </p:cNvPicPr>
          <p:nvPr/>
        </p:nvPicPr>
        <p:blipFill>
          <a:blip r:embed="rId2"/>
          <a:stretch>
            <a:fillRect/>
          </a:stretch>
        </p:blipFill>
        <p:spPr>
          <a:xfrm>
            <a:off x="1965927" y="2087169"/>
            <a:ext cx="7619861" cy="3758980"/>
          </a:xfrm>
          <a:prstGeom prst="rect">
            <a:avLst/>
          </a:prstGeom>
        </p:spPr>
      </p:pic>
    </p:spTree>
    <p:extLst>
      <p:ext uri="{BB962C8B-B14F-4D97-AF65-F5344CB8AC3E}">
        <p14:creationId xmlns:p14="http://schemas.microsoft.com/office/powerpoint/2010/main" val="27286850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DAD3-C318-589F-C323-52D6B3419986}"/>
              </a:ext>
            </a:extLst>
          </p:cNvPr>
          <p:cNvSpPr>
            <a:spLocks noGrp="1"/>
          </p:cNvSpPr>
          <p:nvPr>
            <p:ph type="title"/>
          </p:nvPr>
        </p:nvSpPr>
        <p:spPr/>
        <p:txBody>
          <a:bodyPr/>
          <a:lstStyle/>
          <a:p>
            <a:r>
              <a:rPr lang="en-IN" dirty="0"/>
              <a:t>Process Timings</a:t>
            </a:r>
          </a:p>
        </p:txBody>
      </p:sp>
      <p:sp>
        <p:nvSpPr>
          <p:cNvPr id="3" name="Content Placeholder 2">
            <a:extLst>
              <a:ext uri="{FF2B5EF4-FFF2-40B4-BE49-F238E27FC236}">
                <a16:creationId xmlns:a16="http://schemas.microsoft.com/office/drawing/2014/main" id="{C2EF2C18-83C7-B6C6-23F1-499924E79A43}"/>
              </a:ext>
            </a:extLst>
          </p:cNvPr>
          <p:cNvSpPr>
            <a:spLocks noGrp="1"/>
          </p:cNvSpPr>
          <p:nvPr>
            <p:ph idx="1"/>
          </p:nvPr>
        </p:nvSpPr>
        <p:spPr/>
        <p:txBody>
          <a:bodyPr>
            <a:normAutofit fontScale="92500" lnSpcReduction="20000"/>
          </a:bodyPr>
          <a:lstStyle/>
          <a:p>
            <a:r>
              <a:rPr lang="en-IN" b="1" dirty="0"/>
              <a:t>Arrival time</a:t>
            </a:r>
            <a:r>
              <a:rPr lang="en-IN" dirty="0"/>
              <a:t>: Time when the process arrived in the process queue</a:t>
            </a:r>
          </a:p>
          <a:p>
            <a:r>
              <a:rPr lang="en-IN" b="1" dirty="0"/>
              <a:t>Burst time</a:t>
            </a:r>
            <a:r>
              <a:rPr lang="en-IN" dirty="0"/>
              <a:t>: The CPU time used by the process</a:t>
            </a:r>
          </a:p>
          <a:p>
            <a:r>
              <a:rPr lang="en-IN" b="1" dirty="0"/>
              <a:t>Completion time</a:t>
            </a:r>
            <a:r>
              <a:rPr lang="en-IN" dirty="0"/>
              <a:t>: The time at which the process got completed</a:t>
            </a:r>
          </a:p>
          <a:p>
            <a:r>
              <a:rPr lang="en-IN" b="1" dirty="0"/>
              <a:t>Turn around time</a:t>
            </a:r>
            <a:r>
              <a:rPr lang="en-IN" dirty="0"/>
              <a:t>: The time at which the process got completed minus the time at which the process entered the system</a:t>
            </a:r>
          </a:p>
          <a:p>
            <a:r>
              <a:rPr lang="en-IN" b="1" dirty="0"/>
              <a:t>Waiting time</a:t>
            </a:r>
            <a:r>
              <a:rPr lang="en-IN" dirty="0"/>
              <a:t>: The time for which the process needed to wait, due to lack of CPU attention</a:t>
            </a:r>
          </a:p>
          <a:p>
            <a:endParaRPr lang="en-IN" dirty="0"/>
          </a:p>
          <a:p>
            <a:r>
              <a:rPr lang="en-US" dirty="0">
                <a:solidFill>
                  <a:schemeClr val="accent4">
                    <a:lumMod val="60000"/>
                    <a:lumOff val="40000"/>
                  </a:schemeClr>
                </a:solidFill>
              </a:rPr>
              <a:t>Turn Around Time = Completion Time - Arrival Time   </a:t>
            </a:r>
          </a:p>
          <a:p>
            <a:r>
              <a:rPr lang="en-US" dirty="0">
                <a:solidFill>
                  <a:schemeClr val="accent4">
                    <a:lumMod val="60000"/>
                    <a:lumOff val="40000"/>
                  </a:schemeClr>
                </a:solidFill>
              </a:rPr>
              <a:t>Waiting Time = Turnaround time - Burst Time </a:t>
            </a:r>
            <a:r>
              <a:rPr lang="en-US" dirty="0"/>
              <a:t>OR</a:t>
            </a:r>
            <a:r>
              <a:rPr lang="en-US" dirty="0">
                <a:solidFill>
                  <a:schemeClr val="accent4">
                    <a:lumMod val="60000"/>
                    <a:lumOff val="40000"/>
                  </a:schemeClr>
                </a:solidFill>
              </a:rPr>
              <a:t> Start of Last Burst Time – Time Spent in Bursts – Arrival Time</a:t>
            </a:r>
          </a:p>
          <a:p>
            <a:endParaRPr lang="en-IN" dirty="0"/>
          </a:p>
        </p:txBody>
      </p:sp>
    </p:spTree>
    <p:extLst>
      <p:ext uri="{BB962C8B-B14F-4D97-AF65-F5344CB8AC3E}">
        <p14:creationId xmlns:p14="http://schemas.microsoft.com/office/powerpoint/2010/main" val="20720950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7B84-DEB9-B4E5-18F2-69D2C00DA9A2}"/>
              </a:ext>
            </a:extLst>
          </p:cNvPr>
          <p:cNvSpPr>
            <a:spLocks noGrp="1"/>
          </p:cNvSpPr>
          <p:nvPr>
            <p:ph type="title"/>
          </p:nvPr>
        </p:nvSpPr>
        <p:spPr/>
        <p:txBody>
          <a:bodyPr/>
          <a:lstStyle/>
          <a:p>
            <a:r>
              <a:rPr lang="en-IN" dirty="0"/>
              <a:t>Important Point about Waiting Time</a:t>
            </a:r>
          </a:p>
        </p:txBody>
      </p:sp>
      <p:sp>
        <p:nvSpPr>
          <p:cNvPr id="3" name="Content Placeholder 2">
            <a:extLst>
              <a:ext uri="{FF2B5EF4-FFF2-40B4-BE49-F238E27FC236}">
                <a16:creationId xmlns:a16="http://schemas.microsoft.com/office/drawing/2014/main" id="{60DF1810-AED7-2823-7750-1176B6B0253B}"/>
              </a:ext>
            </a:extLst>
          </p:cNvPr>
          <p:cNvSpPr>
            <a:spLocks noGrp="1"/>
          </p:cNvSpPr>
          <p:nvPr>
            <p:ph idx="1"/>
          </p:nvPr>
        </p:nvSpPr>
        <p:spPr/>
        <p:txBody>
          <a:bodyPr/>
          <a:lstStyle/>
          <a:p>
            <a:r>
              <a:rPr lang="en-IN" dirty="0"/>
              <a:t>When using the second formula …</a:t>
            </a:r>
          </a:p>
          <a:p>
            <a:r>
              <a:rPr lang="en-IN" dirty="0"/>
              <a:t>The calculation of waiting time will depend on whether or not we are given arrival time of the process</a:t>
            </a:r>
          </a:p>
          <a:p>
            <a:r>
              <a:rPr lang="en-IN" dirty="0"/>
              <a:t>Two cases:</a:t>
            </a:r>
          </a:p>
          <a:p>
            <a:pPr lvl="1"/>
            <a:r>
              <a:rPr lang="en-IN" dirty="0"/>
              <a:t>Arrival time not given: Waiting time = Start of last burst – Time spent in earlier bursts</a:t>
            </a:r>
          </a:p>
          <a:p>
            <a:pPr lvl="1"/>
            <a:r>
              <a:rPr lang="en-IN" dirty="0"/>
              <a:t>Arrival time given: Waiting time = Start of last burst – Time spent in earlier bursts – Arrival time</a:t>
            </a:r>
          </a:p>
          <a:p>
            <a:r>
              <a:rPr lang="en-IN" dirty="0"/>
              <a:t>Examples will clarify</a:t>
            </a:r>
          </a:p>
          <a:p>
            <a:pPr lvl="1"/>
            <a:endParaRPr lang="en-IN" dirty="0"/>
          </a:p>
          <a:p>
            <a:pPr lvl="1"/>
            <a:endParaRPr lang="en-IN" dirty="0"/>
          </a:p>
          <a:p>
            <a:pPr lvl="1"/>
            <a:endParaRPr lang="en-IN" dirty="0"/>
          </a:p>
        </p:txBody>
      </p:sp>
    </p:spTree>
    <p:extLst>
      <p:ext uri="{BB962C8B-B14F-4D97-AF65-F5344CB8AC3E}">
        <p14:creationId xmlns:p14="http://schemas.microsoft.com/office/powerpoint/2010/main" val="40486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F7908C-B607-1C0A-C268-8FE90BC1530F}"/>
              </a:ext>
            </a:extLst>
          </p:cNvPr>
          <p:cNvSpPr>
            <a:spLocks noGrp="1"/>
          </p:cNvSpPr>
          <p:nvPr>
            <p:ph type="title"/>
          </p:nvPr>
        </p:nvSpPr>
        <p:spPr/>
        <p:txBody>
          <a:bodyPr/>
          <a:lstStyle/>
          <a:p>
            <a:r>
              <a:rPr lang="en-IN" dirty="0"/>
              <a:t>User Mode to Kernel Mode Transition</a:t>
            </a:r>
          </a:p>
        </p:txBody>
      </p:sp>
      <p:sp>
        <p:nvSpPr>
          <p:cNvPr id="6" name="Content Placeholder 5">
            <a:extLst>
              <a:ext uri="{FF2B5EF4-FFF2-40B4-BE49-F238E27FC236}">
                <a16:creationId xmlns:a16="http://schemas.microsoft.com/office/drawing/2014/main" id="{BC9B4920-E6DF-5C17-6423-03288DF1B73D}"/>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8FE16640-7355-09C5-059A-EBA8EBDC5E66}"/>
              </a:ext>
            </a:extLst>
          </p:cNvPr>
          <p:cNvPicPr>
            <a:picLocks noChangeAspect="1"/>
          </p:cNvPicPr>
          <p:nvPr/>
        </p:nvPicPr>
        <p:blipFill>
          <a:blip r:embed="rId2"/>
          <a:stretch>
            <a:fillRect/>
          </a:stretch>
        </p:blipFill>
        <p:spPr>
          <a:xfrm>
            <a:off x="599729" y="2855235"/>
            <a:ext cx="10754071" cy="3456665"/>
          </a:xfrm>
          <a:prstGeom prst="rect">
            <a:avLst/>
          </a:prstGeom>
        </p:spPr>
      </p:pic>
      <p:sp>
        <p:nvSpPr>
          <p:cNvPr id="2" name="TextBox 1">
            <a:extLst>
              <a:ext uri="{FF2B5EF4-FFF2-40B4-BE49-F238E27FC236}">
                <a16:creationId xmlns:a16="http://schemas.microsoft.com/office/drawing/2014/main" id="{59C7EB5A-6BA3-115D-D9F3-729033F5E6DD}"/>
              </a:ext>
            </a:extLst>
          </p:cNvPr>
          <p:cNvSpPr txBox="1"/>
          <p:nvPr/>
        </p:nvSpPr>
        <p:spPr>
          <a:xfrm>
            <a:off x="1052116" y="1511167"/>
            <a:ext cx="10450073" cy="1015663"/>
          </a:xfrm>
          <a:prstGeom prst="rect">
            <a:avLst/>
          </a:prstGeom>
          <a:noFill/>
        </p:spPr>
        <p:txBody>
          <a:bodyPr wrap="square" rtlCol="0">
            <a:spAutoFit/>
          </a:bodyPr>
          <a:lstStyle/>
          <a:p>
            <a:r>
              <a:rPr lang="en-US" sz="2000" dirty="0">
                <a:solidFill>
                  <a:srgbClr val="FFC000"/>
                </a:solidFill>
              </a:rPr>
              <a:t>When the process is executing in the user mode, its user mode bit = 1</a:t>
            </a:r>
          </a:p>
          <a:p>
            <a:r>
              <a:rPr lang="en-US" sz="2000" dirty="0">
                <a:solidFill>
                  <a:srgbClr val="FFC000"/>
                </a:solidFill>
              </a:rPr>
              <a:t>When it executes a system call to enter kernel mode, its user mode bit = 0</a:t>
            </a:r>
          </a:p>
          <a:p>
            <a:r>
              <a:rPr lang="en-US" sz="2000" dirty="0">
                <a:solidFill>
                  <a:srgbClr val="FFC000"/>
                </a:solidFill>
              </a:rPr>
              <a:t>At the end of the system call, when the process returns to the user mode, its user mode bit = 1</a:t>
            </a:r>
          </a:p>
        </p:txBody>
      </p:sp>
    </p:spTree>
    <p:extLst>
      <p:ext uri="{BB962C8B-B14F-4D97-AF65-F5344CB8AC3E}">
        <p14:creationId xmlns:p14="http://schemas.microsoft.com/office/powerpoint/2010/main" val="10337728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475A-0C2F-ADDF-F04D-943412EC8245}"/>
              </a:ext>
            </a:extLst>
          </p:cNvPr>
          <p:cNvSpPr>
            <a:spLocks noGrp="1"/>
          </p:cNvSpPr>
          <p:nvPr>
            <p:ph type="title"/>
          </p:nvPr>
        </p:nvSpPr>
        <p:spPr/>
        <p:txBody>
          <a:bodyPr/>
          <a:lstStyle/>
          <a:p>
            <a:r>
              <a:rPr lang="en-IN" dirty="0"/>
              <a:t>Scheduling Algorithms</a:t>
            </a:r>
          </a:p>
        </p:txBody>
      </p:sp>
      <p:sp>
        <p:nvSpPr>
          <p:cNvPr id="3" name="Content Placeholder 2">
            <a:extLst>
              <a:ext uri="{FF2B5EF4-FFF2-40B4-BE49-F238E27FC236}">
                <a16:creationId xmlns:a16="http://schemas.microsoft.com/office/drawing/2014/main" id="{1A014410-2545-D5E5-57D2-17C1EBFD7951}"/>
              </a:ext>
            </a:extLst>
          </p:cNvPr>
          <p:cNvSpPr>
            <a:spLocks noGrp="1"/>
          </p:cNvSpPr>
          <p:nvPr>
            <p:ph idx="1"/>
          </p:nvPr>
        </p:nvSpPr>
        <p:spPr/>
        <p:txBody>
          <a:bodyPr>
            <a:normAutofit fontScale="92500" lnSpcReduction="10000"/>
          </a:bodyPr>
          <a:lstStyle/>
          <a:p>
            <a:r>
              <a:rPr lang="en-US" sz="3200" b="1" dirty="0"/>
              <a:t>First-Come First-Served (FCFS)</a:t>
            </a:r>
          </a:p>
          <a:p>
            <a:r>
              <a:rPr lang="en-US" sz="3200" b="1" dirty="0"/>
              <a:t>Round Robin (RR)</a:t>
            </a:r>
          </a:p>
          <a:p>
            <a:r>
              <a:rPr lang="en-US" sz="3200" b="1" dirty="0"/>
              <a:t>Priority</a:t>
            </a:r>
          </a:p>
          <a:p>
            <a:r>
              <a:rPr lang="en-US" sz="3200" b="1" dirty="0"/>
              <a:t>Shortest Job First (SJF)</a:t>
            </a:r>
          </a:p>
          <a:p>
            <a:endParaRPr lang="en-US" sz="3200" b="1" dirty="0"/>
          </a:p>
          <a:p>
            <a:r>
              <a:rPr lang="en-IN" sz="3200" b="1" dirty="0" err="1"/>
              <a:t>Preemptive</a:t>
            </a:r>
            <a:r>
              <a:rPr lang="en-IN" sz="3200" b="1" dirty="0"/>
              <a:t> algorithm</a:t>
            </a:r>
            <a:r>
              <a:rPr lang="en-IN" sz="3200" dirty="0"/>
              <a:t>: Can be interrupted by an operating system</a:t>
            </a:r>
          </a:p>
          <a:p>
            <a:r>
              <a:rPr lang="en-IN" sz="3200" b="1" dirty="0"/>
              <a:t>Non-</a:t>
            </a:r>
            <a:r>
              <a:rPr lang="en-IN" sz="3200" b="1" dirty="0" err="1"/>
              <a:t>preemptive</a:t>
            </a:r>
            <a:r>
              <a:rPr lang="en-IN" sz="3200" b="1" dirty="0"/>
              <a:t> algorithm: </a:t>
            </a:r>
            <a:r>
              <a:rPr lang="en-IN" sz="3200" dirty="0"/>
              <a:t>Cannot be interrupted by an operating system even if there is a need to do so</a:t>
            </a:r>
          </a:p>
        </p:txBody>
      </p:sp>
    </p:spTree>
    <p:extLst>
      <p:ext uri="{BB962C8B-B14F-4D97-AF65-F5344CB8AC3E}">
        <p14:creationId xmlns:p14="http://schemas.microsoft.com/office/powerpoint/2010/main" val="15778083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7367-5DB7-2819-F5F6-274AB904BCC6}"/>
              </a:ext>
            </a:extLst>
          </p:cNvPr>
          <p:cNvSpPr>
            <a:spLocks noGrp="1"/>
          </p:cNvSpPr>
          <p:nvPr>
            <p:ph type="title"/>
          </p:nvPr>
        </p:nvSpPr>
        <p:spPr/>
        <p:txBody>
          <a:bodyPr/>
          <a:lstStyle/>
          <a:p>
            <a:r>
              <a:rPr lang="en-IN" dirty="0"/>
              <a:t>First Come First Serve (FCFS)</a:t>
            </a:r>
          </a:p>
        </p:txBody>
      </p:sp>
      <p:sp>
        <p:nvSpPr>
          <p:cNvPr id="3" name="Content Placeholder 2">
            <a:extLst>
              <a:ext uri="{FF2B5EF4-FFF2-40B4-BE49-F238E27FC236}">
                <a16:creationId xmlns:a16="http://schemas.microsoft.com/office/drawing/2014/main" id="{AE7FE112-A56F-CBFC-CEB2-C7E2EF4C3AFB}"/>
              </a:ext>
            </a:extLst>
          </p:cNvPr>
          <p:cNvSpPr>
            <a:spLocks noGrp="1"/>
          </p:cNvSpPr>
          <p:nvPr>
            <p:ph idx="1"/>
          </p:nvPr>
        </p:nvSpPr>
        <p:spPr/>
        <p:txBody>
          <a:bodyPr/>
          <a:lstStyle/>
          <a:p>
            <a:r>
              <a:rPr lang="en-IN" b="1" dirty="0"/>
              <a:t>First Come First Serve (FCFS): </a:t>
            </a:r>
            <a:r>
              <a:rPr lang="en-IN" dirty="0"/>
              <a:t>Also called </a:t>
            </a:r>
            <a:r>
              <a:rPr lang="en-IN" b="1" dirty="0"/>
              <a:t>First In First Out (FIFO)</a:t>
            </a:r>
          </a:p>
          <a:p>
            <a:r>
              <a:rPr lang="en-US" dirty="0"/>
              <a:t>Simplest: Executes the process that comes first</a:t>
            </a:r>
          </a:p>
          <a:p>
            <a:r>
              <a:rPr lang="en-US" dirty="0"/>
              <a:t>Non-preemptive</a:t>
            </a:r>
          </a:p>
          <a:p>
            <a:r>
              <a:rPr lang="en-US" dirty="0"/>
              <a:t>The arrival time of processes is deciding factor here</a:t>
            </a:r>
          </a:p>
          <a:p>
            <a:r>
              <a:rPr lang="en-IN" dirty="0"/>
              <a:t>Easiest to implement</a:t>
            </a:r>
          </a:p>
        </p:txBody>
      </p:sp>
    </p:spTree>
    <p:extLst>
      <p:ext uri="{BB962C8B-B14F-4D97-AF65-F5344CB8AC3E}">
        <p14:creationId xmlns:p14="http://schemas.microsoft.com/office/powerpoint/2010/main" val="34194289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0027-A4FB-E8C2-1F1E-523F827ABD9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871A2BCE-1456-DE49-311F-4F29C202803B}"/>
              </a:ext>
            </a:extLst>
          </p:cNvPr>
          <p:cNvSpPr>
            <a:spLocks noGrp="1"/>
          </p:cNvSpPr>
          <p:nvPr>
            <p:ph idx="1"/>
          </p:nvPr>
        </p:nvSpPr>
        <p:spPr/>
        <p:txBody>
          <a:bodyPr/>
          <a:lstStyle/>
          <a:p>
            <a:r>
              <a:rPr lang="en-IN" dirty="0"/>
              <a:t>Consider the following processes and draw a chart showing the FCFS execution</a:t>
            </a:r>
          </a:p>
          <a:p>
            <a:endParaRPr lang="en-IN" dirty="0"/>
          </a:p>
          <a:p>
            <a:endParaRPr lang="en-IN" dirty="0"/>
          </a:p>
        </p:txBody>
      </p:sp>
      <p:graphicFrame>
        <p:nvGraphicFramePr>
          <p:cNvPr id="5" name="Table 5">
            <a:extLst>
              <a:ext uri="{FF2B5EF4-FFF2-40B4-BE49-F238E27FC236}">
                <a16:creationId xmlns:a16="http://schemas.microsoft.com/office/drawing/2014/main" id="{315F7125-73A2-557D-47F8-8F2C23F4D6C9}"/>
              </a:ext>
            </a:extLst>
          </p:cNvPr>
          <p:cNvGraphicFramePr>
            <a:graphicFrameLocks noGrp="1"/>
          </p:cNvGraphicFramePr>
          <p:nvPr>
            <p:ph sz="half" idx="4294967295"/>
            <p:extLst>
              <p:ext uri="{D42A27DB-BD31-4B8C-83A1-F6EECF244321}">
                <p14:modId xmlns:p14="http://schemas.microsoft.com/office/powerpoint/2010/main" val="4024752499"/>
              </p:ext>
            </p:extLst>
          </p:nvPr>
        </p:nvGraphicFramePr>
        <p:xfrm>
          <a:off x="0" y="267811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pic>
        <p:nvPicPr>
          <p:cNvPr id="7" name="Picture 6">
            <a:extLst>
              <a:ext uri="{FF2B5EF4-FFF2-40B4-BE49-F238E27FC236}">
                <a16:creationId xmlns:a16="http://schemas.microsoft.com/office/drawing/2014/main" id="{3FD4C4B9-7CC6-9A9B-5B07-1BF9E9FBA5A1}"/>
              </a:ext>
            </a:extLst>
          </p:cNvPr>
          <p:cNvPicPr>
            <a:picLocks noChangeAspect="1"/>
          </p:cNvPicPr>
          <p:nvPr/>
        </p:nvPicPr>
        <p:blipFill>
          <a:blip r:embed="rId2"/>
          <a:stretch>
            <a:fillRect/>
          </a:stretch>
        </p:blipFill>
        <p:spPr>
          <a:xfrm>
            <a:off x="1761676" y="5046486"/>
            <a:ext cx="7214041" cy="1265414"/>
          </a:xfrm>
          <a:prstGeom prst="rect">
            <a:avLst/>
          </a:prstGeom>
        </p:spPr>
      </p:pic>
    </p:spTree>
    <p:extLst>
      <p:ext uri="{BB962C8B-B14F-4D97-AF65-F5344CB8AC3E}">
        <p14:creationId xmlns:p14="http://schemas.microsoft.com/office/powerpoint/2010/main" val="15424971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0027-A4FB-E8C2-1F1E-523F827ABD9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871A2BCE-1456-DE49-311F-4F29C202803B}"/>
              </a:ext>
            </a:extLst>
          </p:cNvPr>
          <p:cNvSpPr>
            <a:spLocks noGrp="1"/>
          </p:cNvSpPr>
          <p:nvPr>
            <p:ph idx="1"/>
          </p:nvPr>
        </p:nvSpPr>
        <p:spPr/>
        <p:txBody>
          <a:bodyPr>
            <a:normAutofit fontScale="92500" lnSpcReduction="20000"/>
          </a:bodyPr>
          <a:lstStyle/>
          <a:p>
            <a:r>
              <a:rPr lang="en-IN" dirty="0"/>
              <a:t>Consider the following processes and calculate average turnaround time and waiting time in FCFS</a:t>
            </a:r>
          </a:p>
          <a:p>
            <a:endParaRPr lang="en-IN" dirty="0"/>
          </a:p>
          <a:p>
            <a:endParaRPr lang="en-IN" dirty="0"/>
          </a:p>
          <a:p>
            <a:endParaRPr lang="en-IN" dirty="0"/>
          </a:p>
          <a:p>
            <a:endParaRPr lang="en-IN" dirty="0"/>
          </a:p>
          <a:p>
            <a:r>
              <a:rPr lang="en-IN" dirty="0"/>
              <a:t>Turnaround time = Terminated time – Arrival time</a:t>
            </a:r>
          </a:p>
          <a:p>
            <a:r>
              <a:rPr lang="en-IN" dirty="0"/>
              <a:t>= ( (3-0) + (9-1) + (13-4) + (15-6) ) / 4 = 7.25</a:t>
            </a:r>
          </a:p>
          <a:p>
            <a:r>
              <a:rPr lang="en-IN" dirty="0"/>
              <a:t>Waiting time = Start of last burst – Time spent in earlier bursts – Arrival time</a:t>
            </a:r>
          </a:p>
          <a:p>
            <a:r>
              <a:rPr lang="en-IN" dirty="0"/>
              <a:t>A: 3 - 3 = 0	B: 3 - 1 = 2	C: 9 -4 = 5	D: 13 – 6 = 7</a:t>
            </a:r>
          </a:p>
          <a:p>
            <a:endParaRPr lang="en-IN" dirty="0"/>
          </a:p>
          <a:p>
            <a:endParaRPr lang="en-IN" dirty="0"/>
          </a:p>
          <a:p>
            <a:endParaRPr lang="en-IN" dirty="0"/>
          </a:p>
        </p:txBody>
      </p:sp>
      <p:graphicFrame>
        <p:nvGraphicFramePr>
          <p:cNvPr id="5" name="Table 5">
            <a:extLst>
              <a:ext uri="{FF2B5EF4-FFF2-40B4-BE49-F238E27FC236}">
                <a16:creationId xmlns:a16="http://schemas.microsoft.com/office/drawing/2014/main" id="{315F7125-73A2-557D-47F8-8F2C23F4D6C9}"/>
              </a:ext>
            </a:extLst>
          </p:cNvPr>
          <p:cNvGraphicFramePr>
            <a:graphicFrameLocks noGrp="1"/>
          </p:cNvGraphicFramePr>
          <p:nvPr>
            <p:ph sz="half" idx="4294967295"/>
            <p:extLst>
              <p:ext uri="{D42A27DB-BD31-4B8C-83A1-F6EECF244321}">
                <p14:modId xmlns:p14="http://schemas.microsoft.com/office/powerpoint/2010/main" val="4149503070"/>
              </p:ext>
            </p:extLst>
          </p:nvPr>
        </p:nvGraphicFramePr>
        <p:xfrm>
          <a:off x="7010400" y="222726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spTree>
    <p:extLst>
      <p:ext uri="{BB962C8B-B14F-4D97-AF65-F5344CB8AC3E}">
        <p14:creationId xmlns:p14="http://schemas.microsoft.com/office/powerpoint/2010/main" val="17330282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1932-E7D6-5ABC-D9D1-745A832ED2E3}"/>
              </a:ext>
            </a:extLst>
          </p:cNvPr>
          <p:cNvSpPr>
            <a:spLocks noGrp="1"/>
          </p:cNvSpPr>
          <p:nvPr>
            <p:ph type="title"/>
          </p:nvPr>
        </p:nvSpPr>
        <p:spPr/>
        <p:txBody>
          <a:bodyPr/>
          <a:lstStyle/>
          <a:p>
            <a:r>
              <a:rPr lang="en-IN" dirty="0"/>
              <a:t>Round Robin (RR)</a:t>
            </a:r>
          </a:p>
        </p:txBody>
      </p:sp>
      <p:sp>
        <p:nvSpPr>
          <p:cNvPr id="3" name="Content Placeholder 2">
            <a:extLst>
              <a:ext uri="{FF2B5EF4-FFF2-40B4-BE49-F238E27FC236}">
                <a16:creationId xmlns:a16="http://schemas.microsoft.com/office/drawing/2014/main" id="{04F027F1-4579-8BF1-9AD0-FE106CAF452D}"/>
              </a:ext>
            </a:extLst>
          </p:cNvPr>
          <p:cNvSpPr>
            <a:spLocks noGrp="1"/>
          </p:cNvSpPr>
          <p:nvPr>
            <p:ph idx="1"/>
          </p:nvPr>
        </p:nvSpPr>
        <p:spPr/>
        <p:txBody>
          <a:bodyPr/>
          <a:lstStyle/>
          <a:p>
            <a:r>
              <a:rPr lang="en-US" b="1" dirty="0"/>
              <a:t>Round Robin (RR): </a:t>
            </a:r>
            <a:r>
              <a:rPr lang="en-US" dirty="0"/>
              <a:t>Preemptive scheduling algorithm</a:t>
            </a:r>
          </a:p>
          <a:p>
            <a:r>
              <a:rPr lang="en-US" dirty="0"/>
              <a:t>Uses concept of </a:t>
            </a:r>
            <a:r>
              <a:rPr lang="en-US" b="1" dirty="0"/>
              <a:t>time slice</a:t>
            </a:r>
            <a:endParaRPr lang="en-US" dirty="0"/>
          </a:p>
          <a:p>
            <a:r>
              <a:rPr lang="en-US" dirty="0"/>
              <a:t>Process at the beginning of ready queue gets chance to be executed first, but only for span of one time slice </a:t>
            </a:r>
          </a:p>
          <a:p>
            <a:r>
              <a:rPr lang="en-US" dirty="0"/>
              <a:t>Next process gets the chance, again for span of one time slice</a:t>
            </a:r>
          </a:p>
          <a:p>
            <a:r>
              <a:rPr lang="en-US" dirty="0"/>
              <a:t>Designed for </a:t>
            </a:r>
            <a:r>
              <a:rPr lang="en-US" b="1" dirty="0"/>
              <a:t>time-sharing systems</a:t>
            </a:r>
            <a:endParaRPr lang="en-IN" b="1" dirty="0"/>
          </a:p>
        </p:txBody>
      </p:sp>
    </p:spTree>
    <p:extLst>
      <p:ext uri="{BB962C8B-B14F-4D97-AF65-F5344CB8AC3E}">
        <p14:creationId xmlns:p14="http://schemas.microsoft.com/office/powerpoint/2010/main" val="6956773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2501-7AE6-91DD-6094-D02BDB523CF1}"/>
              </a:ext>
            </a:extLst>
          </p:cNvPr>
          <p:cNvSpPr>
            <a:spLocks noGrp="1"/>
          </p:cNvSpPr>
          <p:nvPr>
            <p:ph type="title"/>
          </p:nvPr>
        </p:nvSpPr>
        <p:spPr/>
        <p:txBody>
          <a:bodyPr/>
          <a:lstStyle/>
          <a:p>
            <a:r>
              <a:rPr lang="en-IN" dirty="0"/>
              <a:t>Round Robin (RR) – Key Points</a:t>
            </a:r>
          </a:p>
        </p:txBody>
      </p:sp>
      <p:sp>
        <p:nvSpPr>
          <p:cNvPr id="3" name="Content Placeholder 2">
            <a:extLst>
              <a:ext uri="{FF2B5EF4-FFF2-40B4-BE49-F238E27FC236}">
                <a16:creationId xmlns:a16="http://schemas.microsoft.com/office/drawing/2014/main" id="{10C6496F-43D5-1AD4-4140-8137B0259836}"/>
              </a:ext>
            </a:extLst>
          </p:cNvPr>
          <p:cNvSpPr>
            <a:spLocks noGrp="1"/>
          </p:cNvSpPr>
          <p:nvPr>
            <p:ph idx="1"/>
          </p:nvPr>
        </p:nvSpPr>
        <p:spPr/>
        <p:txBody>
          <a:bodyPr>
            <a:normAutofit/>
          </a:bodyPr>
          <a:lstStyle/>
          <a:p>
            <a:r>
              <a:rPr lang="en-US" dirty="0"/>
              <a:t>If Process burst &lt; Time slice, then as soon as it is over, the CPU resources are released voluntarily </a:t>
            </a:r>
          </a:p>
          <a:p>
            <a:r>
              <a:rPr lang="en-US" dirty="0"/>
              <a:t>Example: time slice = 4 </a:t>
            </a:r>
            <a:r>
              <a:rPr lang="en-US" dirty="0" err="1"/>
              <a:t>ms</a:t>
            </a:r>
            <a:r>
              <a:rPr lang="en-US" dirty="0"/>
              <a:t>, Burst time = 2 </a:t>
            </a:r>
            <a:r>
              <a:rPr lang="en-US" dirty="0" err="1"/>
              <a:t>ms</a:t>
            </a:r>
            <a:endParaRPr lang="en-US" dirty="0"/>
          </a:p>
          <a:p>
            <a:pPr lvl="1"/>
            <a:r>
              <a:rPr lang="en-US" dirty="0"/>
              <a:t>The next process in the ready queue occupies the CPU after 2 </a:t>
            </a:r>
            <a:r>
              <a:rPr lang="en-US" dirty="0" err="1"/>
              <a:t>ms</a:t>
            </a:r>
            <a:endParaRPr lang="en-US" dirty="0"/>
          </a:p>
          <a:p>
            <a:pPr lvl="1"/>
            <a:endParaRPr lang="en-US" dirty="0"/>
          </a:p>
          <a:p>
            <a:r>
              <a:rPr lang="en-US" dirty="0"/>
              <a:t>If Process burst &gt; Time slice, the timer will go off and the process is preempted</a:t>
            </a:r>
          </a:p>
          <a:p>
            <a:r>
              <a:rPr lang="en-US" dirty="0"/>
              <a:t>Example: time slice = 4 </a:t>
            </a:r>
            <a:r>
              <a:rPr lang="en-US" dirty="0" err="1"/>
              <a:t>ms</a:t>
            </a:r>
            <a:r>
              <a:rPr lang="en-US" dirty="0"/>
              <a:t>, Burst time = 8 </a:t>
            </a:r>
            <a:r>
              <a:rPr lang="en-US" dirty="0" err="1"/>
              <a:t>ms</a:t>
            </a:r>
            <a:endParaRPr lang="en-US" dirty="0"/>
          </a:p>
          <a:p>
            <a:pPr lvl="1"/>
            <a:r>
              <a:rPr lang="en-US" dirty="0"/>
              <a:t>The next process in the ready queue takes over</a:t>
            </a:r>
            <a:r>
              <a:rPr lang="en-IN" dirty="0"/>
              <a:t> after 4 </a:t>
            </a:r>
            <a:r>
              <a:rPr lang="en-IN" dirty="0" err="1"/>
              <a:t>ms</a:t>
            </a:r>
            <a:endParaRPr lang="en-US" dirty="0"/>
          </a:p>
        </p:txBody>
      </p:sp>
    </p:spTree>
    <p:extLst>
      <p:ext uri="{BB962C8B-B14F-4D97-AF65-F5344CB8AC3E}">
        <p14:creationId xmlns:p14="http://schemas.microsoft.com/office/powerpoint/2010/main" val="8762656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0671-8789-335F-1494-E29B23D957BA}"/>
              </a:ext>
            </a:extLst>
          </p:cNvPr>
          <p:cNvSpPr>
            <a:spLocks noGrp="1"/>
          </p:cNvSpPr>
          <p:nvPr>
            <p:ph type="title"/>
          </p:nvPr>
        </p:nvSpPr>
        <p:spPr/>
        <p:txBody>
          <a:bodyPr/>
          <a:lstStyle/>
          <a:p>
            <a:r>
              <a:rPr lang="en-IN" dirty="0"/>
              <a:t>Round Robin (RR) Example</a:t>
            </a:r>
          </a:p>
        </p:txBody>
      </p:sp>
      <p:sp>
        <p:nvSpPr>
          <p:cNvPr id="3" name="Content Placeholder 2">
            <a:extLst>
              <a:ext uri="{FF2B5EF4-FFF2-40B4-BE49-F238E27FC236}">
                <a16:creationId xmlns:a16="http://schemas.microsoft.com/office/drawing/2014/main" id="{059D78E9-E9FB-96AE-C10B-3AE8B7552C58}"/>
              </a:ext>
            </a:extLst>
          </p:cNvPr>
          <p:cNvSpPr>
            <a:spLocks noGrp="1"/>
          </p:cNvSpPr>
          <p:nvPr>
            <p:ph idx="1"/>
          </p:nvPr>
        </p:nvSpPr>
        <p:spPr/>
        <p:txBody>
          <a:bodyPr/>
          <a:lstStyle/>
          <a:p>
            <a:r>
              <a:rPr lang="en-IN" dirty="0"/>
              <a:t>Consider 4 processes where time slice is 3</a:t>
            </a:r>
          </a:p>
          <a:p>
            <a:endParaRPr lang="en-IN" dirty="0"/>
          </a:p>
          <a:p>
            <a:endParaRPr lang="en-IN" dirty="0"/>
          </a:p>
          <a:p>
            <a:endParaRPr lang="en-IN" dirty="0"/>
          </a:p>
          <a:p>
            <a:endParaRPr lang="en-IN" dirty="0"/>
          </a:p>
          <a:p>
            <a:endParaRPr lang="en-IN" dirty="0"/>
          </a:p>
          <a:p>
            <a:endParaRPr lang="en-IN" dirty="0"/>
          </a:p>
          <a:p>
            <a:r>
              <a:rPr lang="en-IN" dirty="0"/>
              <a:t>Calculate average waiting time</a:t>
            </a:r>
          </a:p>
        </p:txBody>
      </p:sp>
      <p:graphicFrame>
        <p:nvGraphicFramePr>
          <p:cNvPr id="4" name="Table 6">
            <a:extLst>
              <a:ext uri="{FF2B5EF4-FFF2-40B4-BE49-F238E27FC236}">
                <a16:creationId xmlns:a16="http://schemas.microsoft.com/office/drawing/2014/main" id="{02107F4B-81AB-377C-8898-7F0BB8FF2456}"/>
              </a:ext>
            </a:extLst>
          </p:cNvPr>
          <p:cNvGraphicFramePr>
            <a:graphicFrameLocks/>
          </p:cNvGraphicFramePr>
          <p:nvPr>
            <p:extLst>
              <p:ext uri="{D42A27DB-BD31-4B8C-83A1-F6EECF244321}">
                <p14:modId xmlns:p14="http://schemas.microsoft.com/office/powerpoint/2010/main" val="1972796568"/>
              </p:ext>
            </p:extLst>
          </p:nvPr>
        </p:nvGraphicFramePr>
        <p:xfrm>
          <a:off x="1447800" y="2397760"/>
          <a:ext cx="5830824" cy="2895600"/>
        </p:xfrm>
        <a:graphic>
          <a:graphicData uri="http://schemas.openxmlformats.org/drawingml/2006/table">
            <a:tbl>
              <a:tblPr firstRow="1" bandRow="1">
                <a:tableStyleId>{5C22544A-7EE6-4342-B048-85BDC9FD1C3A}</a:tableStyleId>
              </a:tblPr>
              <a:tblGrid>
                <a:gridCol w="2915412">
                  <a:extLst>
                    <a:ext uri="{9D8B030D-6E8A-4147-A177-3AD203B41FA5}">
                      <a16:colId xmlns:a16="http://schemas.microsoft.com/office/drawing/2014/main" val="3227868418"/>
                    </a:ext>
                  </a:extLst>
                </a:gridCol>
                <a:gridCol w="2915412">
                  <a:extLst>
                    <a:ext uri="{9D8B030D-6E8A-4147-A177-3AD203B41FA5}">
                      <a16:colId xmlns:a16="http://schemas.microsoft.com/office/drawing/2014/main" val="1516783571"/>
                    </a:ext>
                  </a:extLst>
                </a:gridCol>
              </a:tblGrid>
              <a:tr h="577494">
                <a:tc>
                  <a:txBody>
                    <a:bodyPr/>
                    <a:lstStyle/>
                    <a:p>
                      <a:r>
                        <a:rPr lang="en-IN" sz="3200" dirty="0"/>
                        <a:t>Process</a:t>
                      </a:r>
                    </a:p>
                  </a:txBody>
                  <a:tcPr/>
                </a:tc>
                <a:tc>
                  <a:txBody>
                    <a:bodyPr/>
                    <a:lstStyle/>
                    <a:p>
                      <a:r>
                        <a:rPr lang="en-IN" sz="3200" dirty="0"/>
                        <a:t>Burst time</a:t>
                      </a:r>
                    </a:p>
                  </a:txBody>
                  <a:tcPr/>
                </a:tc>
                <a:extLst>
                  <a:ext uri="{0D108BD9-81ED-4DB2-BD59-A6C34878D82A}">
                    <a16:rowId xmlns:a16="http://schemas.microsoft.com/office/drawing/2014/main" val="635021547"/>
                  </a:ext>
                </a:extLst>
              </a:tr>
              <a:tr h="577494">
                <a:tc>
                  <a:txBody>
                    <a:bodyPr/>
                    <a:lstStyle/>
                    <a:p>
                      <a:r>
                        <a:rPr lang="en-IN" sz="3200" dirty="0"/>
                        <a:t>P1</a:t>
                      </a:r>
                    </a:p>
                  </a:txBody>
                  <a:tcPr/>
                </a:tc>
                <a:tc>
                  <a:txBody>
                    <a:bodyPr/>
                    <a:lstStyle/>
                    <a:p>
                      <a:r>
                        <a:rPr lang="en-IN" sz="3200" dirty="0"/>
                        <a:t>10</a:t>
                      </a:r>
                    </a:p>
                  </a:txBody>
                  <a:tcPr/>
                </a:tc>
                <a:extLst>
                  <a:ext uri="{0D108BD9-81ED-4DB2-BD59-A6C34878D82A}">
                    <a16:rowId xmlns:a16="http://schemas.microsoft.com/office/drawing/2014/main" val="1856513877"/>
                  </a:ext>
                </a:extLst>
              </a:tr>
              <a:tr h="577494">
                <a:tc>
                  <a:txBody>
                    <a:bodyPr/>
                    <a:lstStyle/>
                    <a:p>
                      <a:r>
                        <a:rPr lang="en-IN" sz="3200" dirty="0"/>
                        <a:t>P2</a:t>
                      </a:r>
                    </a:p>
                  </a:txBody>
                  <a:tcPr/>
                </a:tc>
                <a:tc>
                  <a:txBody>
                    <a:bodyPr/>
                    <a:lstStyle/>
                    <a:p>
                      <a:r>
                        <a:rPr lang="en-IN" sz="3200" dirty="0"/>
                        <a:t>2</a:t>
                      </a:r>
                    </a:p>
                  </a:txBody>
                  <a:tcPr/>
                </a:tc>
                <a:extLst>
                  <a:ext uri="{0D108BD9-81ED-4DB2-BD59-A6C34878D82A}">
                    <a16:rowId xmlns:a16="http://schemas.microsoft.com/office/drawing/2014/main" val="464713371"/>
                  </a:ext>
                </a:extLst>
              </a:tr>
              <a:tr h="577494">
                <a:tc>
                  <a:txBody>
                    <a:bodyPr/>
                    <a:lstStyle/>
                    <a:p>
                      <a:r>
                        <a:rPr lang="en-IN" sz="3200" dirty="0"/>
                        <a:t>P3</a:t>
                      </a:r>
                    </a:p>
                  </a:txBody>
                  <a:tcPr/>
                </a:tc>
                <a:tc>
                  <a:txBody>
                    <a:bodyPr/>
                    <a:lstStyle/>
                    <a:p>
                      <a:r>
                        <a:rPr lang="en-IN" sz="3200" dirty="0"/>
                        <a:t>5</a:t>
                      </a:r>
                    </a:p>
                  </a:txBody>
                  <a:tcPr/>
                </a:tc>
                <a:extLst>
                  <a:ext uri="{0D108BD9-81ED-4DB2-BD59-A6C34878D82A}">
                    <a16:rowId xmlns:a16="http://schemas.microsoft.com/office/drawing/2014/main" val="1206010003"/>
                  </a:ext>
                </a:extLst>
              </a:tr>
              <a:tr h="577494">
                <a:tc>
                  <a:txBody>
                    <a:bodyPr/>
                    <a:lstStyle/>
                    <a:p>
                      <a:r>
                        <a:rPr lang="en-IN" sz="3200" dirty="0"/>
                        <a:t>P4</a:t>
                      </a:r>
                    </a:p>
                  </a:txBody>
                  <a:tcPr/>
                </a:tc>
                <a:tc>
                  <a:txBody>
                    <a:bodyPr/>
                    <a:lstStyle/>
                    <a:p>
                      <a:r>
                        <a:rPr lang="en-IN" sz="3200" dirty="0"/>
                        <a:t>6</a:t>
                      </a:r>
                    </a:p>
                  </a:txBody>
                  <a:tcPr/>
                </a:tc>
                <a:extLst>
                  <a:ext uri="{0D108BD9-81ED-4DB2-BD59-A6C34878D82A}">
                    <a16:rowId xmlns:a16="http://schemas.microsoft.com/office/drawing/2014/main" val="600728221"/>
                  </a:ext>
                </a:extLst>
              </a:tr>
            </a:tbl>
          </a:graphicData>
        </a:graphic>
      </p:graphicFrame>
    </p:spTree>
    <p:extLst>
      <p:ext uri="{BB962C8B-B14F-4D97-AF65-F5344CB8AC3E}">
        <p14:creationId xmlns:p14="http://schemas.microsoft.com/office/powerpoint/2010/main" val="33927198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AB89-1D4F-2A31-2A49-18D51C4A1185}"/>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E8D682F2-5F57-065E-BFE8-974A2C92FCFA}"/>
              </a:ext>
            </a:extLst>
          </p:cNvPr>
          <p:cNvSpPr>
            <a:spLocks noGrp="1"/>
          </p:cNvSpPr>
          <p:nvPr>
            <p:ph sz="half" idx="1"/>
          </p:nvPr>
        </p:nvSpPr>
        <p:spPr/>
        <p:txBody>
          <a:bodyPr>
            <a:normAutofit fontScale="77500" lnSpcReduction="20000"/>
          </a:bodyPr>
          <a:lstStyle/>
          <a:p>
            <a:r>
              <a:rPr lang="en-US" dirty="0"/>
              <a:t>P1 is executed for 3ms. Then P2 is executed. As, P2 is only 2ms long, after 2ms, the next process occupies the CPU.</a:t>
            </a:r>
          </a:p>
          <a:p>
            <a:r>
              <a:rPr lang="en-US" dirty="0"/>
              <a:t>P3 then is executed for 3ms. So, P3 still needs 2ms. Then, P4 is executed for 3ms. P4 still needs 3ms.</a:t>
            </a:r>
          </a:p>
          <a:p>
            <a:r>
              <a:rPr lang="en-US" dirty="0"/>
              <a:t>P1 is again executed for 3ms. P1 still needs 4ms.</a:t>
            </a:r>
          </a:p>
          <a:p>
            <a:r>
              <a:rPr lang="en-US" dirty="0"/>
              <a:t>P3 is executed for 2ms. Then, P4 is executed for 3ms.</a:t>
            </a:r>
          </a:p>
          <a:p>
            <a:r>
              <a:rPr lang="en-US" dirty="0"/>
              <a:t>Now remaining process is P1 only. It executes for 3ms. After that, Since P2, P3 and P4 are already finished, P1 is executed again for remaining time (1ms).</a:t>
            </a:r>
          </a:p>
        </p:txBody>
      </p:sp>
      <p:graphicFrame>
        <p:nvGraphicFramePr>
          <p:cNvPr id="6" name="Table 6">
            <a:extLst>
              <a:ext uri="{FF2B5EF4-FFF2-40B4-BE49-F238E27FC236}">
                <a16:creationId xmlns:a16="http://schemas.microsoft.com/office/drawing/2014/main" id="{CD209AE0-5694-692A-2965-6B414F998357}"/>
              </a:ext>
            </a:extLst>
          </p:cNvPr>
          <p:cNvGraphicFramePr>
            <a:graphicFrameLocks noGrp="1"/>
          </p:cNvGraphicFramePr>
          <p:nvPr>
            <p:ph sz="half" idx="2"/>
            <p:extLst>
              <p:ext uri="{D42A27DB-BD31-4B8C-83A1-F6EECF244321}">
                <p14:modId xmlns:p14="http://schemas.microsoft.com/office/powerpoint/2010/main" val="2600256509"/>
              </p:ext>
            </p:extLst>
          </p:nvPr>
        </p:nvGraphicFramePr>
        <p:xfrm>
          <a:off x="6019800" y="1574800"/>
          <a:ext cx="5830824" cy="2895600"/>
        </p:xfrm>
        <a:graphic>
          <a:graphicData uri="http://schemas.openxmlformats.org/drawingml/2006/table">
            <a:tbl>
              <a:tblPr firstRow="1" bandRow="1">
                <a:tableStyleId>{5C22544A-7EE6-4342-B048-85BDC9FD1C3A}</a:tableStyleId>
              </a:tblPr>
              <a:tblGrid>
                <a:gridCol w="2915412">
                  <a:extLst>
                    <a:ext uri="{9D8B030D-6E8A-4147-A177-3AD203B41FA5}">
                      <a16:colId xmlns:a16="http://schemas.microsoft.com/office/drawing/2014/main" val="3227868418"/>
                    </a:ext>
                  </a:extLst>
                </a:gridCol>
                <a:gridCol w="2915412">
                  <a:extLst>
                    <a:ext uri="{9D8B030D-6E8A-4147-A177-3AD203B41FA5}">
                      <a16:colId xmlns:a16="http://schemas.microsoft.com/office/drawing/2014/main" val="1516783571"/>
                    </a:ext>
                  </a:extLst>
                </a:gridCol>
              </a:tblGrid>
              <a:tr h="577494">
                <a:tc>
                  <a:txBody>
                    <a:bodyPr/>
                    <a:lstStyle/>
                    <a:p>
                      <a:r>
                        <a:rPr lang="en-IN" sz="3200" dirty="0"/>
                        <a:t>Process</a:t>
                      </a:r>
                    </a:p>
                  </a:txBody>
                  <a:tcPr/>
                </a:tc>
                <a:tc>
                  <a:txBody>
                    <a:bodyPr/>
                    <a:lstStyle/>
                    <a:p>
                      <a:r>
                        <a:rPr lang="en-IN" sz="3200" dirty="0"/>
                        <a:t>Burst time</a:t>
                      </a:r>
                    </a:p>
                  </a:txBody>
                  <a:tcPr/>
                </a:tc>
                <a:extLst>
                  <a:ext uri="{0D108BD9-81ED-4DB2-BD59-A6C34878D82A}">
                    <a16:rowId xmlns:a16="http://schemas.microsoft.com/office/drawing/2014/main" val="635021547"/>
                  </a:ext>
                </a:extLst>
              </a:tr>
              <a:tr h="577494">
                <a:tc>
                  <a:txBody>
                    <a:bodyPr/>
                    <a:lstStyle/>
                    <a:p>
                      <a:r>
                        <a:rPr lang="en-IN" sz="3200" dirty="0"/>
                        <a:t>P1</a:t>
                      </a:r>
                    </a:p>
                  </a:txBody>
                  <a:tcPr/>
                </a:tc>
                <a:tc>
                  <a:txBody>
                    <a:bodyPr/>
                    <a:lstStyle/>
                    <a:p>
                      <a:r>
                        <a:rPr lang="en-IN" sz="3200" dirty="0"/>
                        <a:t>10</a:t>
                      </a:r>
                    </a:p>
                  </a:txBody>
                  <a:tcPr/>
                </a:tc>
                <a:extLst>
                  <a:ext uri="{0D108BD9-81ED-4DB2-BD59-A6C34878D82A}">
                    <a16:rowId xmlns:a16="http://schemas.microsoft.com/office/drawing/2014/main" val="1856513877"/>
                  </a:ext>
                </a:extLst>
              </a:tr>
              <a:tr h="577494">
                <a:tc>
                  <a:txBody>
                    <a:bodyPr/>
                    <a:lstStyle/>
                    <a:p>
                      <a:r>
                        <a:rPr lang="en-IN" sz="3200" dirty="0"/>
                        <a:t>P2</a:t>
                      </a:r>
                    </a:p>
                  </a:txBody>
                  <a:tcPr/>
                </a:tc>
                <a:tc>
                  <a:txBody>
                    <a:bodyPr/>
                    <a:lstStyle/>
                    <a:p>
                      <a:r>
                        <a:rPr lang="en-IN" sz="3200" dirty="0"/>
                        <a:t>2</a:t>
                      </a:r>
                    </a:p>
                  </a:txBody>
                  <a:tcPr/>
                </a:tc>
                <a:extLst>
                  <a:ext uri="{0D108BD9-81ED-4DB2-BD59-A6C34878D82A}">
                    <a16:rowId xmlns:a16="http://schemas.microsoft.com/office/drawing/2014/main" val="464713371"/>
                  </a:ext>
                </a:extLst>
              </a:tr>
              <a:tr h="577494">
                <a:tc>
                  <a:txBody>
                    <a:bodyPr/>
                    <a:lstStyle/>
                    <a:p>
                      <a:r>
                        <a:rPr lang="en-IN" sz="3200" dirty="0"/>
                        <a:t>P3</a:t>
                      </a:r>
                    </a:p>
                  </a:txBody>
                  <a:tcPr/>
                </a:tc>
                <a:tc>
                  <a:txBody>
                    <a:bodyPr/>
                    <a:lstStyle/>
                    <a:p>
                      <a:r>
                        <a:rPr lang="en-IN" sz="3200" dirty="0"/>
                        <a:t>5</a:t>
                      </a:r>
                    </a:p>
                  </a:txBody>
                  <a:tcPr/>
                </a:tc>
                <a:extLst>
                  <a:ext uri="{0D108BD9-81ED-4DB2-BD59-A6C34878D82A}">
                    <a16:rowId xmlns:a16="http://schemas.microsoft.com/office/drawing/2014/main" val="1206010003"/>
                  </a:ext>
                </a:extLst>
              </a:tr>
              <a:tr h="577494">
                <a:tc>
                  <a:txBody>
                    <a:bodyPr/>
                    <a:lstStyle/>
                    <a:p>
                      <a:r>
                        <a:rPr lang="en-IN" sz="3200" dirty="0"/>
                        <a:t>P4</a:t>
                      </a:r>
                    </a:p>
                  </a:txBody>
                  <a:tcPr/>
                </a:tc>
                <a:tc>
                  <a:txBody>
                    <a:bodyPr/>
                    <a:lstStyle/>
                    <a:p>
                      <a:r>
                        <a:rPr lang="en-IN" sz="3200" dirty="0"/>
                        <a:t>6</a:t>
                      </a:r>
                    </a:p>
                  </a:txBody>
                  <a:tcPr/>
                </a:tc>
                <a:extLst>
                  <a:ext uri="{0D108BD9-81ED-4DB2-BD59-A6C34878D82A}">
                    <a16:rowId xmlns:a16="http://schemas.microsoft.com/office/drawing/2014/main" val="600728221"/>
                  </a:ext>
                </a:extLst>
              </a:tr>
            </a:tbl>
          </a:graphicData>
        </a:graphic>
      </p:graphicFrame>
      <p:sp>
        <p:nvSpPr>
          <p:cNvPr id="7" name="TextBox 6">
            <a:extLst>
              <a:ext uri="{FF2B5EF4-FFF2-40B4-BE49-F238E27FC236}">
                <a16:creationId xmlns:a16="http://schemas.microsoft.com/office/drawing/2014/main" id="{F60CB2C0-4A21-0F48-E4D8-63ABBC353BCE}"/>
              </a:ext>
            </a:extLst>
          </p:cNvPr>
          <p:cNvSpPr txBox="1"/>
          <p:nvPr/>
        </p:nvSpPr>
        <p:spPr>
          <a:xfrm>
            <a:off x="6766560" y="4814844"/>
            <a:ext cx="3026664" cy="523220"/>
          </a:xfrm>
          <a:prstGeom prst="rect">
            <a:avLst/>
          </a:prstGeom>
          <a:solidFill>
            <a:schemeClr val="accent4">
              <a:lumMod val="50000"/>
            </a:schemeClr>
          </a:solidFill>
        </p:spPr>
        <p:txBody>
          <a:bodyPr wrap="square" rtlCol="0">
            <a:spAutoFit/>
          </a:bodyPr>
          <a:lstStyle/>
          <a:p>
            <a:pPr algn="ctr"/>
            <a:r>
              <a:rPr lang="en-IN" sz="2800" dirty="0"/>
              <a:t>Time slice = 3</a:t>
            </a:r>
          </a:p>
        </p:txBody>
      </p:sp>
    </p:spTree>
    <p:extLst>
      <p:ext uri="{BB962C8B-B14F-4D97-AF65-F5344CB8AC3E}">
        <p14:creationId xmlns:p14="http://schemas.microsoft.com/office/powerpoint/2010/main" val="841438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04F3-C3D6-B8D0-B79B-15D736B26739}"/>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33CBB6A4-A27B-42EC-9E63-4C101DDCBB57}"/>
              </a:ext>
            </a:extLst>
          </p:cNvPr>
          <p:cNvSpPr>
            <a:spLocks noGrp="1"/>
          </p:cNvSpPr>
          <p:nvPr>
            <p:ph idx="1"/>
          </p:nvPr>
        </p:nvSpPr>
        <p:spPr/>
        <p:txBody>
          <a:bodyPr/>
          <a:lstStyle/>
          <a:p>
            <a:pPr algn="l">
              <a:buFont typeface="Arial" panose="020B0604020202020204" pitchFamily="34" charset="0"/>
              <a:buChar char="•"/>
            </a:pPr>
            <a:r>
              <a:rPr lang="en-US" b="0" i="0" dirty="0">
                <a:effectLst/>
                <a:latin typeface="roboto" panose="02000000000000000000" pitchFamily="2" charset="0"/>
              </a:rPr>
              <a:t>Waiting time for P1 = 19-(3+3) = 13ms</a:t>
            </a:r>
          </a:p>
          <a:p>
            <a:pPr algn="l">
              <a:buFont typeface="Arial" panose="020B0604020202020204" pitchFamily="34" charset="0"/>
              <a:buChar char="•"/>
            </a:pPr>
            <a:r>
              <a:rPr lang="en-US" b="0" i="0" dirty="0">
                <a:effectLst/>
                <a:latin typeface="roboto" panose="02000000000000000000" pitchFamily="2" charset="0"/>
              </a:rPr>
              <a:t>Waiting time for P2 = 3ms</a:t>
            </a:r>
          </a:p>
          <a:p>
            <a:pPr algn="l">
              <a:buFont typeface="Arial" panose="020B0604020202020204" pitchFamily="34" charset="0"/>
              <a:buChar char="•"/>
            </a:pPr>
            <a:r>
              <a:rPr lang="en-US" b="0" i="0" dirty="0">
                <a:effectLst/>
                <a:latin typeface="roboto" panose="02000000000000000000" pitchFamily="2" charset="0"/>
              </a:rPr>
              <a:t>Waiting time for P3 = 14-3 = 11ms</a:t>
            </a:r>
          </a:p>
          <a:p>
            <a:pPr algn="l">
              <a:buFont typeface="Arial" panose="020B0604020202020204" pitchFamily="34" charset="0"/>
              <a:buChar char="•"/>
            </a:pPr>
            <a:r>
              <a:rPr lang="en-US" b="0" i="0" dirty="0">
                <a:effectLst/>
                <a:latin typeface="roboto" panose="02000000000000000000" pitchFamily="2" charset="0"/>
              </a:rPr>
              <a:t>Waiting time for P4 = 16-3 = 13ms</a:t>
            </a:r>
          </a:p>
          <a:p>
            <a:pPr algn="l"/>
            <a:r>
              <a:rPr lang="en-US" b="0" i="0" dirty="0">
                <a:effectLst/>
                <a:latin typeface="roboto" panose="02000000000000000000" pitchFamily="2" charset="0"/>
              </a:rPr>
              <a:t>Total average waiting time = (13+3+11+13)/4 = 10ms</a:t>
            </a:r>
          </a:p>
          <a:p>
            <a:endParaRPr lang="en-IN" dirty="0"/>
          </a:p>
        </p:txBody>
      </p:sp>
      <p:pic>
        <p:nvPicPr>
          <p:cNvPr id="5" name="Picture 4">
            <a:extLst>
              <a:ext uri="{FF2B5EF4-FFF2-40B4-BE49-F238E27FC236}">
                <a16:creationId xmlns:a16="http://schemas.microsoft.com/office/drawing/2014/main" id="{EC19D622-4A01-15FA-A661-9FA604929083}"/>
              </a:ext>
            </a:extLst>
          </p:cNvPr>
          <p:cNvPicPr>
            <a:picLocks noChangeAspect="1"/>
          </p:cNvPicPr>
          <p:nvPr/>
        </p:nvPicPr>
        <p:blipFill>
          <a:blip r:embed="rId2"/>
          <a:stretch>
            <a:fillRect/>
          </a:stretch>
        </p:blipFill>
        <p:spPr>
          <a:xfrm>
            <a:off x="2235896" y="4584611"/>
            <a:ext cx="6240283" cy="2254126"/>
          </a:xfrm>
          <a:prstGeom prst="rect">
            <a:avLst/>
          </a:prstGeom>
        </p:spPr>
      </p:pic>
      <p:sp>
        <p:nvSpPr>
          <p:cNvPr id="4" name="Callout: Line 3">
            <a:extLst>
              <a:ext uri="{FF2B5EF4-FFF2-40B4-BE49-F238E27FC236}">
                <a16:creationId xmlns:a16="http://schemas.microsoft.com/office/drawing/2014/main" id="{DAABC6AB-2F93-C1FE-52A8-43017226D2FE}"/>
              </a:ext>
            </a:extLst>
          </p:cNvPr>
          <p:cNvSpPr/>
          <p:nvPr/>
        </p:nvSpPr>
        <p:spPr>
          <a:xfrm>
            <a:off x="6667928" y="230189"/>
            <a:ext cx="3133618" cy="1239016"/>
          </a:xfrm>
          <a:prstGeom prst="borderCallout1">
            <a:avLst>
              <a:gd name="adj1" fmla="val 18750"/>
              <a:gd name="adj2" fmla="val -8333"/>
              <a:gd name="adj3" fmla="val 140500"/>
              <a:gd name="adj4" fmla="val 84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P1 has utilized two 3ms time slices earlier, so we subtract 3 twice from its last start time</a:t>
            </a:r>
          </a:p>
        </p:txBody>
      </p:sp>
      <p:sp>
        <p:nvSpPr>
          <p:cNvPr id="6" name="Callout: Line 5">
            <a:extLst>
              <a:ext uri="{FF2B5EF4-FFF2-40B4-BE49-F238E27FC236}">
                <a16:creationId xmlns:a16="http://schemas.microsoft.com/office/drawing/2014/main" id="{FD0BF3F6-C0E5-5EF6-038B-3CD589CF3A5C}"/>
              </a:ext>
            </a:extLst>
          </p:cNvPr>
          <p:cNvSpPr/>
          <p:nvPr/>
        </p:nvSpPr>
        <p:spPr>
          <a:xfrm>
            <a:off x="8476179" y="2396324"/>
            <a:ext cx="3133618" cy="1239016"/>
          </a:xfrm>
          <a:prstGeom prst="borderCallout1">
            <a:avLst>
              <a:gd name="adj1" fmla="val 76795"/>
              <a:gd name="adj2" fmla="val -19481"/>
              <a:gd name="adj3" fmla="val 140500"/>
              <a:gd name="adj4" fmla="val 84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Both P3 and P4 have utilized one time slice each, earlier, so we subtract 3 from them</a:t>
            </a:r>
          </a:p>
        </p:txBody>
      </p:sp>
      <p:sp>
        <p:nvSpPr>
          <p:cNvPr id="7" name="TextBox 6">
            <a:extLst>
              <a:ext uri="{FF2B5EF4-FFF2-40B4-BE49-F238E27FC236}">
                <a16:creationId xmlns:a16="http://schemas.microsoft.com/office/drawing/2014/main" id="{8605E8FE-F90E-275B-807E-F9C8BA8A4A14}"/>
              </a:ext>
            </a:extLst>
          </p:cNvPr>
          <p:cNvSpPr txBox="1"/>
          <p:nvPr/>
        </p:nvSpPr>
        <p:spPr>
          <a:xfrm>
            <a:off x="3026664" y="417120"/>
            <a:ext cx="3264408" cy="1200329"/>
          </a:xfrm>
          <a:prstGeom prst="rect">
            <a:avLst/>
          </a:prstGeom>
          <a:solidFill>
            <a:srgbClr val="7030A0"/>
          </a:solidFill>
        </p:spPr>
        <p:txBody>
          <a:bodyPr wrap="square" rtlCol="0">
            <a:spAutoFit/>
          </a:bodyPr>
          <a:lstStyle/>
          <a:p>
            <a:r>
              <a:rPr lang="en-IN" dirty="0"/>
              <a:t>Here, we are not given process arrival times, so Waiting time = Start of last burst – Time spent in earlier bursts</a:t>
            </a:r>
          </a:p>
        </p:txBody>
      </p:sp>
    </p:spTree>
    <p:extLst>
      <p:ext uri="{BB962C8B-B14F-4D97-AF65-F5344CB8AC3E}">
        <p14:creationId xmlns:p14="http://schemas.microsoft.com/office/powerpoint/2010/main" val="4082453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70F3-5A51-5870-17C3-8493E64D5ADB}"/>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5F0EEDDE-1D4E-5075-D0FA-A41E92E51A05}"/>
              </a:ext>
            </a:extLst>
          </p:cNvPr>
          <p:cNvSpPr>
            <a:spLocks noGrp="1"/>
          </p:cNvSpPr>
          <p:nvPr>
            <p:ph idx="1"/>
          </p:nvPr>
        </p:nvSpPr>
        <p:spPr/>
        <p:txBody>
          <a:bodyPr/>
          <a:lstStyle/>
          <a:p>
            <a:r>
              <a:rPr lang="en-IN" dirty="0"/>
              <a:t>Consider the following processes and using RR (time slice = 2), draw the execution chart and calculate average turnaround time and average waiting time</a:t>
            </a:r>
          </a:p>
        </p:txBody>
      </p:sp>
      <p:graphicFrame>
        <p:nvGraphicFramePr>
          <p:cNvPr id="4" name="Table 5">
            <a:extLst>
              <a:ext uri="{FF2B5EF4-FFF2-40B4-BE49-F238E27FC236}">
                <a16:creationId xmlns:a16="http://schemas.microsoft.com/office/drawing/2014/main" id="{1E149119-79E0-ABFB-4029-2B2B321BCD89}"/>
              </a:ext>
            </a:extLst>
          </p:cNvPr>
          <p:cNvGraphicFramePr>
            <a:graphicFrameLocks/>
          </p:cNvGraphicFramePr>
          <p:nvPr>
            <p:extLst>
              <p:ext uri="{D42A27DB-BD31-4B8C-83A1-F6EECF244321}">
                <p14:modId xmlns:p14="http://schemas.microsoft.com/office/powerpoint/2010/main" val="3099934995"/>
              </p:ext>
            </p:extLst>
          </p:nvPr>
        </p:nvGraphicFramePr>
        <p:xfrm>
          <a:off x="1575370" y="3429000"/>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spTree>
    <p:extLst>
      <p:ext uri="{BB962C8B-B14F-4D97-AF65-F5344CB8AC3E}">
        <p14:creationId xmlns:p14="http://schemas.microsoft.com/office/powerpoint/2010/main" val="2925377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D9C2-576A-A944-7548-C813664BD8EF}"/>
              </a:ext>
            </a:extLst>
          </p:cNvPr>
          <p:cNvSpPr>
            <a:spLocks noGrp="1"/>
          </p:cNvSpPr>
          <p:nvPr>
            <p:ph type="title"/>
          </p:nvPr>
        </p:nvSpPr>
        <p:spPr/>
        <p:txBody>
          <a:bodyPr/>
          <a:lstStyle/>
          <a:p>
            <a:r>
              <a:rPr lang="en-IN" dirty="0"/>
              <a:t>Interrupt</a:t>
            </a:r>
          </a:p>
        </p:txBody>
      </p:sp>
      <p:sp>
        <p:nvSpPr>
          <p:cNvPr id="3" name="Content Placeholder 2">
            <a:extLst>
              <a:ext uri="{FF2B5EF4-FFF2-40B4-BE49-F238E27FC236}">
                <a16:creationId xmlns:a16="http://schemas.microsoft.com/office/drawing/2014/main" id="{CA0B1093-82CA-BF84-27B7-BA33827BB388}"/>
              </a:ext>
            </a:extLst>
          </p:cNvPr>
          <p:cNvSpPr>
            <a:spLocks noGrp="1"/>
          </p:cNvSpPr>
          <p:nvPr>
            <p:ph idx="1"/>
          </p:nvPr>
        </p:nvSpPr>
        <p:spPr/>
        <p:txBody>
          <a:bodyPr/>
          <a:lstStyle/>
          <a:p>
            <a:r>
              <a:rPr lang="en-IN" dirty="0"/>
              <a:t>Situation:  A process in the user mode needs to execute some instruction in the kernel mode</a:t>
            </a:r>
          </a:p>
          <a:p>
            <a:r>
              <a:rPr lang="en-IN" dirty="0"/>
              <a:t>Action: It needs to switch from user mode to kernel mode</a:t>
            </a:r>
          </a:p>
          <a:p>
            <a:r>
              <a:rPr lang="en-IN" dirty="0"/>
              <a:t>How to do?: It generates an interrupt and makes a system call</a:t>
            </a:r>
          </a:p>
        </p:txBody>
      </p:sp>
    </p:spTree>
    <p:extLst>
      <p:ext uri="{BB962C8B-B14F-4D97-AF65-F5344CB8AC3E}">
        <p14:creationId xmlns:p14="http://schemas.microsoft.com/office/powerpoint/2010/main" val="21205695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70F3-5A51-5870-17C3-8493E64D5ADB}"/>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5F0EEDDE-1D4E-5075-D0FA-A41E92E51A05}"/>
              </a:ext>
            </a:extLst>
          </p:cNvPr>
          <p:cNvSpPr>
            <a:spLocks noGrp="1"/>
          </p:cNvSpPr>
          <p:nvPr>
            <p:ph idx="1"/>
          </p:nvPr>
        </p:nvSpPr>
        <p:spPr/>
        <p:txBody>
          <a:bodyPr/>
          <a:lstStyle/>
          <a:p>
            <a:endParaRPr lang="en-IN" dirty="0"/>
          </a:p>
          <a:p>
            <a:endParaRPr lang="en-IN" dirty="0"/>
          </a:p>
          <a:p>
            <a:endParaRPr lang="en-IN" dirty="0"/>
          </a:p>
          <a:p>
            <a:endParaRPr lang="en-IN" dirty="0"/>
          </a:p>
        </p:txBody>
      </p:sp>
      <p:graphicFrame>
        <p:nvGraphicFramePr>
          <p:cNvPr id="4" name="Table 5">
            <a:extLst>
              <a:ext uri="{FF2B5EF4-FFF2-40B4-BE49-F238E27FC236}">
                <a16:creationId xmlns:a16="http://schemas.microsoft.com/office/drawing/2014/main" id="{1E149119-79E0-ABFB-4029-2B2B321BCD89}"/>
              </a:ext>
            </a:extLst>
          </p:cNvPr>
          <p:cNvGraphicFramePr>
            <a:graphicFrameLocks/>
          </p:cNvGraphicFramePr>
          <p:nvPr>
            <p:extLst>
              <p:ext uri="{D42A27DB-BD31-4B8C-83A1-F6EECF244321}">
                <p14:modId xmlns:p14="http://schemas.microsoft.com/office/powerpoint/2010/main" val="3322213712"/>
              </p:ext>
            </p:extLst>
          </p:nvPr>
        </p:nvGraphicFramePr>
        <p:xfrm>
          <a:off x="4010345" y="50508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pic>
        <p:nvPicPr>
          <p:cNvPr id="6" name="Picture 5">
            <a:extLst>
              <a:ext uri="{FF2B5EF4-FFF2-40B4-BE49-F238E27FC236}">
                <a16:creationId xmlns:a16="http://schemas.microsoft.com/office/drawing/2014/main" id="{65AF1CCA-7515-FD57-626E-E2EDAC913866}"/>
              </a:ext>
            </a:extLst>
          </p:cNvPr>
          <p:cNvPicPr>
            <a:picLocks noChangeAspect="1"/>
          </p:cNvPicPr>
          <p:nvPr/>
        </p:nvPicPr>
        <p:blipFill>
          <a:blip r:embed="rId2"/>
          <a:stretch>
            <a:fillRect/>
          </a:stretch>
        </p:blipFill>
        <p:spPr>
          <a:xfrm>
            <a:off x="228117" y="2665973"/>
            <a:ext cx="5351855" cy="967002"/>
          </a:xfrm>
          <a:prstGeom prst="rect">
            <a:avLst/>
          </a:prstGeom>
        </p:spPr>
      </p:pic>
      <p:sp>
        <p:nvSpPr>
          <p:cNvPr id="7" name="TextBox 6">
            <a:extLst>
              <a:ext uri="{FF2B5EF4-FFF2-40B4-BE49-F238E27FC236}">
                <a16:creationId xmlns:a16="http://schemas.microsoft.com/office/drawing/2014/main" id="{6492803B-330C-401D-EBB0-2181C51B2388}"/>
              </a:ext>
            </a:extLst>
          </p:cNvPr>
          <p:cNvSpPr txBox="1"/>
          <p:nvPr/>
        </p:nvSpPr>
        <p:spPr>
          <a:xfrm>
            <a:off x="7039136" y="2665973"/>
            <a:ext cx="4859676" cy="2585323"/>
          </a:xfrm>
          <a:prstGeom prst="rect">
            <a:avLst/>
          </a:prstGeom>
          <a:noFill/>
        </p:spPr>
        <p:txBody>
          <a:bodyPr wrap="square" rtlCol="0">
            <a:spAutoFit/>
          </a:bodyPr>
          <a:lstStyle/>
          <a:p>
            <a:r>
              <a:rPr lang="en-IN" sz="1800" kern="100" dirty="0">
                <a:effectLst/>
                <a:latin typeface="Calibri" panose="020F0502020204030204" pitchFamily="34" charset="0"/>
                <a:ea typeface="Calibri" panose="020F0502020204030204" pitchFamily="34" charset="0"/>
                <a:cs typeface="Mangal" panose="02040503050203030202" pitchFamily="18" charset="0"/>
              </a:rPr>
              <a:t>Explanation: When process A’s first time slice expires, process B runs. At time4, process A is restarted and process B returns to ready queue. At time 4.001, process C enters the ready queue after process B. At time 5, process A terminates and process B runs. At time 6.001, process D enters the ready queue behind process C. At time 7, process C, D, B, and C run in sequence.</a:t>
            </a:r>
          </a:p>
          <a:p>
            <a:endParaRPr lang="en-IN" dirty="0"/>
          </a:p>
        </p:txBody>
      </p:sp>
      <p:sp>
        <p:nvSpPr>
          <p:cNvPr id="8" name="TextBox 7">
            <a:extLst>
              <a:ext uri="{FF2B5EF4-FFF2-40B4-BE49-F238E27FC236}">
                <a16:creationId xmlns:a16="http://schemas.microsoft.com/office/drawing/2014/main" id="{902B15C9-29D6-D215-D578-8222205876B6}"/>
              </a:ext>
            </a:extLst>
          </p:cNvPr>
          <p:cNvSpPr txBox="1"/>
          <p:nvPr/>
        </p:nvSpPr>
        <p:spPr>
          <a:xfrm>
            <a:off x="390417" y="3675261"/>
            <a:ext cx="6648719" cy="2677656"/>
          </a:xfrm>
          <a:prstGeom prst="rect">
            <a:avLst/>
          </a:prstGeom>
          <a:noFill/>
        </p:spPr>
        <p:txBody>
          <a:bodyPr wrap="square" rtlCol="0">
            <a:spAutoFit/>
          </a:bodyPr>
          <a:lstStyle/>
          <a:p>
            <a:r>
              <a:rPr lang="en-IN" sz="2400" dirty="0">
                <a:effectLst/>
                <a:latin typeface="Calibri" panose="020F0502020204030204" pitchFamily="34" charset="0"/>
                <a:ea typeface="Calibri" panose="020F0502020204030204" pitchFamily="34" charset="0"/>
                <a:cs typeface="Mangal" panose="02040503050203030202" pitchFamily="18" charset="0"/>
              </a:rPr>
              <a:t>Average turnaround time = </a:t>
            </a:r>
            <a:r>
              <a:rPr lang="en-IN" sz="2400" kern="100" dirty="0">
                <a:effectLst/>
                <a:latin typeface="Calibri" panose="020F0502020204030204" pitchFamily="34" charset="0"/>
                <a:ea typeface="Calibri" panose="020F0502020204030204" pitchFamily="34" charset="0"/>
                <a:cs typeface="Mangal" panose="02040503050203030202" pitchFamily="18" charset="0"/>
              </a:rPr>
              <a:t>Terminated time – Arrival time</a:t>
            </a:r>
          </a:p>
          <a:p>
            <a:r>
              <a:rPr lang="en-IN" sz="2400" dirty="0">
                <a:effectLst/>
                <a:latin typeface="Calibri" panose="020F0502020204030204" pitchFamily="34" charset="0"/>
                <a:ea typeface="Calibri" panose="020F0502020204030204" pitchFamily="34" charset="0"/>
                <a:cs typeface="Mangal" panose="02040503050203030202" pitchFamily="18" charset="0"/>
              </a:rPr>
              <a:t> ( (5-0) + (13-1) + (15-4) + (11-6) ) / 4 = 8.25</a:t>
            </a:r>
          </a:p>
          <a:p>
            <a:r>
              <a:rPr lang="en-IN" sz="2400" dirty="0">
                <a:latin typeface="Calibri" panose="020F0502020204030204" pitchFamily="34" charset="0"/>
                <a:ea typeface="Calibri" panose="020F0502020204030204" pitchFamily="34" charset="0"/>
                <a:cs typeface="Mangal" panose="02040503050203030202" pitchFamily="18" charset="0"/>
              </a:rPr>
              <a:t>Waiting time = Last burst start – Time spent in earlier bursts – Arrival time</a:t>
            </a:r>
          </a:p>
          <a:p>
            <a:r>
              <a:rPr lang="en-IN" sz="2400" kern="100" dirty="0">
                <a:effectLst/>
                <a:latin typeface="Calibri" panose="020F0502020204030204" pitchFamily="34" charset="0"/>
                <a:ea typeface="Calibri" panose="020F0502020204030204" pitchFamily="34" charset="0"/>
                <a:cs typeface="Mangal" panose="02040503050203030202" pitchFamily="18" charset="0"/>
              </a:rPr>
              <a:t>A: 4 – 2 - 0 = 2  B: 11 – 4 – 1 = </a:t>
            </a:r>
            <a:r>
              <a:rPr lang="en-IN" sz="2400" kern="100" dirty="0">
                <a:latin typeface="Calibri" panose="020F0502020204030204" pitchFamily="34" charset="0"/>
                <a:ea typeface="Calibri" panose="020F0502020204030204" pitchFamily="34" charset="0"/>
                <a:cs typeface="Mangal" panose="02040503050203030202" pitchFamily="18" charset="0"/>
              </a:rPr>
              <a:t>6</a:t>
            </a:r>
            <a:r>
              <a:rPr lang="en-IN" sz="2400" kern="100" dirty="0">
                <a:effectLst/>
                <a:latin typeface="Calibri" panose="020F0502020204030204" pitchFamily="34" charset="0"/>
                <a:ea typeface="Calibri" panose="020F0502020204030204" pitchFamily="34" charset="0"/>
                <a:cs typeface="Mangal" panose="02040503050203030202" pitchFamily="18" charset="0"/>
              </a:rPr>
              <a:t>	C: 13 – 2 – 4 = 7	D: 9 – 6 = 3</a:t>
            </a:r>
            <a:endParaRPr lang="en-IN" sz="2400" dirty="0"/>
          </a:p>
        </p:txBody>
      </p:sp>
      <p:sp>
        <p:nvSpPr>
          <p:cNvPr id="5" name="TextBox 4">
            <a:extLst>
              <a:ext uri="{FF2B5EF4-FFF2-40B4-BE49-F238E27FC236}">
                <a16:creationId xmlns:a16="http://schemas.microsoft.com/office/drawing/2014/main" id="{580DC950-A828-C291-CA51-7876DB97451C}"/>
              </a:ext>
            </a:extLst>
          </p:cNvPr>
          <p:cNvSpPr txBox="1"/>
          <p:nvPr/>
        </p:nvSpPr>
        <p:spPr>
          <a:xfrm>
            <a:off x="522046" y="1343078"/>
            <a:ext cx="3264408" cy="1200329"/>
          </a:xfrm>
          <a:prstGeom prst="rect">
            <a:avLst/>
          </a:prstGeom>
          <a:solidFill>
            <a:srgbClr val="7030A0"/>
          </a:solidFill>
        </p:spPr>
        <p:txBody>
          <a:bodyPr wrap="square" rtlCol="0">
            <a:spAutoFit/>
          </a:bodyPr>
          <a:lstStyle/>
          <a:p>
            <a:r>
              <a:rPr lang="en-IN" dirty="0"/>
              <a:t>Here, we are given process arrival times, so Waiting time = Start of last burst – Time spent in earlier bursts – Arrival time</a:t>
            </a:r>
          </a:p>
        </p:txBody>
      </p:sp>
    </p:spTree>
    <p:extLst>
      <p:ext uri="{BB962C8B-B14F-4D97-AF65-F5344CB8AC3E}">
        <p14:creationId xmlns:p14="http://schemas.microsoft.com/office/powerpoint/2010/main" val="6423914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9707-FD31-9C61-2072-FB2728AE20BB}"/>
              </a:ext>
            </a:extLst>
          </p:cNvPr>
          <p:cNvSpPr>
            <a:spLocks noGrp="1"/>
          </p:cNvSpPr>
          <p:nvPr>
            <p:ph type="title"/>
          </p:nvPr>
        </p:nvSpPr>
        <p:spPr/>
        <p:txBody>
          <a:bodyPr/>
          <a:lstStyle/>
          <a:p>
            <a:r>
              <a:rPr lang="en-IN" dirty="0"/>
              <a:t>Round Robin – Summary</a:t>
            </a:r>
          </a:p>
        </p:txBody>
      </p:sp>
      <p:sp>
        <p:nvSpPr>
          <p:cNvPr id="3" name="Content Placeholder 2">
            <a:extLst>
              <a:ext uri="{FF2B5EF4-FFF2-40B4-BE49-F238E27FC236}">
                <a16:creationId xmlns:a16="http://schemas.microsoft.com/office/drawing/2014/main" id="{EAEE5924-EF6D-8058-66FA-31159FE4D8DD}"/>
              </a:ext>
            </a:extLst>
          </p:cNvPr>
          <p:cNvSpPr>
            <a:spLocks noGrp="1"/>
          </p:cNvSpPr>
          <p:nvPr>
            <p:ph idx="1"/>
          </p:nvPr>
        </p:nvSpPr>
        <p:spPr/>
        <p:txBody>
          <a:bodyPr/>
          <a:lstStyle/>
          <a:p>
            <a:r>
              <a:rPr lang="en-US" dirty="0"/>
              <a:t>Advantage:</a:t>
            </a:r>
          </a:p>
          <a:p>
            <a:pPr lvl="1"/>
            <a:r>
              <a:rPr lang="en-US" dirty="0"/>
              <a:t>Does not cause </a:t>
            </a:r>
            <a:r>
              <a:rPr lang="en-US" b="1" dirty="0"/>
              <a:t>starvation</a:t>
            </a:r>
            <a:r>
              <a:rPr lang="en-US" dirty="0"/>
              <a:t>,</a:t>
            </a:r>
            <a:r>
              <a:rPr lang="en-US" b="1" dirty="0"/>
              <a:t> </a:t>
            </a:r>
            <a:r>
              <a:rPr lang="en-US" dirty="0"/>
              <a:t>as all the processes get equal CPU time slices</a:t>
            </a:r>
          </a:p>
          <a:p>
            <a:r>
              <a:rPr lang="en-US" dirty="0"/>
              <a:t>Disadvantages:</a:t>
            </a:r>
          </a:p>
          <a:p>
            <a:pPr lvl="1"/>
            <a:r>
              <a:rPr lang="en-US" dirty="0"/>
              <a:t>Has an overhead of context switching</a:t>
            </a:r>
          </a:p>
          <a:p>
            <a:pPr lvl="1"/>
            <a:r>
              <a:rPr lang="en-US" dirty="0"/>
              <a:t>Too small time slices may cause overhead and slower execution of processes</a:t>
            </a:r>
          </a:p>
        </p:txBody>
      </p:sp>
    </p:spTree>
    <p:extLst>
      <p:ext uri="{BB962C8B-B14F-4D97-AF65-F5344CB8AC3E}">
        <p14:creationId xmlns:p14="http://schemas.microsoft.com/office/powerpoint/2010/main" val="36752285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0F5-EF1A-F88F-D59B-41D3C2573CB4}"/>
              </a:ext>
            </a:extLst>
          </p:cNvPr>
          <p:cNvSpPr>
            <a:spLocks noGrp="1"/>
          </p:cNvSpPr>
          <p:nvPr>
            <p:ph type="title"/>
          </p:nvPr>
        </p:nvSpPr>
        <p:spPr/>
        <p:txBody>
          <a:bodyPr/>
          <a:lstStyle/>
          <a:p>
            <a:r>
              <a:rPr lang="en-IN" dirty="0"/>
              <a:t>Priority Scheduling</a:t>
            </a:r>
          </a:p>
        </p:txBody>
      </p:sp>
      <p:sp>
        <p:nvSpPr>
          <p:cNvPr id="3" name="Content Placeholder 2">
            <a:extLst>
              <a:ext uri="{FF2B5EF4-FFF2-40B4-BE49-F238E27FC236}">
                <a16:creationId xmlns:a16="http://schemas.microsoft.com/office/drawing/2014/main" id="{454EC82C-91A9-287A-73C7-D8799241BB0B}"/>
              </a:ext>
            </a:extLst>
          </p:cNvPr>
          <p:cNvSpPr>
            <a:spLocks noGrp="1"/>
          </p:cNvSpPr>
          <p:nvPr>
            <p:ph idx="1"/>
          </p:nvPr>
        </p:nvSpPr>
        <p:spPr/>
        <p:txBody>
          <a:bodyPr/>
          <a:lstStyle/>
          <a:p>
            <a:r>
              <a:rPr lang="en-US" b="1" dirty="0"/>
              <a:t>Priority scheduling</a:t>
            </a:r>
            <a:r>
              <a:rPr lang="en-US" dirty="0"/>
              <a:t>:</a:t>
            </a:r>
            <a:r>
              <a:rPr lang="en-US" b="1" dirty="0"/>
              <a:t> </a:t>
            </a:r>
            <a:r>
              <a:rPr lang="en-US" dirty="0"/>
              <a:t>Non-preemptive algorithm </a:t>
            </a:r>
          </a:p>
          <a:p>
            <a:r>
              <a:rPr lang="en-US" dirty="0"/>
              <a:t>Designed for </a:t>
            </a:r>
            <a:r>
              <a:rPr lang="en-US" b="1" dirty="0"/>
              <a:t>batch systems</a:t>
            </a:r>
          </a:p>
          <a:p>
            <a:r>
              <a:rPr lang="en-US" dirty="0"/>
              <a:t>The process priorities are compared and processes are scheduled accordingly</a:t>
            </a:r>
          </a:p>
          <a:p>
            <a:r>
              <a:rPr lang="en-US" dirty="0"/>
              <a:t>Important: Read the question carefully: Priority 0 = Highest or Lowest?</a:t>
            </a:r>
          </a:p>
        </p:txBody>
      </p:sp>
    </p:spTree>
    <p:extLst>
      <p:ext uri="{BB962C8B-B14F-4D97-AF65-F5344CB8AC3E}">
        <p14:creationId xmlns:p14="http://schemas.microsoft.com/office/powerpoint/2010/main" val="25468292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6CB1-2941-4FB0-23F1-23BC049AB1F1}"/>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E5C4D2B-9D00-794F-EEC8-94DA9FF560F0}"/>
              </a:ext>
            </a:extLst>
          </p:cNvPr>
          <p:cNvSpPr>
            <a:spLocks noGrp="1"/>
          </p:cNvSpPr>
          <p:nvPr>
            <p:ph idx="1"/>
          </p:nvPr>
        </p:nvSpPr>
        <p:spPr/>
        <p:txBody>
          <a:bodyPr/>
          <a:lstStyle/>
          <a:p>
            <a:pPr>
              <a:lnSpc>
                <a:spcPct val="107000"/>
              </a:lnSpc>
              <a:spcAft>
                <a:spcPts val="800"/>
              </a:spcAft>
            </a:pPr>
            <a:r>
              <a:rPr lang="en-IN" kern="100" dirty="0">
                <a:effectLst/>
                <a:latin typeface="Calibri" panose="020F0502020204030204" pitchFamily="34" charset="0"/>
                <a:ea typeface="Calibri" panose="020F0502020204030204" pitchFamily="34" charset="0"/>
                <a:cs typeface="Mangal" panose="02040503050203030202" pitchFamily="18" charset="0"/>
              </a:rPr>
              <a:t>For the processes listed below, draw a chart showing their execution using priority scheduling. A larger number has higher priority. Consider (a) </a:t>
            </a:r>
            <a:r>
              <a:rPr lang="en-IN" kern="100" dirty="0" err="1">
                <a:effectLst/>
                <a:latin typeface="Calibri" panose="020F0502020204030204" pitchFamily="34" charset="0"/>
                <a:ea typeface="Calibri" panose="020F0502020204030204" pitchFamily="34" charset="0"/>
                <a:cs typeface="Mangal" panose="02040503050203030202" pitchFamily="18" charset="0"/>
              </a:rPr>
              <a:t>Preemptive</a:t>
            </a:r>
            <a:r>
              <a:rPr lang="en-IN" kern="100" dirty="0">
                <a:effectLst/>
                <a:latin typeface="Calibri" panose="020F0502020204030204" pitchFamily="34" charset="0"/>
                <a:ea typeface="Calibri" panose="020F0502020204030204" pitchFamily="34" charset="0"/>
                <a:cs typeface="Mangal" panose="02040503050203030202" pitchFamily="18" charset="0"/>
              </a:rPr>
              <a:t> and (b) Non-</a:t>
            </a:r>
            <a:r>
              <a:rPr lang="en-IN" kern="100" dirty="0" err="1">
                <a:effectLst/>
                <a:latin typeface="Calibri" panose="020F0502020204030204" pitchFamily="34" charset="0"/>
                <a:ea typeface="Calibri" panose="020F0502020204030204" pitchFamily="34" charset="0"/>
                <a:cs typeface="Mangal" panose="02040503050203030202" pitchFamily="18" charset="0"/>
              </a:rPr>
              <a:t>preemptive</a:t>
            </a:r>
            <a:r>
              <a:rPr lang="en-IN" kern="100" dirty="0">
                <a:effectLst/>
                <a:latin typeface="Calibri" panose="020F0502020204030204" pitchFamily="34" charset="0"/>
                <a:ea typeface="Calibri" panose="020F0502020204030204" pitchFamily="34" charset="0"/>
                <a:cs typeface="Mangal" panose="02040503050203030202" pitchFamily="18" charset="0"/>
              </a:rPr>
              <a:t> cases separately. Consider higher priority number = higher priority.</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graphicFrame>
        <p:nvGraphicFramePr>
          <p:cNvPr id="4" name="Table 3">
            <a:extLst>
              <a:ext uri="{FF2B5EF4-FFF2-40B4-BE49-F238E27FC236}">
                <a16:creationId xmlns:a16="http://schemas.microsoft.com/office/drawing/2014/main" id="{58157890-13A9-89AE-FBAA-B8F0FB84C973}"/>
              </a:ext>
            </a:extLst>
          </p:cNvPr>
          <p:cNvGraphicFramePr>
            <a:graphicFrameLocks noGrp="1"/>
          </p:cNvGraphicFramePr>
          <p:nvPr>
            <p:extLst>
              <p:ext uri="{D42A27DB-BD31-4B8C-83A1-F6EECF244321}">
                <p14:modId xmlns:p14="http://schemas.microsoft.com/office/powerpoint/2010/main" val="3364158196"/>
              </p:ext>
            </p:extLst>
          </p:nvPr>
        </p:nvGraphicFramePr>
        <p:xfrm>
          <a:off x="1004091" y="4086376"/>
          <a:ext cx="9506372" cy="2304150"/>
        </p:xfrm>
        <a:graphic>
          <a:graphicData uri="http://schemas.openxmlformats.org/drawingml/2006/table">
            <a:tbl>
              <a:tblPr firstRow="1" firstCol="1" bandRow="1">
                <a:tableStyleId>{F5AB1C69-6EDB-4FF4-983F-18BD219EF322}</a:tableStyleId>
              </a:tblPr>
              <a:tblGrid>
                <a:gridCol w="2456310">
                  <a:extLst>
                    <a:ext uri="{9D8B030D-6E8A-4147-A177-3AD203B41FA5}">
                      <a16:colId xmlns:a16="http://schemas.microsoft.com/office/drawing/2014/main" val="886098724"/>
                    </a:ext>
                  </a:extLst>
                </a:gridCol>
                <a:gridCol w="2425452">
                  <a:extLst>
                    <a:ext uri="{9D8B030D-6E8A-4147-A177-3AD203B41FA5}">
                      <a16:colId xmlns:a16="http://schemas.microsoft.com/office/drawing/2014/main" val="1137371212"/>
                    </a:ext>
                  </a:extLst>
                </a:gridCol>
                <a:gridCol w="2387393">
                  <a:extLst>
                    <a:ext uri="{9D8B030D-6E8A-4147-A177-3AD203B41FA5}">
                      <a16:colId xmlns:a16="http://schemas.microsoft.com/office/drawing/2014/main" val="3184679683"/>
                    </a:ext>
                  </a:extLst>
                </a:gridCol>
                <a:gridCol w="2237217">
                  <a:extLst>
                    <a:ext uri="{9D8B030D-6E8A-4147-A177-3AD203B41FA5}">
                      <a16:colId xmlns:a16="http://schemas.microsoft.com/office/drawing/2014/main" val="582899977"/>
                    </a:ext>
                  </a:extLst>
                </a:gridCol>
              </a:tblGrid>
              <a:tr h="460830">
                <a:tc>
                  <a:txBody>
                    <a:bodyPr/>
                    <a:lstStyle/>
                    <a:p>
                      <a:pPr>
                        <a:lnSpc>
                          <a:spcPct val="107000"/>
                        </a:lnSpc>
                        <a:spcAft>
                          <a:spcPts val="800"/>
                        </a:spcAft>
                      </a:pPr>
                      <a:r>
                        <a:rPr lang="en-IN" sz="2800" kern="100" dirty="0">
                          <a:effectLst/>
                        </a:rPr>
                        <a:t>Process</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Arrival time</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Burst time</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Priority</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18632946"/>
                  </a:ext>
                </a:extLst>
              </a:tr>
              <a:tr h="460830">
                <a:tc>
                  <a:txBody>
                    <a:bodyPr/>
                    <a:lstStyle/>
                    <a:p>
                      <a:pPr>
                        <a:lnSpc>
                          <a:spcPct val="107000"/>
                        </a:lnSpc>
                        <a:spcAft>
                          <a:spcPts val="800"/>
                        </a:spcAft>
                      </a:pPr>
                      <a:r>
                        <a:rPr lang="en-IN" sz="2800" kern="100">
                          <a:effectLst/>
                        </a:rPr>
                        <a:t>A</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0.000</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4</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3</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7900838"/>
                  </a:ext>
                </a:extLst>
              </a:tr>
              <a:tr h="460830">
                <a:tc>
                  <a:txBody>
                    <a:bodyPr/>
                    <a:lstStyle/>
                    <a:p>
                      <a:pPr>
                        <a:lnSpc>
                          <a:spcPct val="107000"/>
                        </a:lnSpc>
                        <a:spcAft>
                          <a:spcPts val="800"/>
                        </a:spcAft>
                      </a:pPr>
                      <a:r>
                        <a:rPr lang="en-IN" sz="2800" kern="100">
                          <a:effectLst/>
                        </a:rPr>
                        <a:t>B</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1.001</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3</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4</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0997354"/>
                  </a:ext>
                </a:extLst>
              </a:tr>
              <a:tr h="460830">
                <a:tc>
                  <a:txBody>
                    <a:bodyPr/>
                    <a:lstStyle/>
                    <a:p>
                      <a:pPr>
                        <a:lnSpc>
                          <a:spcPct val="107000"/>
                        </a:lnSpc>
                        <a:spcAft>
                          <a:spcPts val="800"/>
                        </a:spcAft>
                      </a:pPr>
                      <a:r>
                        <a:rPr lang="en-IN" sz="2800" kern="100">
                          <a:effectLst/>
                        </a:rPr>
                        <a:t>C</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2.001</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3</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6</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257584152"/>
                  </a:ext>
                </a:extLst>
              </a:tr>
              <a:tr h="460830">
                <a:tc>
                  <a:txBody>
                    <a:bodyPr/>
                    <a:lstStyle/>
                    <a:p>
                      <a:pPr>
                        <a:lnSpc>
                          <a:spcPct val="107000"/>
                        </a:lnSpc>
                        <a:spcAft>
                          <a:spcPts val="800"/>
                        </a:spcAft>
                      </a:pPr>
                      <a:r>
                        <a:rPr lang="en-IN" sz="2800" kern="100">
                          <a:effectLst/>
                        </a:rPr>
                        <a:t>D</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3.001</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5</a:t>
                      </a:r>
                      <a:endParaRPr lang="en-IN" sz="2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5</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09351748"/>
                  </a:ext>
                </a:extLst>
              </a:tr>
            </a:tbl>
          </a:graphicData>
        </a:graphic>
      </p:graphicFrame>
    </p:spTree>
    <p:extLst>
      <p:ext uri="{BB962C8B-B14F-4D97-AF65-F5344CB8AC3E}">
        <p14:creationId xmlns:p14="http://schemas.microsoft.com/office/powerpoint/2010/main" val="20671688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627F-9970-0EA9-FB5A-5605AD43F509}"/>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BE10EFCE-00C2-7B8C-AE4D-A62F808DA5B0}"/>
              </a:ext>
            </a:extLst>
          </p:cNvPr>
          <p:cNvSpPr>
            <a:spLocks noGrp="1"/>
          </p:cNvSpPr>
          <p:nvPr>
            <p:ph idx="1"/>
          </p:nvPr>
        </p:nvSpPr>
        <p:spPr/>
        <p:txBody>
          <a:bodyPr/>
          <a:lstStyle/>
          <a:p>
            <a:r>
              <a:rPr lang="en-IN" dirty="0" err="1"/>
              <a:t>Preemptive</a:t>
            </a:r>
            <a:r>
              <a:rPr lang="en-IN" dirty="0"/>
              <a:t> case</a:t>
            </a:r>
          </a:p>
          <a:p>
            <a:endParaRPr lang="en-IN" dirty="0"/>
          </a:p>
          <a:p>
            <a:endParaRPr lang="en-IN" dirty="0"/>
          </a:p>
          <a:p>
            <a:endParaRPr lang="en-IN" dirty="0"/>
          </a:p>
          <a:p>
            <a:endParaRPr lang="en-IN" dirty="0"/>
          </a:p>
          <a:p>
            <a:r>
              <a:rPr lang="en-IN" dirty="0"/>
              <a:t>Non-</a:t>
            </a:r>
            <a:r>
              <a:rPr lang="en-IN" dirty="0" err="1"/>
              <a:t>preemptive</a:t>
            </a:r>
            <a:r>
              <a:rPr lang="en-IN" dirty="0"/>
              <a:t> case</a:t>
            </a:r>
          </a:p>
          <a:p>
            <a:endParaRPr lang="en-IN" dirty="0"/>
          </a:p>
        </p:txBody>
      </p:sp>
      <p:pic>
        <p:nvPicPr>
          <p:cNvPr id="5" name="Picture 4">
            <a:extLst>
              <a:ext uri="{FF2B5EF4-FFF2-40B4-BE49-F238E27FC236}">
                <a16:creationId xmlns:a16="http://schemas.microsoft.com/office/drawing/2014/main" id="{F9213703-89C1-5F4B-1852-AB678F1991FD}"/>
              </a:ext>
            </a:extLst>
          </p:cNvPr>
          <p:cNvPicPr>
            <a:picLocks noChangeAspect="1"/>
          </p:cNvPicPr>
          <p:nvPr/>
        </p:nvPicPr>
        <p:blipFill>
          <a:blip r:embed="rId2"/>
          <a:stretch>
            <a:fillRect/>
          </a:stretch>
        </p:blipFill>
        <p:spPr>
          <a:xfrm>
            <a:off x="3981882" y="1345386"/>
            <a:ext cx="6890426" cy="1428636"/>
          </a:xfrm>
          <a:prstGeom prst="rect">
            <a:avLst/>
          </a:prstGeom>
        </p:spPr>
      </p:pic>
      <p:sp>
        <p:nvSpPr>
          <p:cNvPr id="6" name="TextBox 5">
            <a:extLst>
              <a:ext uri="{FF2B5EF4-FFF2-40B4-BE49-F238E27FC236}">
                <a16:creationId xmlns:a16="http://schemas.microsoft.com/office/drawing/2014/main" id="{9D1334DD-FCDF-D408-E44A-7E77D3A74EF6}"/>
              </a:ext>
            </a:extLst>
          </p:cNvPr>
          <p:cNvSpPr txBox="1"/>
          <p:nvPr/>
        </p:nvSpPr>
        <p:spPr>
          <a:xfrm>
            <a:off x="1021422" y="2908959"/>
            <a:ext cx="10332378" cy="1015663"/>
          </a:xfrm>
          <a:prstGeom prst="rect">
            <a:avLst/>
          </a:prstGeom>
          <a:noFill/>
        </p:spPr>
        <p:txBody>
          <a:bodyPr wrap="square" rtlCol="0">
            <a:spAutoFit/>
          </a:bodyPr>
          <a:lstStyle/>
          <a:p>
            <a:r>
              <a:rPr lang="en-IN" sz="2000" kern="100" dirty="0">
                <a:effectLst/>
                <a:latin typeface="Calibri" panose="020F0502020204030204" pitchFamily="34" charset="0"/>
                <a:ea typeface="Calibri" panose="020F0502020204030204" pitchFamily="34" charset="0"/>
                <a:cs typeface="Mangal" panose="02040503050203030202" pitchFamily="18" charset="0"/>
              </a:rPr>
              <a:t>Process A runs until process B arrives. Process B </a:t>
            </a:r>
            <a:r>
              <a:rPr lang="en-IN" sz="2000" kern="100" dirty="0" err="1">
                <a:effectLst/>
                <a:latin typeface="Calibri" panose="020F0502020204030204" pitchFamily="34" charset="0"/>
                <a:ea typeface="Calibri" panose="020F0502020204030204" pitchFamily="34" charset="0"/>
                <a:cs typeface="Mangal" panose="02040503050203030202" pitchFamily="18" charset="0"/>
              </a:rPr>
              <a:t>preempts</a:t>
            </a:r>
            <a:r>
              <a:rPr lang="en-IN" sz="2000" kern="100" dirty="0">
                <a:effectLst/>
                <a:latin typeface="Calibri" panose="020F0502020204030204" pitchFamily="34" charset="0"/>
                <a:ea typeface="Calibri" panose="020F0502020204030204" pitchFamily="34" charset="0"/>
                <a:cs typeface="Mangal" panose="02040503050203030202" pitchFamily="18" charset="0"/>
              </a:rPr>
              <a:t> process A and runs until it is </a:t>
            </a:r>
            <a:r>
              <a:rPr lang="en-IN" sz="2000" kern="100" dirty="0" err="1">
                <a:effectLst/>
                <a:latin typeface="Calibri" panose="020F0502020204030204" pitchFamily="34" charset="0"/>
                <a:ea typeface="Calibri" panose="020F0502020204030204" pitchFamily="34" charset="0"/>
                <a:cs typeface="Mangal" panose="02040503050203030202" pitchFamily="18" charset="0"/>
              </a:rPr>
              <a:t>preempted</a:t>
            </a:r>
            <a:r>
              <a:rPr lang="en-IN" sz="2000" kern="100" dirty="0">
                <a:effectLst/>
                <a:latin typeface="Calibri" panose="020F0502020204030204" pitchFamily="34" charset="0"/>
                <a:ea typeface="Calibri" panose="020F0502020204030204" pitchFamily="34" charset="0"/>
                <a:cs typeface="Mangal" panose="02040503050203030202" pitchFamily="18" charset="0"/>
              </a:rPr>
              <a:t> by process C. After process C terminates, process D runs. After process D, the lower-priority process B and process A run.</a:t>
            </a:r>
            <a:endParaRPr lang="en-IN" sz="2000" dirty="0"/>
          </a:p>
        </p:txBody>
      </p:sp>
      <p:pic>
        <p:nvPicPr>
          <p:cNvPr id="8" name="Picture 7">
            <a:extLst>
              <a:ext uri="{FF2B5EF4-FFF2-40B4-BE49-F238E27FC236}">
                <a16:creationId xmlns:a16="http://schemas.microsoft.com/office/drawing/2014/main" id="{AA3FBF98-4535-13AA-2703-68A6B076CAA6}"/>
              </a:ext>
            </a:extLst>
          </p:cNvPr>
          <p:cNvPicPr>
            <a:picLocks noChangeAspect="1"/>
          </p:cNvPicPr>
          <p:nvPr/>
        </p:nvPicPr>
        <p:blipFill>
          <a:blip r:embed="rId3"/>
          <a:stretch>
            <a:fillRect/>
          </a:stretch>
        </p:blipFill>
        <p:spPr>
          <a:xfrm>
            <a:off x="4501760" y="4001294"/>
            <a:ext cx="6183363" cy="1037022"/>
          </a:xfrm>
          <a:prstGeom prst="rect">
            <a:avLst/>
          </a:prstGeom>
        </p:spPr>
      </p:pic>
      <p:sp>
        <p:nvSpPr>
          <p:cNvPr id="9" name="TextBox 8">
            <a:extLst>
              <a:ext uri="{FF2B5EF4-FFF2-40B4-BE49-F238E27FC236}">
                <a16:creationId xmlns:a16="http://schemas.microsoft.com/office/drawing/2014/main" id="{8E13A992-F5D7-97A0-D3AF-3FC85DB8375D}"/>
              </a:ext>
            </a:extLst>
          </p:cNvPr>
          <p:cNvSpPr txBox="1"/>
          <p:nvPr/>
        </p:nvSpPr>
        <p:spPr>
          <a:xfrm>
            <a:off x="929811" y="5305361"/>
            <a:ext cx="10332378" cy="707886"/>
          </a:xfrm>
          <a:prstGeom prst="rect">
            <a:avLst/>
          </a:prstGeom>
          <a:noFill/>
        </p:spPr>
        <p:txBody>
          <a:bodyPr wrap="square" rtlCol="0">
            <a:spAutoFit/>
          </a:bodyPr>
          <a:lstStyle/>
          <a:p>
            <a:r>
              <a:rPr lang="en-IN" sz="2000" kern="100" dirty="0">
                <a:effectLst/>
                <a:latin typeface="Calibri" panose="020F0502020204030204" pitchFamily="34" charset="0"/>
                <a:ea typeface="Calibri" panose="020F0502020204030204" pitchFamily="34" charset="0"/>
                <a:cs typeface="Mangal" panose="02040503050203030202" pitchFamily="18" charset="0"/>
              </a:rPr>
              <a:t>Process A runs to completion. When it terminates, the other three processes are all waiting to run. They run in the order of their priority: C, D, and B.</a:t>
            </a:r>
          </a:p>
        </p:txBody>
      </p:sp>
    </p:spTree>
    <p:extLst>
      <p:ext uri="{BB962C8B-B14F-4D97-AF65-F5344CB8AC3E}">
        <p14:creationId xmlns:p14="http://schemas.microsoft.com/office/powerpoint/2010/main" val="20621936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390D-F0F8-0A27-B7E8-E1BBE8A483AA}"/>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711289BB-1A09-C7C9-2A33-3DF86A1BAF96}"/>
              </a:ext>
            </a:extLst>
          </p:cNvPr>
          <p:cNvSpPr>
            <a:spLocks noGrp="1"/>
          </p:cNvSpPr>
          <p:nvPr>
            <p:ph idx="1"/>
          </p:nvPr>
        </p:nvSpPr>
        <p:spPr/>
        <p:txBody>
          <a:bodyPr>
            <a:normAutofit fontScale="77500" lnSpcReduction="20000"/>
          </a:bodyPr>
          <a:lstStyle/>
          <a:p>
            <a:r>
              <a:rPr lang="en-IN" dirty="0"/>
              <a:t>For the same processes, calculate turnaround time for each process using priority scheduling </a:t>
            </a:r>
          </a:p>
          <a:p>
            <a:endParaRPr lang="en-IN" dirty="0"/>
          </a:p>
          <a:p>
            <a:endParaRPr lang="en-IN" dirty="0"/>
          </a:p>
          <a:p>
            <a:endParaRPr lang="en-IN" dirty="0"/>
          </a:p>
          <a:p>
            <a:endParaRPr lang="en-IN" dirty="0"/>
          </a:p>
          <a:p>
            <a:pPr marL="342900" lvl="0" indent="-342900">
              <a:lnSpc>
                <a:spcPct val="107000"/>
              </a:lnSpc>
              <a:spcAft>
                <a:spcPts val="800"/>
              </a:spcAft>
              <a:buFont typeface="+mj-lt"/>
              <a:buAutoNum type="alphaLcParenBoth"/>
            </a:pP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lphaLcParenBoth"/>
            </a:pPr>
            <a:r>
              <a:rPr lang="en-IN" sz="2300" kern="100" dirty="0" err="1">
                <a:effectLst/>
                <a:latin typeface="Calibri" panose="020F0502020204030204" pitchFamily="34" charset="0"/>
                <a:ea typeface="Calibri" panose="020F0502020204030204" pitchFamily="34" charset="0"/>
                <a:cs typeface="Mangal" panose="02040503050203030202" pitchFamily="18" charset="0"/>
              </a:rPr>
              <a:t>Preemptive</a:t>
            </a:r>
            <a:endParaRPr lang="en-IN" sz="23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300" kern="100" dirty="0">
                <a:effectLst/>
                <a:latin typeface="Calibri" panose="020F0502020204030204" pitchFamily="34" charset="0"/>
                <a:ea typeface="Calibri" panose="020F0502020204030204" pitchFamily="34" charset="0"/>
                <a:cs typeface="Mangal" panose="02040503050203030202" pitchFamily="18" charset="0"/>
              </a:rPr>
              <a:t>A: 15 – 0 = 15	B: 12 – 1 = 11	C: 5 – 2 =3	D: 10 – 3 = 7, </a:t>
            </a:r>
            <a:r>
              <a:rPr lang="en-IN" sz="2300" kern="100" dirty="0" err="1">
                <a:effectLst/>
                <a:latin typeface="Calibri" panose="020F0502020204030204" pitchFamily="34" charset="0"/>
                <a:ea typeface="Calibri" panose="020F0502020204030204" pitchFamily="34" charset="0"/>
                <a:cs typeface="Mangal" panose="02040503050203030202" pitchFamily="18" charset="0"/>
              </a:rPr>
              <a:t>Avg</a:t>
            </a:r>
            <a:r>
              <a:rPr lang="en-IN" sz="2300" kern="100" dirty="0">
                <a:effectLst/>
                <a:latin typeface="Calibri" panose="020F0502020204030204" pitchFamily="34" charset="0"/>
                <a:ea typeface="Calibri" panose="020F0502020204030204" pitchFamily="34" charset="0"/>
                <a:cs typeface="Mangal" panose="02040503050203030202" pitchFamily="18" charset="0"/>
              </a:rPr>
              <a:t> = (15 + 11 + 3 + 7) / 4 = 9</a:t>
            </a:r>
          </a:p>
          <a:p>
            <a:pPr marL="342900" lvl="0" indent="-342900">
              <a:lnSpc>
                <a:spcPct val="107000"/>
              </a:lnSpc>
              <a:spcAft>
                <a:spcPts val="800"/>
              </a:spcAft>
              <a:buFont typeface="+mj-lt"/>
              <a:buAutoNum type="alphaLcParenBoth"/>
            </a:pPr>
            <a:r>
              <a:rPr lang="en-IN" sz="2300" kern="100" dirty="0">
                <a:effectLst/>
                <a:latin typeface="Calibri" panose="020F0502020204030204" pitchFamily="34" charset="0"/>
                <a:ea typeface="Calibri" panose="020F0502020204030204" pitchFamily="34" charset="0"/>
                <a:cs typeface="Mangal" panose="02040503050203030202" pitchFamily="18" charset="0"/>
              </a:rPr>
              <a:t>Non-</a:t>
            </a:r>
            <a:r>
              <a:rPr lang="en-IN" sz="2300" kern="100" dirty="0" err="1">
                <a:effectLst/>
                <a:latin typeface="Calibri" panose="020F0502020204030204" pitchFamily="34" charset="0"/>
                <a:ea typeface="Calibri" panose="020F0502020204030204" pitchFamily="34" charset="0"/>
                <a:cs typeface="Mangal" panose="02040503050203030202" pitchFamily="18" charset="0"/>
              </a:rPr>
              <a:t>preemptive</a:t>
            </a:r>
            <a:endParaRPr lang="en-IN" sz="23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300" kern="100" dirty="0">
                <a:effectLst/>
                <a:latin typeface="Calibri" panose="020F0502020204030204" pitchFamily="34" charset="0"/>
                <a:ea typeface="Calibri" panose="020F0502020204030204" pitchFamily="34" charset="0"/>
                <a:cs typeface="Mangal" panose="02040503050203030202" pitchFamily="18" charset="0"/>
              </a:rPr>
              <a:t>A: 4 – 0 = 4	B: 15 – 1 = 14	C: 7 – 2 = 5	D: 12 – 3 = 9, </a:t>
            </a:r>
            <a:r>
              <a:rPr lang="en-IN" sz="2300" kern="100" dirty="0" err="1">
                <a:effectLst/>
                <a:latin typeface="Calibri" panose="020F0502020204030204" pitchFamily="34" charset="0"/>
                <a:ea typeface="Calibri" panose="020F0502020204030204" pitchFamily="34" charset="0"/>
                <a:cs typeface="Mangal" panose="02040503050203030202" pitchFamily="18" charset="0"/>
              </a:rPr>
              <a:t>Avg</a:t>
            </a:r>
            <a:r>
              <a:rPr lang="en-IN" sz="2300" kern="100" dirty="0">
                <a:effectLst/>
                <a:latin typeface="Calibri" panose="020F0502020204030204" pitchFamily="34" charset="0"/>
                <a:ea typeface="Calibri" panose="020F0502020204030204" pitchFamily="34" charset="0"/>
                <a:cs typeface="Mangal" panose="02040503050203030202" pitchFamily="18" charset="0"/>
              </a:rPr>
              <a:t> = (4 + 14 + 5 + 9) / 4 = 8</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graphicFrame>
        <p:nvGraphicFramePr>
          <p:cNvPr id="4" name="Table 3">
            <a:extLst>
              <a:ext uri="{FF2B5EF4-FFF2-40B4-BE49-F238E27FC236}">
                <a16:creationId xmlns:a16="http://schemas.microsoft.com/office/drawing/2014/main" id="{02EA5588-1E19-31CF-92C6-6BC3740AC3A7}"/>
              </a:ext>
            </a:extLst>
          </p:cNvPr>
          <p:cNvGraphicFramePr>
            <a:graphicFrameLocks noGrp="1"/>
          </p:cNvGraphicFramePr>
          <p:nvPr>
            <p:extLst>
              <p:ext uri="{D42A27DB-BD31-4B8C-83A1-F6EECF244321}">
                <p14:modId xmlns:p14="http://schemas.microsoft.com/office/powerpoint/2010/main" val="2148556515"/>
              </p:ext>
            </p:extLst>
          </p:nvPr>
        </p:nvGraphicFramePr>
        <p:xfrm>
          <a:off x="1969863" y="2411688"/>
          <a:ext cx="9557742" cy="1749345"/>
        </p:xfrm>
        <a:graphic>
          <a:graphicData uri="http://schemas.openxmlformats.org/drawingml/2006/table">
            <a:tbl>
              <a:tblPr firstRow="1" firstCol="1" bandRow="1">
                <a:tableStyleId>{F5AB1C69-6EDB-4FF4-983F-18BD219EF322}</a:tableStyleId>
              </a:tblPr>
              <a:tblGrid>
                <a:gridCol w="2469582">
                  <a:extLst>
                    <a:ext uri="{9D8B030D-6E8A-4147-A177-3AD203B41FA5}">
                      <a16:colId xmlns:a16="http://schemas.microsoft.com/office/drawing/2014/main" val="886098724"/>
                    </a:ext>
                  </a:extLst>
                </a:gridCol>
                <a:gridCol w="2438559">
                  <a:extLst>
                    <a:ext uri="{9D8B030D-6E8A-4147-A177-3AD203B41FA5}">
                      <a16:colId xmlns:a16="http://schemas.microsoft.com/office/drawing/2014/main" val="1137371212"/>
                    </a:ext>
                  </a:extLst>
                </a:gridCol>
                <a:gridCol w="2400294">
                  <a:extLst>
                    <a:ext uri="{9D8B030D-6E8A-4147-A177-3AD203B41FA5}">
                      <a16:colId xmlns:a16="http://schemas.microsoft.com/office/drawing/2014/main" val="3184679683"/>
                    </a:ext>
                  </a:extLst>
                </a:gridCol>
                <a:gridCol w="2249307">
                  <a:extLst>
                    <a:ext uri="{9D8B030D-6E8A-4147-A177-3AD203B41FA5}">
                      <a16:colId xmlns:a16="http://schemas.microsoft.com/office/drawing/2014/main" val="582899977"/>
                    </a:ext>
                  </a:extLst>
                </a:gridCol>
              </a:tblGrid>
              <a:tr h="349869">
                <a:tc>
                  <a:txBody>
                    <a:bodyPr/>
                    <a:lstStyle/>
                    <a:p>
                      <a:pPr>
                        <a:lnSpc>
                          <a:spcPct val="107000"/>
                        </a:lnSpc>
                        <a:spcAft>
                          <a:spcPts val="800"/>
                        </a:spcAft>
                      </a:pPr>
                      <a:r>
                        <a:rPr lang="en-IN" sz="2000" kern="100">
                          <a:effectLst/>
                        </a:rPr>
                        <a:t>Process</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Arrival time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Burst time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Priority</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18632946"/>
                  </a:ext>
                </a:extLst>
              </a:tr>
              <a:tr h="349869">
                <a:tc>
                  <a:txBody>
                    <a:bodyPr/>
                    <a:lstStyle/>
                    <a:p>
                      <a:pPr>
                        <a:lnSpc>
                          <a:spcPct val="107000"/>
                        </a:lnSpc>
                        <a:spcAft>
                          <a:spcPts val="800"/>
                        </a:spcAft>
                      </a:pPr>
                      <a:r>
                        <a:rPr lang="en-IN" sz="2000" kern="100">
                          <a:effectLst/>
                        </a:rPr>
                        <a:t>A</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0.000</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4</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3</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7900838"/>
                  </a:ext>
                </a:extLst>
              </a:tr>
              <a:tr h="349869">
                <a:tc>
                  <a:txBody>
                    <a:bodyPr/>
                    <a:lstStyle/>
                    <a:p>
                      <a:pPr>
                        <a:lnSpc>
                          <a:spcPct val="107000"/>
                        </a:lnSpc>
                        <a:spcAft>
                          <a:spcPts val="800"/>
                        </a:spcAft>
                      </a:pPr>
                      <a:r>
                        <a:rPr lang="en-IN" sz="2000" kern="100">
                          <a:effectLst/>
                        </a:rPr>
                        <a:t>B</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1.001</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3</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4</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0997354"/>
                  </a:ext>
                </a:extLst>
              </a:tr>
              <a:tr h="349869">
                <a:tc>
                  <a:txBody>
                    <a:bodyPr/>
                    <a:lstStyle/>
                    <a:p>
                      <a:pPr>
                        <a:lnSpc>
                          <a:spcPct val="107000"/>
                        </a:lnSpc>
                        <a:spcAft>
                          <a:spcPts val="800"/>
                        </a:spcAft>
                      </a:pPr>
                      <a:r>
                        <a:rPr lang="en-IN" sz="2000" kern="100">
                          <a:effectLst/>
                        </a:rPr>
                        <a:t>C</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2.001</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3</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6</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257584152"/>
                  </a:ext>
                </a:extLst>
              </a:tr>
              <a:tr h="349869">
                <a:tc>
                  <a:txBody>
                    <a:bodyPr/>
                    <a:lstStyle/>
                    <a:p>
                      <a:pPr>
                        <a:lnSpc>
                          <a:spcPct val="107000"/>
                        </a:lnSpc>
                        <a:spcAft>
                          <a:spcPts val="800"/>
                        </a:spcAft>
                      </a:pPr>
                      <a:r>
                        <a:rPr lang="en-IN" sz="2000" kern="100">
                          <a:effectLst/>
                        </a:rPr>
                        <a:t>D</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dirty="0">
                          <a:effectLst/>
                        </a:rPr>
                        <a:t>3.001</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a:effectLst/>
                        </a:rPr>
                        <a:t>5</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000" kern="100" dirty="0">
                          <a:effectLst/>
                        </a:rPr>
                        <a:t>5</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09351748"/>
                  </a:ext>
                </a:extLst>
              </a:tr>
            </a:tbl>
          </a:graphicData>
        </a:graphic>
      </p:graphicFrame>
    </p:spTree>
    <p:extLst>
      <p:ext uri="{BB962C8B-B14F-4D97-AF65-F5344CB8AC3E}">
        <p14:creationId xmlns:p14="http://schemas.microsoft.com/office/powerpoint/2010/main" val="3789824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4CCF-12FD-7D9A-235E-E45946629F18}"/>
              </a:ext>
            </a:extLst>
          </p:cNvPr>
          <p:cNvSpPr>
            <a:spLocks noGrp="1"/>
          </p:cNvSpPr>
          <p:nvPr>
            <p:ph type="title"/>
          </p:nvPr>
        </p:nvSpPr>
        <p:spPr/>
        <p:txBody>
          <a:bodyPr/>
          <a:lstStyle/>
          <a:p>
            <a:r>
              <a:rPr lang="en-IN" dirty="0"/>
              <a:t>Priority Scheduling – Points</a:t>
            </a:r>
          </a:p>
        </p:txBody>
      </p:sp>
      <p:sp>
        <p:nvSpPr>
          <p:cNvPr id="3" name="Content Placeholder 2">
            <a:extLst>
              <a:ext uri="{FF2B5EF4-FFF2-40B4-BE49-F238E27FC236}">
                <a16:creationId xmlns:a16="http://schemas.microsoft.com/office/drawing/2014/main" id="{C19ACD7A-652E-804A-2410-12FED933AF33}"/>
              </a:ext>
            </a:extLst>
          </p:cNvPr>
          <p:cNvSpPr>
            <a:spLocks noGrp="1"/>
          </p:cNvSpPr>
          <p:nvPr>
            <p:ph idx="1"/>
          </p:nvPr>
        </p:nvSpPr>
        <p:spPr/>
        <p:txBody>
          <a:bodyPr/>
          <a:lstStyle/>
          <a:p>
            <a:r>
              <a:rPr lang="en-US" dirty="0"/>
              <a:t>A process having lower priority can be indefinitely blocked or starved</a:t>
            </a:r>
          </a:p>
          <a:p>
            <a:r>
              <a:rPr lang="en-US" dirty="0"/>
              <a:t>To prevent this, we do </a:t>
            </a:r>
            <a:r>
              <a:rPr lang="en-US" b="1" dirty="0"/>
              <a:t>aging</a:t>
            </a:r>
            <a:r>
              <a:rPr lang="en-US" dirty="0"/>
              <a:t>,</a:t>
            </a:r>
            <a:r>
              <a:rPr lang="en-US" b="1" dirty="0"/>
              <a:t> </a:t>
            </a:r>
            <a:r>
              <a:rPr lang="en-US" dirty="0"/>
              <a:t>where the priority of the process is increased as it waits in the queue</a:t>
            </a:r>
          </a:p>
          <a:p>
            <a:r>
              <a:rPr lang="en-US" dirty="0"/>
              <a:t>So, a process which has been in a queue for a long time will reach high priority, and hence it will not be starved</a:t>
            </a:r>
            <a:endParaRPr lang="en-IN" dirty="0"/>
          </a:p>
        </p:txBody>
      </p:sp>
    </p:spTree>
    <p:extLst>
      <p:ext uri="{BB962C8B-B14F-4D97-AF65-F5344CB8AC3E}">
        <p14:creationId xmlns:p14="http://schemas.microsoft.com/office/powerpoint/2010/main" val="5748754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6A65-497D-B084-BA02-1705B0852F69}"/>
              </a:ext>
            </a:extLst>
          </p:cNvPr>
          <p:cNvSpPr>
            <a:spLocks noGrp="1"/>
          </p:cNvSpPr>
          <p:nvPr>
            <p:ph type="title"/>
          </p:nvPr>
        </p:nvSpPr>
        <p:spPr/>
        <p:txBody>
          <a:bodyPr/>
          <a:lstStyle/>
          <a:p>
            <a:r>
              <a:rPr lang="en-IN" dirty="0"/>
              <a:t>Shortest Job First (SJF)</a:t>
            </a:r>
          </a:p>
        </p:txBody>
      </p:sp>
      <p:sp>
        <p:nvSpPr>
          <p:cNvPr id="3" name="Content Placeholder 2">
            <a:extLst>
              <a:ext uri="{FF2B5EF4-FFF2-40B4-BE49-F238E27FC236}">
                <a16:creationId xmlns:a16="http://schemas.microsoft.com/office/drawing/2014/main" id="{CFEEC212-1431-D2DF-DA8B-52AC6B367E8B}"/>
              </a:ext>
            </a:extLst>
          </p:cNvPr>
          <p:cNvSpPr>
            <a:spLocks noGrp="1"/>
          </p:cNvSpPr>
          <p:nvPr>
            <p:ph idx="1"/>
          </p:nvPr>
        </p:nvSpPr>
        <p:spPr/>
        <p:txBody>
          <a:bodyPr/>
          <a:lstStyle/>
          <a:p>
            <a:r>
              <a:rPr lang="en-IN" b="1" dirty="0"/>
              <a:t>Shorted Job First (SJF)</a:t>
            </a:r>
            <a:r>
              <a:rPr lang="en-IN" dirty="0"/>
              <a:t>: Non pre-emptive algorithm</a:t>
            </a:r>
          </a:p>
          <a:p>
            <a:r>
              <a:rPr lang="en-IN" dirty="0"/>
              <a:t>Selects the process with the shortest expected processing time</a:t>
            </a:r>
          </a:p>
          <a:p>
            <a:r>
              <a:rPr lang="en-IN" dirty="0"/>
              <a:t>If there is a tie, FCFS is used</a:t>
            </a:r>
          </a:p>
          <a:p>
            <a:r>
              <a:rPr lang="en-IN" dirty="0"/>
              <a:t>Favors short processes over longer ones</a:t>
            </a:r>
          </a:p>
          <a:p>
            <a:r>
              <a:rPr lang="en-IN" dirty="0"/>
              <a:t>Can lead to </a:t>
            </a:r>
            <a:r>
              <a:rPr lang="en-IN" b="1" dirty="0"/>
              <a:t>starvation</a:t>
            </a:r>
            <a:r>
              <a:rPr lang="en-IN" dirty="0"/>
              <a:t> for a long process in extreme cases</a:t>
            </a:r>
          </a:p>
        </p:txBody>
      </p:sp>
    </p:spTree>
    <p:extLst>
      <p:ext uri="{BB962C8B-B14F-4D97-AF65-F5344CB8AC3E}">
        <p14:creationId xmlns:p14="http://schemas.microsoft.com/office/powerpoint/2010/main" val="3623303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0027-A4FB-E8C2-1F1E-523F827ABD9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871A2BCE-1456-DE49-311F-4F29C202803B}"/>
              </a:ext>
            </a:extLst>
          </p:cNvPr>
          <p:cNvSpPr>
            <a:spLocks noGrp="1"/>
          </p:cNvSpPr>
          <p:nvPr>
            <p:ph idx="1"/>
          </p:nvPr>
        </p:nvSpPr>
        <p:spPr/>
        <p:txBody>
          <a:bodyPr/>
          <a:lstStyle/>
          <a:p>
            <a:r>
              <a:rPr lang="en-IN" dirty="0"/>
              <a:t>Consider the following processes and draw a chart showing the SJF execution</a:t>
            </a:r>
          </a:p>
          <a:p>
            <a:endParaRPr lang="en-IN" dirty="0"/>
          </a:p>
          <a:p>
            <a:endParaRPr lang="en-IN" dirty="0"/>
          </a:p>
        </p:txBody>
      </p:sp>
      <p:graphicFrame>
        <p:nvGraphicFramePr>
          <p:cNvPr id="5" name="Table 5">
            <a:extLst>
              <a:ext uri="{FF2B5EF4-FFF2-40B4-BE49-F238E27FC236}">
                <a16:creationId xmlns:a16="http://schemas.microsoft.com/office/drawing/2014/main" id="{315F7125-73A2-557D-47F8-8F2C23F4D6C9}"/>
              </a:ext>
            </a:extLst>
          </p:cNvPr>
          <p:cNvGraphicFramePr>
            <a:graphicFrameLocks noGrp="1"/>
          </p:cNvGraphicFramePr>
          <p:nvPr>
            <p:ph sz="half" idx="4294967295"/>
          </p:nvPr>
        </p:nvGraphicFramePr>
        <p:xfrm>
          <a:off x="0" y="267811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pic>
        <p:nvPicPr>
          <p:cNvPr id="6" name="Picture 5">
            <a:extLst>
              <a:ext uri="{FF2B5EF4-FFF2-40B4-BE49-F238E27FC236}">
                <a16:creationId xmlns:a16="http://schemas.microsoft.com/office/drawing/2014/main" id="{8C622F0E-9709-5AD8-4E62-1545F9674742}"/>
              </a:ext>
            </a:extLst>
          </p:cNvPr>
          <p:cNvPicPr>
            <a:picLocks noChangeAspect="1"/>
          </p:cNvPicPr>
          <p:nvPr/>
        </p:nvPicPr>
        <p:blipFill>
          <a:blip r:embed="rId2"/>
          <a:stretch>
            <a:fillRect/>
          </a:stretch>
        </p:blipFill>
        <p:spPr>
          <a:xfrm>
            <a:off x="657729" y="4819211"/>
            <a:ext cx="5517040" cy="785654"/>
          </a:xfrm>
          <a:prstGeom prst="rect">
            <a:avLst/>
          </a:prstGeom>
        </p:spPr>
      </p:pic>
      <p:sp>
        <p:nvSpPr>
          <p:cNvPr id="8" name="TextBox 7">
            <a:extLst>
              <a:ext uri="{FF2B5EF4-FFF2-40B4-BE49-F238E27FC236}">
                <a16:creationId xmlns:a16="http://schemas.microsoft.com/office/drawing/2014/main" id="{7C054157-1E93-13C7-7016-DF82FE91A8BA}"/>
              </a:ext>
            </a:extLst>
          </p:cNvPr>
          <p:cNvSpPr txBox="1"/>
          <p:nvPr/>
        </p:nvSpPr>
        <p:spPr>
          <a:xfrm>
            <a:off x="6801491" y="4667964"/>
            <a:ext cx="4921321" cy="1938992"/>
          </a:xfrm>
          <a:prstGeom prst="rect">
            <a:avLst/>
          </a:prstGeom>
          <a:noFill/>
        </p:spPr>
        <p:txBody>
          <a:bodyPr wrap="square" rtlCol="0">
            <a:spAutoFit/>
          </a:bodyPr>
          <a:lstStyle/>
          <a:p>
            <a:r>
              <a:rPr lang="en-IN" sz="2000" kern="100" dirty="0">
                <a:effectLst/>
                <a:latin typeface="Calibri" panose="020F0502020204030204" pitchFamily="34" charset="0"/>
                <a:ea typeface="Calibri" panose="020F0502020204030204" pitchFamily="34" charset="0"/>
                <a:cs typeface="Mangal" panose="02040503050203030202" pitchFamily="18" charset="0"/>
              </a:rPr>
              <a:t>Explanation: A starts executing; it is the only choice at time 0. At time 3, B is the only process in the queue. At time 9, when B completes, process D runs because it is shorter than process C.</a:t>
            </a:r>
          </a:p>
          <a:p>
            <a:endParaRPr lang="en-IN" sz="2000" dirty="0"/>
          </a:p>
        </p:txBody>
      </p:sp>
    </p:spTree>
    <p:extLst>
      <p:ext uri="{BB962C8B-B14F-4D97-AF65-F5344CB8AC3E}">
        <p14:creationId xmlns:p14="http://schemas.microsoft.com/office/powerpoint/2010/main" val="37647253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0027-A4FB-E8C2-1F1E-523F827ABD9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871A2BCE-1456-DE49-311F-4F29C202803B}"/>
              </a:ext>
            </a:extLst>
          </p:cNvPr>
          <p:cNvSpPr>
            <a:spLocks noGrp="1"/>
          </p:cNvSpPr>
          <p:nvPr>
            <p:ph idx="1"/>
          </p:nvPr>
        </p:nvSpPr>
        <p:spPr/>
        <p:txBody>
          <a:bodyPr/>
          <a:lstStyle/>
          <a:p>
            <a:r>
              <a:rPr lang="en-IN" dirty="0"/>
              <a:t>Consider the following processes and calculate average turnaround time and waiting time for each process using the SJF algorithm</a:t>
            </a:r>
          </a:p>
          <a:p>
            <a:endParaRPr lang="en-IN" dirty="0"/>
          </a:p>
          <a:p>
            <a:endParaRPr lang="en-IN" dirty="0"/>
          </a:p>
          <a:p>
            <a:endParaRPr lang="en-IN" dirty="0"/>
          </a:p>
          <a:p>
            <a:endParaRPr lang="en-IN" dirty="0"/>
          </a:p>
          <a:p>
            <a:r>
              <a:rPr lang="en-IN" dirty="0"/>
              <a:t>Turnaround time: ((3 – 0) + (9 – 1) + (15 – 4) + (11 – 6) / 4) = 6.75</a:t>
            </a:r>
          </a:p>
          <a:p>
            <a:r>
              <a:rPr lang="en-IN" dirty="0"/>
              <a:t>Waiting time: A: (3 – 3 - 0) = 0; B: (3 – 0 - 1) = 2; C: (11 – 0 - 4) = 7; D: (9 – 0 - 6) = 3</a:t>
            </a:r>
          </a:p>
          <a:p>
            <a:endParaRPr lang="en-IN" dirty="0"/>
          </a:p>
          <a:p>
            <a:endParaRPr lang="en-IN" dirty="0"/>
          </a:p>
        </p:txBody>
      </p:sp>
      <p:graphicFrame>
        <p:nvGraphicFramePr>
          <p:cNvPr id="5" name="Table 5">
            <a:extLst>
              <a:ext uri="{FF2B5EF4-FFF2-40B4-BE49-F238E27FC236}">
                <a16:creationId xmlns:a16="http://schemas.microsoft.com/office/drawing/2014/main" id="{315F7125-73A2-557D-47F8-8F2C23F4D6C9}"/>
              </a:ext>
            </a:extLst>
          </p:cNvPr>
          <p:cNvGraphicFramePr>
            <a:graphicFrameLocks noGrp="1"/>
          </p:cNvGraphicFramePr>
          <p:nvPr>
            <p:ph sz="half" idx="4294967295"/>
          </p:nvPr>
        </p:nvGraphicFramePr>
        <p:xfrm>
          <a:off x="0" y="2678113"/>
          <a:ext cx="5181600" cy="1854200"/>
        </p:xfrm>
        <a:graphic>
          <a:graphicData uri="http://schemas.openxmlformats.org/drawingml/2006/table">
            <a:tbl>
              <a:tblPr firstRow="1" bandRow="1">
                <a:tableStyleId>{46F890A9-2807-4EBB-B81D-B2AA78EC7F39}</a:tableStyleId>
              </a:tblPr>
              <a:tblGrid>
                <a:gridCol w="1727200">
                  <a:extLst>
                    <a:ext uri="{9D8B030D-6E8A-4147-A177-3AD203B41FA5}">
                      <a16:colId xmlns:a16="http://schemas.microsoft.com/office/drawing/2014/main" val="3671869327"/>
                    </a:ext>
                  </a:extLst>
                </a:gridCol>
                <a:gridCol w="1727200">
                  <a:extLst>
                    <a:ext uri="{9D8B030D-6E8A-4147-A177-3AD203B41FA5}">
                      <a16:colId xmlns:a16="http://schemas.microsoft.com/office/drawing/2014/main" val="794823613"/>
                    </a:ext>
                  </a:extLst>
                </a:gridCol>
                <a:gridCol w="1727200">
                  <a:extLst>
                    <a:ext uri="{9D8B030D-6E8A-4147-A177-3AD203B41FA5}">
                      <a16:colId xmlns:a16="http://schemas.microsoft.com/office/drawing/2014/main" val="912935075"/>
                    </a:ext>
                  </a:extLst>
                </a:gridCol>
              </a:tblGrid>
              <a:tr h="370840">
                <a:tc>
                  <a:txBody>
                    <a:bodyPr/>
                    <a:lstStyle/>
                    <a:p>
                      <a:r>
                        <a:rPr lang="en-IN" dirty="0"/>
                        <a:t>Process</a:t>
                      </a:r>
                    </a:p>
                  </a:txBody>
                  <a:tcPr/>
                </a:tc>
                <a:tc>
                  <a:txBody>
                    <a:bodyPr/>
                    <a:lstStyle/>
                    <a:p>
                      <a:r>
                        <a:rPr lang="en-IN" dirty="0"/>
                        <a:t>Arrival Time</a:t>
                      </a:r>
                    </a:p>
                  </a:txBody>
                  <a:tcPr/>
                </a:tc>
                <a:tc>
                  <a:txBody>
                    <a:bodyPr/>
                    <a:lstStyle/>
                    <a:p>
                      <a:r>
                        <a:rPr lang="en-IN" dirty="0"/>
                        <a:t>Processing Time</a:t>
                      </a:r>
                    </a:p>
                  </a:txBody>
                  <a:tcPr/>
                </a:tc>
                <a:extLst>
                  <a:ext uri="{0D108BD9-81ED-4DB2-BD59-A6C34878D82A}">
                    <a16:rowId xmlns:a16="http://schemas.microsoft.com/office/drawing/2014/main" val="629739897"/>
                  </a:ext>
                </a:extLst>
              </a:tr>
              <a:tr h="370840">
                <a:tc>
                  <a:txBody>
                    <a:bodyPr/>
                    <a:lstStyle/>
                    <a:p>
                      <a:r>
                        <a:rPr lang="en-IN" dirty="0"/>
                        <a:t>A</a:t>
                      </a:r>
                    </a:p>
                  </a:txBody>
                  <a:tcPr/>
                </a:tc>
                <a:tc>
                  <a:txBody>
                    <a:bodyPr/>
                    <a:lstStyle/>
                    <a:p>
                      <a:r>
                        <a:rPr lang="en-IN" dirty="0"/>
                        <a:t>0.000</a:t>
                      </a:r>
                    </a:p>
                  </a:txBody>
                  <a:tcPr/>
                </a:tc>
                <a:tc>
                  <a:txBody>
                    <a:bodyPr/>
                    <a:lstStyle/>
                    <a:p>
                      <a:r>
                        <a:rPr lang="en-IN" dirty="0"/>
                        <a:t>3</a:t>
                      </a:r>
                    </a:p>
                  </a:txBody>
                  <a:tcPr/>
                </a:tc>
                <a:extLst>
                  <a:ext uri="{0D108BD9-81ED-4DB2-BD59-A6C34878D82A}">
                    <a16:rowId xmlns:a16="http://schemas.microsoft.com/office/drawing/2014/main" val="3802502827"/>
                  </a:ext>
                </a:extLst>
              </a:tr>
              <a:tr h="370840">
                <a:tc>
                  <a:txBody>
                    <a:bodyPr/>
                    <a:lstStyle/>
                    <a:p>
                      <a:r>
                        <a:rPr lang="en-IN" dirty="0"/>
                        <a:t>B</a:t>
                      </a:r>
                    </a:p>
                  </a:txBody>
                  <a:tcPr/>
                </a:tc>
                <a:tc>
                  <a:txBody>
                    <a:bodyPr/>
                    <a:lstStyle/>
                    <a:p>
                      <a:r>
                        <a:rPr lang="en-IN" dirty="0"/>
                        <a:t>1.001</a:t>
                      </a:r>
                    </a:p>
                  </a:txBody>
                  <a:tcPr/>
                </a:tc>
                <a:tc>
                  <a:txBody>
                    <a:bodyPr/>
                    <a:lstStyle/>
                    <a:p>
                      <a:r>
                        <a:rPr lang="en-IN" dirty="0"/>
                        <a:t>6</a:t>
                      </a:r>
                    </a:p>
                  </a:txBody>
                  <a:tcPr/>
                </a:tc>
                <a:extLst>
                  <a:ext uri="{0D108BD9-81ED-4DB2-BD59-A6C34878D82A}">
                    <a16:rowId xmlns:a16="http://schemas.microsoft.com/office/drawing/2014/main" val="47045654"/>
                  </a:ext>
                </a:extLst>
              </a:tr>
              <a:tr h="370840">
                <a:tc>
                  <a:txBody>
                    <a:bodyPr/>
                    <a:lstStyle/>
                    <a:p>
                      <a:r>
                        <a:rPr lang="en-IN" dirty="0"/>
                        <a:t>C</a:t>
                      </a:r>
                    </a:p>
                  </a:txBody>
                  <a:tcPr/>
                </a:tc>
                <a:tc>
                  <a:txBody>
                    <a:bodyPr/>
                    <a:lstStyle/>
                    <a:p>
                      <a:r>
                        <a:rPr lang="en-IN" dirty="0"/>
                        <a:t>4.001</a:t>
                      </a:r>
                    </a:p>
                  </a:txBody>
                  <a:tcPr/>
                </a:tc>
                <a:tc>
                  <a:txBody>
                    <a:bodyPr/>
                    <a:lstStyle/>
                    <a:p>
                      <a:r>
                        <a:rPr lang="en-IN" dirty="0"/>
                        <a:t>4</a:t>
                      </a:r>
                    </a:p>
                  </a:txBody>
                  <a:tcPr/>
                </a:tc>
                <a:extLst>
                  <a:ext uri="{0D108BD9-81ED-4DB2-BD59-A6C34878D82A}">
                    <a16:rowId xmlns:a16="http://schemas.microsoft.com/office/drawing/2014/main" val="2919038669"/>
                  </a:ext>
                </a:extLst>
              </a:tr>
              <a:tr h="370840">
                <a:tc>
                  <a:txBody>
                    <a:bodyPr/>
                    <a:lstStyle/>
                    <a:p>
                      <a:r>
                        <a:rPr lang="en-IN" dirty="0"/>
                        <a:t>D</a:t>
                      </a:r>
                    </a:p>
                  </a:txBody>
                  <a:tcPr/>
                </a:tc>
                <a:tc>
                  <a:txBody>
                    <a:bodyPr/>
                    <a:lstStyle/>
                    <a:p>
                      <a:r>
                        <a:rPr lang="en-IN" dirty="0"/>
                        <a:t>6.001</a:t>
                      </a:r>
                    </a:p>
                  </a:txBody>
                  <a:tcPr/>
                </a:tc>
                <a:tc>
                  <a:txBody>
                    <a:bodyPr/>
                    <a:lstStyle/>
                    <a:p>
                      <a:r>
                        <a:rPr lang="en-IN" dirty="0"/>
                        <a:t>2</a:t>
                      </a:r>
                    </a:p>
                  </a:txBody>
                  <a:tcPr/>
                </a:tc>
                <a:extLst>
                  <a:ext uri="{0D108BD9-81ED-4DB2-BD59-A6C34878D82A}">
                    <a16:rowId xmlns:a16="http://schemas.microsoft.com/office/drawing/2014/main" val="1109890570"/>
                  </a:ext>
                </a:extLst>
              </a:tr>
            </a:tbl>
          </a:graphicData>
        </a:graphic>
      </p:graphicFrame>
    </p:spTree>
    <p:extLst>
      <p:ext uri="{BB962C8B-B14F-4D97-AF65-F5344CB8AC3E}">
        <p14:creationId xmlns:p14="http://schemas.microsoft.com/office/powerpoint/2010/main" val="243918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7A415D-DCF8-3085-13AA-EB494B623B39}"/>
              </a:ext>
            </a:extLst>
          </p:cNvPr>
          <p:cNvSpPr>
            <a:spLocks noGrp="1"/>
          </p:cNvSpPr>
          <p:nvPr>
            <p:ph type="title"/>
          </p:nvPr>
        </p:nvSpPr>
        <p:spPr/>
        <p:txBody>
          <a:bodyPr/>
          <a:lstStyle/>
          <a:p>
            <a:r>
              <a:rPr lang="en-IN" dirty="0"/>
              <a:t>Session 2: Introduction to Linux</a:t>
            </a:r>
          </a:p>
        </p:txBody>
      </p:sp>
      <p:sp>
        <p:nvSpPr>
          <p:cNvPr id="8" name="Text Placeholder 7">
            <a:extLst>
              <a:ext uri="{FF2B5EF4-FFF2-40B4-BE49-F238E27FC236}">
                <a16:creationId xmlns:a16="http://schemas.microsoft.com/office/drawing/2014/main" id="{4C6CE264-0546-94FE-4169-CBA4539202F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766477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F9B5-F13D-A399-4899-C7E83AE26146}"/>
              </a:ext>
            </a:extLst>
          </p:cNvPr>
          <p:cNvSpPr>
            <a:spLocks noGrp="1"/>
          </p:cNvSpPr>
          <p:nvPr>
            <p:ph type="title"/>
          </p:nvPr>
        </p:nvSpPr>
        <p:spPr/>
        <p:txBody>
          <a:bodyPr/>
          <a:lstStyle/>
          <a:p>
            <a:r>
              <a:rPr lang="en-IN" dirty="0"/>
              <a:t>Linux Processes</a:t>
            </a:r>
          </a:p>
        </p:txBody>
      </p:sp>
      <p:sp>
        <p:nvSpPr>
          <p:cNvPr id="3" name="Content Placeholder 2">
            <a:extLst>
              <a:ext uri="{FF2B5EF4-FFF2-40B4-BE49-F238E27FC236}">
                <a16:creationId xmlns:a16="http://schemas.microsoft.com/office/drawing/2014/main" id="{89859F9F-92FC-6347-6541-4B0CDAB494FF}"/>
              </a:ext>
            </a:extLst>
          </p:cNvPr>
          <p:cNvSpPr>
            <a:spLocks noGrp="1"/>
          </p:cNvSpPr>
          <p:nvPr>
            <p:ph idx="1"/>
          </p:nvPr>
        </p:nvSpPr>
        <p:spPr/>
        <p:txBody>
          <a:bodyPr>
            <a:normAutofit fontScale="92500" lnSpcReduction="10000"/>
          </a:bodyPr>
          <a:lstStyle/>
          <a:p>
            <a:r>
              <a:rPr lang="en-IN" dirty="0"/>
              <a:t>Process types: </a:t>
            </a:r>
            <a:r>
              <a:rPr lang="en-IN" b="1" dirty="0"/>
              <a:t>Parent, Child, Daemon, Zombie (Defunct), Orphan</a:t>
            </a:r>
          </a:p>
          <a:p>
            <a:r>
              <a:rPr lang="en-IN" dirty="0"/>
              <a:t>Try command: </a:t>
            </a:r>
            <a:r>
              <a:rPr lang="en-IN" b="1" dirty="0" err="1"/>
              <a:t>ps</a:t>
            </a:r>
            <a:r>
              <a:rPr lang="en-IN" b="1" dirty="0"/>
              <a:t> -</a:t>
            </a:r>
            <a:r>
              <a:rPr lang="en-IN" b="1" dirty="0" err="1"/>
              <a:t>ef</a:t>
            </a:r>
            <a:r>
              <a:rPr lang="en-IN" b="1" dirty="0"/>
              <a:t> | less   </a:t>
            </a:r>
            <a:r>
              <a:rPr lang="en-IN" dirty="0"/>
              <a:t>… e = All processes, f = Full-format</a:t>
            </a:r>
          </a:p>
          <a:p>
            <a:r>
              <a:rPr lang="en-IN" dirty="0"/>
              <a:t>Note that the first process is </a:t>
            </a:r>
            <a:r>
              <a:rPr lang="en-IN" i="1" dirty="0" err="1"/>
              <a:t>init</a:t>
            </a:r>
            <a:r>
              <a:rPr lang="en-IN" i="1" dirty="0"/>
              <a:t> </a:t>
            </a:r>
            <a:r>
              <a:rPr lang="en-IN" dirty="0"/>
              <a:t>with </a:t>
            </a:r>
            <a:r>
              <a:rPr lang="en-IN" dirty="0" err="1"/>
              <a:t>pid</a:t>
            </a:r>
            <a:r>
              <a:rPr lang="en-IN" dirty="0"/>
              <a:t> 1</a:t>
            </a:r>
          </a:p>
          <a:p>
            <a:endParaRPr lang="en-IN" dirty="0"/>
          </a:p>
          <a:p>
            <a:endParaRPr lang="en-IN" dirty="0"/>
          </a:p>
          <a:p>
            <a:endParaRPr lang="en-IN" dirty="0"/>
          </a:p>
          <a:p>
            <a:r>
              <a:rPr lang="en-IN" b="1" dirty="0"/>
              <a:t>Zombie</a:t>
            </a:r>
            <a:r>
              <a:rPr lang="en-IN" dirty="0"/>
              <a:t>: A terminated process whose data has not been released</a:t>
            </a:r>
          </a:p>
          <a:p>
            <a:r>
              <a:rPr lang="en-IN" b="1" dirty="0"/>
              <a:t>Orphan</a:t>
            </a:r>
            <a:r>
              <a:rPr lang="en-IN" dirty="0"/>
              <a:t>: A child process whose parent process has terminated before it is terminated (e.g. while </a:t>
            </a:r>
            <a:r>
              <a:rPr lang="en-IN" i="1" dirty="0"/>
              <a:t>ls </a:t>
            </a:r>
            <a:r>
              <a:rPr lang="en-IN" dirty="0"/>
              <a:t>is running, we close the terminal)</a:t>
            </a:r>
          </a:p>
          <a:p>
            <a:r>
              <a:rPr lang="en-IN" b="1" dirty="0"/>
              <a:t>Daemon</a:t>
            </a:r>
            <a:r>
              <a:rPr lang="en-IN" dirty="0"/>
              <a:t>: Long-running, independent processes such as </a:t>
            </a:r>
            <a:r>
              <a:rPr lang="en-IN" dirty="0" err="1"/>
              <a:t>sshd</a:t>
            </a:r>
            <a:r>
              <a:rPr lang="en-IN" dirty="0"/>
              <a:t>, httpd, etc</a:t>
            </a:r>
          </a:p>
          <a:p>
            <a:endParaRPr lang="en-IN" dirty="0"/>
          </a:p>
        </p:txBody>
      </p:sp>
      <p:sp>
        <p:nvSpPr>
          <p:cNvPr id="4" name="TextBox 3">
            <a:extLst>
              <a:ext uri="{FF2B5EF4-FFF2-40B4-BE49-F238E27FC236}">
                <a16:creationId xmlns:a16="http://schemas.microsoft.com/office/drawing/2014/main" id="{627945F2-DA9B-ABED-7F9D-9E889A8434A1}"/>
              </a:ext>
            </a:extLst>
          </p:cNvPr>
          <p:cNvSpPr txBox="1"/>
          <p:nvPr/>
        </p:nvSpPr>
        <p:spPr>
          <a:xfrm>
            <a:off x="2791326" y="3208628"/>
            <a:ext cx="1915427" cy="363736"/>
          </a:xfrm>
          <a:prstGeom prst="rect">
            <a:avLst/>
          </a:prstGeom>
          <a:solidFill>
            <a:srgbClr val="7030A0"/>
          </a:solidFill>
        </p:spPr>
        <p:txBody>
          <a:bodyPr wrap="square" rtlCol="0">
            <a:spAutoFit/>
          </a:bodyPr>
          <a:lstStyle/>
          <a:p>
            <a:pPr algn="ctr"/>
            <a:r>
              <a:rPr lang="en-US" sz="2000" b="1" dirty="0"/>
              <a:t>Parent process</a:t>
            </a:r>
          </a:p>
        </p:txBody>
      </p:sp>
      <p:sp>
        <p:nvSpPr>
          <p:cNvPr id="6" name="Arrow: Right 5">
            <a:extLst>
              <a:ext uri="{FF2B5EF4-FFF2-40B4-BE49-F238E27FC236}">
                <a16:creationId xmlns:a16="http://schemas.microsoft.com/office/drawing/2014/main" id="{A7634673-B4DA-24D8-28A2-58F71DEB076F}"/>
              </a:ext>
            </a:extLst>
          </p:cNvPr>
          <p:cNvSpPr/>
          <p:nvPr/>
        </p:nvSpPr>
        <p:spPr>
          <a:xfrm>
            <a:off x="5043638" y="3049236"/>
            <a:ext cx="2435191" cy="682519"/>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fork() system call</a:t>
            </a:r>
          </a:p>
        </p:txBody>
      </p:sp>
      <p:sp>
        <p:nvSpPr>
          <p:cNvPr id="7" name="TextBox 6">
            <a:extLst>
              <a:ext uri="{FF2B5EF4-FFF2-40B4-BE49-F238E27FC236}">
                <a16:creationId xmlns:a16="http://schemas.microsoft.com/office/drawing/2014/main" id="{14FDA66D-4E88-BC2F-0791-D8ABE159815E}"/>
              </a:ext>
            </a:extLst>
          </p:cNvPr>
          <p:cNvSpPr txBox="1"/>
          <p:nvPr/>
        </p:nvSpPr>
        <p:spPr>
          <a:xfrm>
            <a:off x="7815714" y="3208627"/>
            <a:ext cx="1915427" cy="363736"/>
          </a:xfrm>
          <a:prstGeom prst="rect">
            <a:avLst/>
          </a:prstGeom>
          <a:solidFill>
            <a:srgbClr val="7030A0"/>
          </a:solidFill>
        </p:spPr>
        <p:txBody>
          <a:bodyPr wrap="square" rtlCol="0">
            <a:spAutoFit/>
          </a:bodyPr>
          <a:lstStyle/>
          <a:p>
            <a:pPr algn="ctr"/>
            <a:r>
              <a:rPr lang="en-US" sz="2000" b="1" dirty="0"/>
              <a:t>Child process</a:t>
            </a:r>
          </a:p>
        </p:txBody>
      </p:sp>
      <p:sp>
        <p:nvSpPr>
          <p:cNvPr id="8" name="TextBox 7">
            <a:extLst>
              <a:ext uri="{FF2B5EF4-FFF2-40B4-BE49-F238E27FC236}">
                <a16:creationId xmlns:a16="http://schemas.microsoft.com/office/drawing/2014/main" id="{694CC565-1AF6-F991-63DE-78C49456E620}"/>
              </a:ext>
            </a:extLst>
          </p:cNvPr>
          <p:cNvSpPr txBox="1"/>
          <p:nvPr/>
        </p:nvSpPr>
        <p:spPr>
          <a:xfrm>
            <a:off x="2791326" y="4094336"/>
            <a:ext cx="1915427" cy="363736"/>
          </a:xfrm>
          <a:prstGeom prst="rect">
            <a:avLst/>
          </a:prstGeom>
          <a:solidFill>
            <a:srgbClr val="7030A0"/>
          </a:solidFill>
        </p:spPr>
        <p:txBody>
          <a:bodyPr wrap="square" rtlCol="0">
            <a:spAutoFit/>
          </a:bodyPr>
          <a:lstStyle/>
          <a:p>
            <a:pPr algn="ctr"/>
            <a:r>
              <a:rPr lang="en-US" sz="2000" b="1" dirty="0"/>
              <a:t>bash</a:t>
            </a:r>
          </a:p>
        </p:txBody>
      </p:sp>
      <p:sp>
        <p:nvSpPr>
          <p:cNvPr id="9" name="Arrow: Right 8">
            <a:extLst>
              <a:ext uri="{FF2B5EF4-FFF2-40B4-BE49-F238E27FC236}">
                <a16:creationId xmlns:a16="http://schemas.microsoft.com/office/drawing/2014/main" id="{2D12554B-8014-1E9D-ED62-3E48DC5E1812}"/>
              </a:ext>
            </a:extLst>
          </p:cNvPr>
          <p:cNvSpPr/>
          <p:nvPr/>
        </p:nvSpPr>
        <p:spPr>
          <a:xfrm>
            <a:off x="5043638" y="3934944"/>
            <a:ext cx="2435191" cy="682519"/>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fork() system call</a:t>
            </a:r>
          </a:p>
        </p:txBody>
      </p:sp>
      <p:sp>
        <p:nvSpPr>
          <p:cNvPr id="10" name="TextBox 9">
            <a:extLst>
              <a:ext uri="{FF2B5EF4-FFF2-40B4-BE49-F238E27FC236}">
                <a16:creationId xmlns:a16="http://schemas.microsoft.com/office/drawing/2014/main" id="{19DCD987-D83D-40B8-A38E-818294F3C877}"/>
              </a:ext>
            </a:extLst>
          </p:cNvPr>
          <p:cNvSpPr txBox="1"/>
          <p:nvPr/>
        </p:nvSpPr>
        <p:spPr>
          <a:xfrm>
            <a:off x="7815714" y="4094335"/>
            <a:ext cx="1915427" cy="363736"/>
          </a:xfrm>
          <a:prstGeom prst="rect">
            <a:avLst/>
          </a:prstGeom>
          <a:solidFill>
            <a:srgbClr val="7030A0"/>
          </a:solidFill>
        </p:spPr>
        <p:txBody>
          <a:bodyPr wrap="square" rtlCol="0">
            <a:spAutoFit/>
          </a:bodyPr>
          <a:lstStyle/>
          <a:p>
            <a:pPr algn="ctr"/>
            <a:r>
              <a:rPr lang="en-US" sz="2000" dirty="0"/>
              <a:t>Directory listing</a:t>
            </a:r>
          </a:p>
        </p:txBody>
      </p:sp>
      <p:sp>
        <p:nvSpPr>
          <p:cNvPr id="11" name="TextBox 10">
            <a:extLst>
              <a:ext uri="{FF2B5EF4-FFF2-40B4-BE49-F238E27FC236}">
                <a16:creationId xmlns:a16="http://schemas.microsoft.com/office/drawing/2014/main" id="{AECCED67-5867-67C1-64BA-4191EB201982}"/>
              </a:ext>
            </a:extLst>
          </p:cNvPr>
          <p:cNvSpPr txBox="1"/>
          <p:nvPr/>
        </p:nvSpPr>
        <p:spPr>
          <a:xfrm>
            <a:off x="527383" y="4094335"/>
            <a:ext cx="1915427" cy="363736"/>
          </a:xfrm>
          <a:prstGeom prst="rect">
            <a:avLst/>
          </a:prstGeom>
          <a:solidFill>
            <a:schemeClr val="accent2">
              <a:lumMod val="75000"/>
            </a:schemeClr>
          </a:solidFill>
        </p:spPr>
        <p:txBody>
          <a:bodyPr wrap="square" rtlCol="0">
            <a:spAutoFit/>
          </a:bodyPr>
          <a:lstStyle/>
          <a:p>
            <a:pPr algn="ctr"/>
            <a:r>
              <a:rPr lang="en-US" sz="2000" b="1" dirty="0"/>
              <a:t>ls command</a:t>
            </a:r>
          </a:p>
        </p:txBody>
      </p:sp>
    </p:spTree>
    <p:extLst>
      <p:ext uri="{BB962C8B-B14F-4D97-AF65-F5344CB8AC3E}">
        <p14:creationId xmlns:p14="http://schemas.microsoft.com/office/powerpoint/2010/main" val="6274405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6EEE-8F8C-CC3F-FB0A-188CB132FFC4}"/>
              </a:ext>
            </a:extLst>
          </p:cNvPr>
          <p:cNvSpPr>
            <a:spLocks noGrp="1"/>
          </p:cNvSpPr>
          <p:nvPr>
            <p:ph type="title"/>
          </p:nvPr>
        </p:nvSpPr>
        <p:spPr/>
        <p:txBody>
          <a:bodyPr/>
          <a:lstStyle/>
          <a:p>
            <a:r>
              <a:rPr lang="en-IN" dirty="0"/>
              <a:t>Foreground and Background Processes</a:t>
            </a:r>
          </a:p>
        </p:txBody>
      </p:sp>
      <p:sp>
        <p:nvSpPr>
          <p:cNvPr id="3" name="Content Placeholder 2">
            <a:extLst>
              <a:ext uri="{FF2B5EF4-FFF2-40B4-BE49-F238E27FC236}">
                <a16:creationId xmlns:a16="http://schemas.microsoft.com/office/drawing/2014/main" id="{6EA09A00-BA3A-2965-4C18-F67F27ABDE7B}"/>
              </a:ext>
            </a:extLst>
          </p:cNvPr>
          <p:cNvSpPr>
            <a:spLocks noGrp="1"/>
          </p:cNvSpPr>
          <p:nvPr>
            <p:ph idx="1"/>
          </p:nvPr>
        </p:nvSpPr>
        <p:spPr/>
        <p:txBody>
          <a:bodyPr>
            <a:normAutofit/>
          </a:bodyPr>
          <a:lstStyle/>
          <a:p>
            <a:r>
              <a:rPr lang="en-US" dirty="0"/>
              <a:t>By default, all the processes are </a:t>
            </a:r>
            <a:r>
              <a:rPr lang="en-US" b="1" dirty="0"/>
              <a:t>foreground processes</a:t>
            </a:r>
          </a:p>
          <a:p>
            <a:r>
              <a:rPr lang="en-US" dirty="0"/>
              <a:t>When a process runs in the foreground, no other process can run in the terminal until the process is terminated or killed</a:t>
            </a:r>
          </a:p>
          <a:p>
            <a:r>
              <a:rPr lang="en-US" dirty="0"/>
              <a:t>When we add an ampersand (&amp;) to a foreground command, it is run as a </a:t>
            </a:r>
            <a:r>
              <a:rPr lang="en-US" b="1" dirty="0"/>
              <a:t>background process</a:t>
            </a:r>
          </a:p>
          <a:p>
            <a:r>
              <a:rPr lang="en-US" dirty="0"/>
              <a:t>When a process runs in the background, another process can run in the foreground</a:t>
            </a:r>
          </a:p>
        </p:txBody>
      </p:sp>
    </p:spTree>
    <p:extLst>
      <p:ext uri="{BB962C8B-B14F-4D97-AF65-F5344CB8AC3E}">
        <p14:creationId xmlns:p14="http://schemas.microsoft.com/office/powerpoint/2010/main" val="16375938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6EEE-8F8C-CC3F-FB0A-188CB132FFC4}"/>
              </a:ext>
            </a:extLst>
          </p:cNvPr>
          <p:cNvSpPr>
            <a:spLocks noGrp="1"/>
          </p:cNvSpPr>
          <p:nvPr>
            <p:ph type="title"/>
          </p:nvPr>
        </p:nvSpPr>
        <p:spPr/>
        <p:txBody>
          <a:bodyPr/>
          <a:lstStyle/>
          <a:p>
            <a:r>
              <a:rPr lang="en-IN" dirty="0"/>
              <a:t>Example</a:t>
            </a:r>
          </a:p>
        </p:txBody>
      </p:sp>
      <p:sp>
        <p:nvSpPr>
          <p:cNvPr id="4" name="Content Placeholder 3">
            <a:extLst>
              <a:ext uri="{FF2B5EF4-FFF2-40B4-BE49-F238E27FC236}">
                <a16:creationId xmlns:a16="http://schemas.microsoft.com/office/drawing/2014/main" id="{EFAF0FDF-A6AA-BDC1-473D-16BB1832AAB6}"/>
              </a:ext>
            </a:extLst>
          </p:cNvPr>
          <p:cNvSpPr>
            <a:spLocks noGrp="1"/>
          </p:cNvSpPr>
          <p:nvPr>
            <p:ph sz="half" idx="1"/>
          </p:nvPr>
        </p:nvSpPr>
        <p:spPr/>
        <p:txBody>
          <a:bodyPr>
            <a:normAutofit fontScale="92500" lnSpcReduction="10000"/>
          </a:bodyPr>
          <a:lstStyle/>
          <a:p>
            <a:r>
              <a:rPr lang="en-US" dirty="0" err="1"/>
              <a:t>atul@lubuntu</a:t>
            </a:r>
            <a:r>
              <a:rPr lang="en-US" dirty="0"/>
              <a:t>:~$ </a:t>
            </a:r>
            <a:r>
              <a:rPr lang="en-US" b="1" dirty="0"/>
              <a:t>sleep 10</a:t>
            </a:r>
            <a:endParaRPr lang="en-US" dirty="0"/>
          </a:p>
          <a:p>
            <a:r>
              <a:rPr lang="en-US" dirty="0" err="1"/>
              <a:t>atul@lubuntu</a:t>
            </a:r>
            <a:r>
              <a:rPr lang="en-US" dirty="0"/>
              <a:t>:~$ </a:t>
            </a:r>
            <a:r>
              <a:rPr lang="en-US" b="1" dirty="0"/>
              <a:t>sleep 60 &amp;</a:t>
            </a:r>
          </a:p>
          <a:p>
            <a:r>
              <a:rPr lang="en-US" dirty="0"/>
              <a:t>[1] 1150</a:t>
            </a:r>
          </a:p>
          <a:p>
            <a:r>
              <a:rPr lang="en-US" dirty="0" err="1"/>
              <a:t>atul@lubuntu</a:t>
            </a:r>
            <a:r>
              <a:rPr lang="en-US" dirty="0"/>
              <a:t>:~$ </a:t>
            </a:r>
            <a:r>
              <a:rPr lang="en-US" b="1" dirty="0"/>
              <a:t>echo "hello there"</a:t>
            </a:r>
          </a:p>
          <a:p>
            <a:r>
              <a:rPr lang="en-US" dirty="0"/>
              <a:t>hello there</a:t>
            </a:r>
          </a:p>
          <a:p>
            <a:r>
              <a:rPr lang="en-US" dirty="0" err="1"/>
              <a:t>atul@lubuntu</a:t>
            </a:r>
            <a:r>
              <a:rPr lang="en-US" dirty="0"/>
              <a:t>:~$ </a:t>
            </a:r>
            <a:r>
              <a:rPr lang="en-US" b="1" dirty="0"/>
              <a:t>jobs</a:t>
            </a:r>
          </a:p>
          <a:p>
            <a:r>
              <a:rPr lang="en-US" dirty="0"/>
              <a:t>[1]+  Running                 sleep 60 &amp;</a:t>
            </a:r>
          </a:p>
          <a:p>
            <a:r>
              <a:rPr lang="en-US" dirty="0" err="1"/>
              <a:t>atul@lubuntu</a:t>
            </a:r>
            <a:r>
              <a:rPr lang="en-US" dirty="0"/>
              <a:t>:~$ </a:t>
            </a:r>
            <a:r>
              <a:rPr lang="en-US" b="1" dirty="0" err="1"/>
              <a:t>fg</a:t>
            </a:r>
            <a:endParaRPr lang="en-US" b="1" dirty="0"/>
          </a:p>
          <a:p>
            <a:r>
              <a:rPr lang="en-US" dirty="0"/>
              <a:t>sleep 60</a:t>
            </a:r>
          </a:p>
          <a:p>
            <a:endParaRPr lang="en-US" dirty="0"/>
          </a:p>
          <a:p>
            <a:endParaRPr lang="en-US" dirty="0"/>
          </a:p>
        </p:txBody>
      </p:sp>
      <p:sp>
        <p:nvSpPr>
          <p:cNvPr id="7" name="Content Placeholder 6">
            <a:extLst>
              <a:ext uri="{FF2B5EF4-FFF2-40B4-BE49-F238E27FC236}">
                <a16:creationId xmlns:a16="http://schemas.microsoft.com/office/drawing/2014/main" id="{0B08666A-89B1-B535-AD0E-8CCD3D00F5A9}"/>
              </a:ext>
            </a:extLst>
          </p:cNvPr>
          <p:cNvSpPr>
            <a:spLocks noGrp="1"/>
          </p:cNvSpPr>
          <p:nvPr>
            <p:ph sz="half" idx="2"/>
          </p:nvPr>
        </p:nvSpPr>
        <p:spPr/>
        <p:txBody>
          <a:bodyPr>
            <a:normAutofit fontScale="92500" lnSpcReduction="10000"/>
          </a:bodyPr>
          <a:lstStyle/>
          <a:p>
            <a:r>
              <a:rPr lang="en-US" i="1" dirty="0"/>
              <a:t>What are we doing?</a:t>
            </a:r>
          </a:p>
          <a:p>
            <a:r>
              <a:rPr lang="en-US" dirty="0"/>
              <a:t>Start a process in the foreground</a:t>
            </a:r>
          </a:p>
          <a:p>
            <a:r>
              <a:rPr lang="en-US" dirty="0"/>
              <a:t>Then start a process in the background</a:t>
            </a:r>
          </a:p>
          <a:p>
            <a:r>
              <a:rPr lang="en-US" dirty="0"/>
              <a:t>Then run another process in the foreground</a:t>
            </a:r>
          </a:p>
          <a:p>
            <a:r>
              <a:rPr lang="en-US" dirty="0"/>
              <a:t>Check that the background process is still running</a:t>
            </a:r>
          </a:p>
          <a:p>
            <a:r>
              <a:rPr lang="en-US" dirty="0"/>
              <a:t>Finally, bring the background process to the foreground</a:t>
            </a:r>
          </a:p>
        </p:txBody>
      </p:sp>
    </p:spTree>
    <p:extLst>
      <p:ext uri="{BB962C8B-B14F-4D97-AF65-F5344CB8AC3E}">
        <p14:creationId xmlns:p14="http://schemas.microsoft.com/office/powerpoint/2010/main" val="21186798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E9AD-3D68-086E-263E-2E45E6D0ECF0}"/>
              </a:ext>
            </a:extLst>
          </p:cNvPr>
          <p:cNvSpPr>
            <a:spLocks noGrp="1"/>
          </p:cNvSpPr>
          <p:nvPr>
            <p:ph type="title"/>
          </p:nvPr>
        </p:nvSpPr>
        <p:spPr/>
        <p:txBody>
          <a:bodyPr/>
          <a:lstStyle/>
          <a:p>
            <a:r>
              <a:rPr lang="en-IN" dirty="0"/>
              <a:t>Linux Process Management Commands</a:t>
            </a:r>
          </a:p>
        </p:txBody>
      </p:sp>
      <p:sp>
        <p:nvSpPr>
          <p:cNvPr id="3" name="Content Placeholder 2">
            <a:extLst>
              <a:ext uri="{FF2B5EF4-FFF2-40B4-BE49-F238E27FC236}">
                <a16:creationId xmlns:a16="http://schemas.microsoft.com/office/drawing/2014/main" id="{B6006410-4428-E8A8-CDEF-691314714D08}"/>
              </a:ext>
            </a:extLst>
          </p:cNvPr>
          <p:cNvSpPr>
            <a:spLocks noGrp="1"/>
          </p:cNvSpPr>
          <p:nvPr>
            <p:ph idx="1"/>
          </p:nvPr>
        </p:nvSpPr>
        <p:spPr/>
        <p:txBody>
          <a:bodyPr>
            <a:normAutofit/>
          </a:bodyPr>
          <a:lstStyle/>
          <a:p>
            <a:r>
              <a:rPr lang="en-US" b="1" dirty="0" err="1"/>
              <a:t>ps</a:t>
            </a:r>
            <a:r>
              <a:rPr lang="en-US" b="1" dirty="0"/>
              <a:t>                   </a:t>
            </a:r>
            <a:r>
              <a:rPr lang="en-US" dirty="0"/>
              <a:t>… Process status</a:t>
            </a:r>
          </a:p>
          <a:p>
            <a:r>
              <a:rPr lang="en-US" dirty="0"/>
              <a:t>    PID TTY          TIME CMD</a:t>
            </a:r>
          </a:p>
          <a:p>
            <a:r>
              <a:rPr lang="en-US" dirty="0"/>
              <a:t>   1524 pts/0    00:00:00 bash</a:t>
            </a:r>
          </a:p>
          <a:p>
            <a:r>
              <a:rPr lang="en-US" dirty="0"/>
              <a:t>   1907 pts/0    00:00:00 </a:t>
            </a:r>
            <a:r>
              <a:rPr lang="en-US" dirty="0" err="1"/>
              <a:t>ps</a:t>
            </a:r>
            <a:endParaRPr lang="en-US" dirty="0"/>
          </a:p>
          <a:p>
            <a:r>
              <a:rPr lang="en-IN" b="1" dirty="0" err="1"/>
              <a:t>ps</a:t>
            </a:r>
            <a:r>
              <a:rPr lang="en-IN" b="1" dirty="0"/>
              <a:t> -</a:t>
            </a:r>
            <a:r>
              <a:rPr lang="en-IN" b="1" dirty="0" err="1"/>
              <a:t>ef</a:t>
            </a:r>
            <a:r>
              <a:rPr lang="en-IN" b="1" dirty="0"/>
              <a:t>                </a:t>
            </a:r>
            <a:r>
              <a:rPr lang="en-IN" dirty="0"/>
              <a:t>… all processes, full output</a:t>
            </a:r>
          </a:p>
          <a:p>
            <a:r>
              <a:rPr lang="en-IN" b="1" dirty="0"/>
              <a:t>UID          PID    PPID  C STIME TTY          TIME CMD</a:t>
            </a:r>
          </a:p>
          <a:p>
            <a:r>
              <a:rPr lang="en-IN" b="1" dirty="0"/>
              <a:t>root           1       0  0 15:12 ?        00:00:02 /</a:t>
            </a:r>
            <a:r>
              <a:rPr lang="en-IN" b="1" dirty="0" err="1"/>
              <a:t>sbin</a:t>
            </a:r>
            <a:r>
              <a:rPr lang="en-IN" b="1" dirty="0"/>
              <a:t>/</a:t>
            </a:r>
            <a:r>
              <a:rPr lang="en-IN" b="1" dirty="0" err="1"/>
              <a:t>init</a:t>
            </a:r>
            <a:r>
              <a:rPr lang="en-IN" b="1" dirty="0"/>
              <a:t> splash</a:t>
            </a:r>
          </a:p>
          <a:p>
            <a:r>
              <a:rPr lang="en-IN" b="1" dirty="0"/>
              <a:t>root           2       0  0 15:12 ?        00:00:00 [</a:t>
            </a:r>
            <a:r>
              <a:rPr lang="en-IN" b="1" dirty="0" err="1"/>
              <a:t>kthreadd</a:t>
            </a:r>
            <a:r>
              <a:rPr lang="en-IN" b="1" dirty="0"/>
              <a:t>]</a:t>
            </a:r>
          </a:p>
        </p:txBody>
      </p:sp>
    </p:spTree>
    <p:extLst>
      <p:ext uri="{BB962C8B-B14F-4D97-AF65-F5344CB8AC3E}">
        <p14:creationId xmlns:p14="http://schemas.microsoft.com/office/powerpoint/2010/main" val="36723522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E9AD-3D68-086E-263E-2E45E6D0ECF0}"/>
              </a:ext>
            </a:extLst>
          </p:cNvPr>
          <p:cNvSpPr>
            <a:spLocks noGrp="1"/>
          </p:cNvSpPr>
          <p:nvPr>
            <p:ph type="title"/>
          </p:nvPr>
        </p:nvSpPr>
        <p:spPr/>
        <p:txBody>
          <a:bodyPr/>
          <a:lstStyle/>
          <a:p>
            <a:r>
              <a:rPr lang="en-IN" dirty="0"/>
              <a:t>Linux Process Management Commands</a:t>
            </a:r>
          </a:p>
        </p:txBody>
      </p:sp>
      <p:sp>
        <p:nvSpPr>
          <p:cNvPr id="3" name="Content Placeholder 2">
            <a:extLst>
              <a:ext uri="{FF2B5EF4-FFF2-40B4-BE49-F238E27FC236}">
                <a16:creationId xmlns:a16="http://schemas.microsoft.com/office/drawing/2014/main" id="{B6006410-4428-E8A8-CDEF-691314714D08}"/>
              </a:ext>
            </a:extLst>
          </p:cNvPr>
          <p:cNvSpPr>
            <a:spLocks noGrp="1"/>
          </p:cNvSpPr>
          <p:nvPr>
            <p:ph idx="1"/>
          </p:nvPr>
        </p:nvSpPr>
        <p:spPr/>
        <p:txBody>
          <a:bodyPr>
            <a:normAutofit lnSpcReduction="10000"/>
          </a:bodyPr>
          <a:lstStyle/>
          <a:p>
            <a:r>
              <a:rPr lang="en-IN" dirty="0"/>
              <a:t>Finding all processes started by a user</a:t>
            </a:r>
          </a:p>
          <a:p>
            <a:r>
              <a:rPr lang="en-US" b="1" dirty="0" err="1"/>
              <a:t>ps</a:t>
            </a:r>
            <a:r>
              <a:rPr lang="en-US" b="1" dirty="0"/>
              <a:t> -u </a:t>
            </a:r>
            <a:r>
              <a:rPr lang="en-US" b="1" dirty="0" err="1"/>
              <a:t>atul</a:t>
            </a:r>
            <a:endParaRPr lang="en-US" dirty="0"/>
          </a:p>
          <a:p>
            <a:endParaRPr lang="en-US" dirty="0"/>
          </a:p>
          <a:p>
            <a:r>
              <a:rPr lang="en-US" dirty="0"/>
              <a:t>Display a tree-like representation of processes</a:t>
            </a:r>
          </a:p>
          <a:p>
            <a:r>
              <a:rPr lang="en-US" b="1" dirty="0" err="1"/>
              <a:t>pstree</a:t>
            </a:r>
            <a:endParaRPr lang="en-US" b="1" dirty="0"/>
          </a:p>
          <a:p>
            <a:r>
              <a:rPr lang="en-US" b="1" dirty="0" err="1"/>
              <a:t>pstree</a:t>
            </a:r>
            <a:r>
              <a:rPr lang="en-US" b="1" dirty="0"/>
              <a:t> -p 1234</a:t>
            </a:r>
            <a:r>
              <a:rPr lang="en-US" dirty="0"/>
              <a:t>                   … for a particular process</a:t>
            </a:r>
          </a:p>
          <a:p>
            <a:endParaRPr lang="en-US" dirty="0"/>
          </a:p>
          <a:p>
            <a:r>
              <a:rPr lang="en-US" dirty="0"/>
              <a:t>Dynamically changing information</a:t>
            </a:r>
          </a:p>
          <a:p>
            <a:r>
              <a:rPr lang="en-US" b="1" dirty="0"/>
              <a:t>top</a:t>
            </a:r>
            <a:r>
              <a:rPr lang="en-US" dirty="0"/>
              <a:t>                                       … q to quit</a:t>
            </a:r>
          </a:p>
          <a:p>
            <a:endParaRPr lang="en-IN" dirty="0"/>
          </a:p>
        </p:txBody>
      </p:sp>
    </p:spTree>
    <p:extLst>
      <p:ext uri="{BB962C8B-B14F-4D97-AF65-F5344CB8AC3E}">
        <p14:creationId xmlns:p14="http://schemas.microsoft.com/office/powerpoint/2010/main" val="30266214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E9AD-3D68-086E-263E-2E45E6D0ECF0}"/>
              </a:ext>
            </a:extLst>
          </p:cNvPr>
          <p:cNvSpPr>
            <a:spLocks noGrp="1"/>
          </p:cNvSpPr>
          <p:nvPr>
            <p:ph type="title"/>
          </p:nvPr>
        </p:nvSpPr>
        <p:spPr/>
        <p:txBody>
          <a:bodyPr/>
          <a:lstStyle/>
          <a:p>
            <a:r>
              <a:rPr lang="en-IN" dirty="0"/>
              <a:t>Signals and Killing Processes</a:t>
            </a:r>
          </a:p>
        </p:txBody>
      </p:sp>
      <p:sp>
        <p:nvSpPr>
          <p:cNvPr id="3" name="Content Placeholder 2">
            <a:extLst>
              <a:ext uri="{FF2B5EF4-FFF2-40B4-BE49-F238E27FC236}">
                <a16:creationId xmlns:a16="http://schemas.microsoft.com/office/drawing/2014/main" id="{B6006410-4428-E8A8-CDEF-691314714D08}"/>
              </a:ext>
            </a:extLst>
          </p:cNvPr>
          <p:cNvSpPr>
            <a:spLocks noGrp="1"/>
          </p:cNvSpPr>
          <p:nvPr>
            <p:ph idx="1"/>
          </p:nvPr>
        </p:nvSpPr>
        <p:spPr/>
        <p:txBody>
          <a:bodyPr>
            <a:normAutofit/>
          </a:bodyPr>
          <a:lstStyle/>
          <a:p>
            <a:r>
              <a:rPr lang="en-IN" dirty="0"/>
              <a:t>Kill a process: the </a:t>
            </a:r>
            <a:r>
              <a:rPr lang="en-IN" b="1" dirty="0"/>
              <a:t>kill </a:t>
            </a:r>
            <a:r>
              <a:rPr lang="en-IN" dirty="0"/>
              <a:t>command</a:t>
            </a:r>
          </a:p>
          <a:p>
            <a:r>
              <a:rPr lang="en-US" b="1" dirty="0" err="1"/>
              <a:t>sudo</a:t>
            </a:r>
            <a:r>
              <a:rPr lang="en-US" b="1" dirty="0"/>
              <a:t> kill &lt;</a:t>
            </a:r>
            <a:r>
              <a:rPr lang="en-US" b="1" dirty="0" err="1"/>
              <a:t>pid</a:t>
            </a:r>
            <a:r>
              <a:rPr lang="en-US" b="1" dirty="0"/>
              <a:t>&gt;</a:t>
            </a:r>
          </a:p>
          <a:p>
            <a:r>
              <a:rPr lang="en-US" b="1" dirty="0" err="1"/>
              <a:t>sudo</a:t>
            </a:r>
            <a:r>
              <a:rPr lang="en-US" b="1" dirty="0"/>
              <a:t> kill 1947</a:t>
            </a:r>
          </a:p>
          <a:p>
            <a:r>
              <a:rPr lang="en-US" dirty="0"/>
              <a:t>   [</a:t>
            </a:r>
            <a:r>
              <a:rPr lang="en-US" dirty="0" err="1"/>
              <a:t>sudo</a:t>
            </a:r>
            <a:r>
              <a:rPr lang="en-US" dirty="0"/>
              <a:t>] password for </a:t>
            </a:r>
            <a:r>
              <a:rPr lang="en-US" dirty="0" err="1"/>
              <a:t>atul</a:t>
            </a:r>
            <a:r>
              <a:rPr lang="en-US" dirty="0"/>
              <a:t>: </a:t>
            </a:r>
          </a:p>
          <a:p>
            <a:endParaRPr lang="en-US" dirty="0"/>
          </a:p>
          <a:p>
            <a:r>
              <a:rPr lang="en-US" b="1" dirty="0"/>
              <a:t>kill -l                           </a:t>
            </a:r>
            <a:r>
              <a:rPr lang="en-US" dirty="0"/>
              <a:t>… List all the </a:t>
            </a:r>
            <a:r>
              <a:rPr lang="en-US" b="1" dirty="0"/>
              <a:t>signals</a:t>
            </a:r>
            <a:r>
              <a:rPr lang="en-US" dirty="0"/>
              <a:t> related to the kill command</a:t>
            </a:r>
          </a:p>
          <a:p>
            <a:endParaRPr lang="en-US" dirty="0"/>
          </a:p>
          <a:p>
            <a:r>
              <a:rPr lang="en-US" b="1" dirty="0"/>
              <a:t>Signal</a:t>
            </a:r>
            <a:r>
              <a:rPr lang="en-US" dirty="0"/>
              <a:t>: Asynchronous message sent to a process</a:t>
            </a:r>
          </a:p>
          <a:p>
            <a:endParaRPr lang="en-US" dirty="0"/>
          </a:p>
        </p:txBody>
      </p:sp>
    </p:spTree>
    <p:extLst>
      <p:ext uri="{BB962C8B-B14F-4D97-AF65-F5344CB8AC3E}">
        <p14:creationId xmlns:p14="http://schemas.microsoft.com/office/powerpoint/2010/main" val="41549919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F95F-A778-0FA4-0401-106A6E5C0E15}"/>
              </a:ext>
            </a:extLst>
          </p:cNvPr>
          <p:cNvSpPr>
            <a:spLocks noGrp="1"/>
          </p:cNvSpPr>
          <p:nvPr>
            <p:ph type="title"/>
          </p:nvPr>
        </p:nvSpPr>
        <p:spPr/>
        <p:txBody>
          <a:bodyPr/>
          <a:lstStyle/>
          <a:p>
            <a:r>
              <a:rPr lang="en-US" dirty="0"/>
              <a:t>Signals and Kill Example</a:t>
            </a:r>
          </a:p>
        </p:txBody>
      </p:sp>
      <p:sp>
        <p:nvSpPr>
          <p:cNvPr id="3" name="Content Placeholder 2">
            <a:extLst>
              <a:ext uri="{FF2B5EF4-FFF2-40B4-BE49-F238E27FC236}">
                <a16:creationId xmlns:a16="http://schemas.microsoft.com/office/drawing/2014/main" id="{43FF9C76-0223-7301-057B-3069E99D70DD}"/>
              </a:ext>
            </a:extLst>
          </p:cNvPr>
          <p:cNvSpPr>
            <a:spLocks noGrp="1"/>
          </p:cNvSpPr>
          <p:nvPr>
            <p:ph idx="1"/>
          </p:nvPr>
        </p:nvSpPr>
        <p:spPr/>
        <p:txBody>
          <a:bodyPr/>
          <a:lstStyle/>
          <a:p>
            <a:r>
              <a:rPr lang="en-US" dirty="0"/>
              <a:t>From the Ubuntu start button -&gt; Accessories -&gt; </a:t>
            </a:r>
            <a:r>
              <a:rPr lang="en-US" dirty="0" err="1"/>
              <a:t>Kcalc</a:t>
            </a:r>
            <a:endParaRPr lang="en-US" dirty="0"/>
          </a:p>
          <a:p>
            <a:r>
              <a:rPr lang="en-US" dirty="0"/>
              <a:t>Come back to the terminal: </a:t>
            </a:r>
            <a:r>
              <a:rPr lang="en-US" b="1" dirty="0" err="1"/>
              <a:t>pgrep</a:t>
            </a:r>
            <a:r>
              <a:rPr lang="en-US" b="1" dirty="0"/>
              <a:t> -l </a:t>
            </a:r>
            <a:r>
              <a:rPr lang="en-US" b="1" dirty="0" err="1"/>
              <a:t>kcalc</a:t>
            </a:r>
            <a:r>
              <a:rPr lang="en-US" b="1" dirty="0"/>
              <a:t>      </a:t>
            </a:r>
            <a:r>
              <a:rPr lang="en-US" dirty="0"/>
              <a:t>… process grep</a:t>
            </a:r>
            <a:endParaRPr lang="en-US" b="1" dirty="0"/>
          </a:p>
          <a:p>
            <a:r>
              <a:rPr lang="en-US" dirty="0"/>
              <a:t>It will show the PID for the </a:t>
            </a:r>
            <a:r>
              <a:rPr lang="en-US" dirty="0" err="1"/>
              <a:t>kcalc</a:t>
            </a:r>
            <a:r>
              <a:rPr lang="en-US" dirty="0"/>
              <a:t> program      … say 1208</a:t>
            </a:r>
          </a:p>
          <a:p>
            <a:r>
              <a:rPr lang="en-US" dirty="0"/>
              <a:t>Then </a:t>
            </a:r>
            <a:r>
              <a:rPr lang="en-US" b="1" dirty="0"/>
              <a:t>kill -2 1208</a:t>
            </a:r>
            <a:r>
              <a:rPr lang="en-US" dirty="0"/>
              <a:t> … Send the </a:t>
            </a:r>
            <a:r>
              <a:rPr lang="en-US" b="1" dirty="0"/>
              <a:t>SIGINT </a:t>
            </a:r>
            <a:r>
              <a:rPr lang="en-US" dirty="0"/>
              <a:t>signal (2) to PID 1208</a:t>
            </a:r>
            <a:endParaRPr lang="en-US" b="1" dirty="0"/>
          </a:p>
          <a:p>
            <a:r>
              <a:rPr lang="en-US" dirty="0"/>
              <a:t>It will kill the calculator program</a:t>
            </a:r>
          </a:p>
          <a:p>
            <a:r>
              <a:rPr lang="en-US" b="1" dirty="0"/>
              <a:t>SIGNIT </a:t>
            </a:r>
            <a:r>
              <a:rPr lang="en-US" dirty="0"/>
              <a:t>= Interrupt, same as </a:t>
            </a:r>
            <a:r>
              <a:rPr lang="en-US" dirty="0" err="1"/>
              <a:t>Ctrl+C</a:t>
            </a:r>
            <a:endParaRPr lang="en-US" dirty="0"/>
          </a:p>
          <a:p>
            <a:endParaRPr lang="en-US" dirty="0"/>
          </a:p>
        </p:txBody>
      </p:sp>
    </p:spTree>
    <p:extLst>
      <p:ext uri="{BB962C8B-B14F-4D97-AF65-F5344CB8AC3E}">
        <p14:creationId xmlns:p14="http://schemas.microsoft.com/office/powerpoint/2010/main" val="2126321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F95F-A778-0FA4-0401-106A6E5C0E15}"/>
              </a:ext>
            </a:extLst>
          </p:cNvPr>
          <p:cNvSpPr>
            <a:spLocks noGrp="1"/>
          </p:cNvSpPr>
          <p:nvPr>
            <p:ph type="title"/>
          </p:nvPr>
        </p:nvSpPr>
        <p:spPr/>
        <p:txBody>
          <a:bodyPr/>
          <a:lstStyle/>
          <a:p>
            <a:r>
              <a:rPr lang="en-US" dirty="0"/>
              <a:t>Signals and Kill Example – Different Syntax</a:t>
            </a:r>
          </a:p>
        </p:txBody>
      </p:sp>
      <p:sp>
        <p:nvSpPr>
          <p:cNvPr id="3" name="Content Placeholder 2">
            <a:extLst>
              <a:ext uri="{FF2B5EF4-FFF2-40B4-BE49-F238E27FC236}">
                <a16:creationId xmlns:a16="http://schemas.microsoft.com/office/drawing/2014/main" id="{43FF9C76-0223-7301-057B-3069E99D70DD}"/>
              </a:ext>
            </a:extLst>
          </p:cNvPr>
          <p:cNvSpPr>
            <a:spLocks noGrp="1"/>
          </p:cNvSpPr>
          <p:nvPr>
            <p:ph idx="1"/>
          </p:nvPr>
        </p:nvSpPr>
        <p:spPr/>
        <p:txBody>
          <a:bodyPr/>
          <a:lstStyle/>
          <a:p>
            <a:r>
              <a:rPr lang="en-US" dirty="0"/>
              <a:t>Now start Firefox</a:t>
            </a:r>
          </a:p>
          <a:p>
            <a:r>
              <a:rPr lang="en-US" dirty="0"/>
              <a:t>Come back to the terminal: </a:t>
            </a:r>
            <a:r>
              <a:rPr lang="en-US" b="1" dirty="0" err="1"/>
              <a:t>pidof</a:t>
            </a:r>
            <a:r>
              <a:rPr lang="en-US" b="1" dirty="0"/>
              <a:t> </a:t>
            </a:r>
            <a:r>
              <a:rPr lang="en-US" b="1" dirty="0" err="1"/>
              <a:t>firefox</a:t>
            </a:r>
            <a:r>
              <a:rPr lang="en-US" b="1" dirty="0"/>
              <a:t>      </a:t>
            </a:r>
            <a:r>
              <a:rPr lang="en-US" dirty="0"/>
              <a:t>… Even simpler</a:t>
            </a:r>
            <a:endParaRPr lang="en-US" b="1" dirty="0"/>
          </a:p>
          <a:p>
            <a:r>
              <a:rPr lang="en-US" dirty="0"/>
              <a:t>It will show the PIDs for </a:t>
            </a:r>
            <a:r>
              <a:rPr lang="en-US" dirty="0" err="1"/>
              <a:t>firrfox</a:t>
            </a:r>
            <a:r>
              <a:rPr lang="en-US" dirty="0"/>
              <a:t> … say 2028 2015 1996 …</a:t>
            </a:r>
          </a:p>
          <a:p>
            <a:r>
              <a:rPr lang="en-US" dirty="0"/>
              <a:t>Then </a:t>
            </a:r>
            <a:r>
              <a:rPr lang="en-US" b="1" dirty="0"/>
              <a:t>kill -INT 2028 2015 1996 …</a:t>
            </a:r>
          </a:p>
          <a:p>
            <a:r>
              <a:rPr lang="en-US" dirty="0"/>
              <a:t>Same result</a:t>
            </a:r>
          </a:p>
          <a:p>
            <a:r>
              <a:rPr lang="en-US" dirty="0"/>
              <a:t>Even shorter: kill –SIGNIT $(</a:t>
            </a:r>
            <a:r>
              <a:rPr lang="en-US" dirty="0" err="1"/>
              <a:t>pidof</a:t>
            </a:r>
            <a:r>
              <a:rPr lang="en-US" dirty="0"/>
              <a:t> </a:t>
            </a:r>
            <a:r>
              <a:rPr lang="en-US" dirty="0" err="1"/>
              <a:t>firefox</a:t>
            </a:r>
            <a:r>
              <a:rPr lang="en-US" dirty="0"/>
              <a:t>)</a:t>
            </a:r>
          </a:p>
          <a:p>
            <a:endParaRPr lang="en-US" dirty="0"/>
          </a:p>
        </p:txBody>
      </p:sp>
    </p:spTree>
    <p:extLst>
      <p:ext uri="{BB962C8B-B14F-4D97-AF65-F5344CB8AC3E}">
        <p14:creationId xmlns:p14="http://schemas.microsoft.com/office/powerpoint/2010/main" val="3697475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D06F2-D1FA-9D3A-5834-1AE787866963}"/>
              </a:ext>
            </a:extLst>
          </p:cNvPr>
          <p:cNvSpPr>
            <a:spLocks noGrp="1"/>
          </p:cNvSpPr>
          <p:nvPr>
            <p:ph type="title"/>
          </p:nvPr>
        </p:nvSpPr>
        <p:spPr/>
        <p:txBody>
          <a:bodyPr/>
          <a:lstStyle/>
          <a:p>
            <a:r>
              <a:rPr lang="en-IN" dirty="0"/>
              <a:t>Memory Management</a:t>
            </a:r>
          </a:p>
        </p:txBody>
      </p:sp>
      <p:sp>
        <p:nvSpPr>
          <p:cNvPr id="5" name="Text Placeholder 4">
            <a:extLst>
              <a:ext uri="{FF2B5EF4-FFF2-40B4-BE49-F238E27FC236}">
                <a16:creationId xmlns:a16="http://schemas.microsoft.com/office/drawing/2014/main" id="{04E5E0A2-4333-1AB9-5547-3C2CAD1275E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8162263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a:t>
            </a:r>
          </a:p>
        </p:txBody>
      </p:sp>
      <p:sp>
        <p:nvSpPr>
          <p:cNvPr id="3" name="Content Placeholder 2">
            <a:extLst>
              <a:ext uri="{FF2B5EF4-FFF2-40B4-BE49-F238E27FC236}">
                <a16:creationId xmlns:a16="http://schemas.microsoft.com/office/drawing/2014/main" id="{6C1C2C2B-0462-9653-717D-2C081A3F5635}"/>
              </a:ext>
            </a:extLst>
          </p:cNvPr>
          <p:cNvSpPr>
            <a:spLocks noGrp="1"/>
          </p:cNvSpPr>
          <p:nvPr>
            <p:ph sz="half" idx="1"/>
          </p:nvPr>
        </p:nvSpPr>
        <p:spPr/>
        <p:txBody>
          <a:bodyPr>
            <a:normAutofit lnSpcReduction="10000"/>
          </a:bodyPr>
          <a:lstStyle/>
          <a:p>
            <a:r>
              <a:rPr lang="en-US" b="1" dirty="0"/>
              <a:t>Memory</a:t>
            </a:r>
            <a:r>
              <a:rPr lang="en-US" dirty="0"/>
              <a:t>: Place where programs and data are stored</a:t>
            </a:r>
          </a:p>
          <a:p>
            <a:r>
              <a:rPr lang="en-US" dirty="0"/>
              <a:t>Consist of a number of </a:t>
            </a:r>
            <a:r>
              <a:rPr lang="en-US" b="1" dirty="0"/>
              <a:t>cells</a:t>
            </a:r>
            <a:r>
              <a:rPr lang="en-US" dirty="0"/>
              <a:t>, each storing a  piece of information</a:t>
            </a:r>
          </a:p>
          <a:p>
            <a:r>
              <a:rPr lang="en-US" dirty="0"/>
              <a:t>Each cell has an </a:t>
            </a:r>
            <a:r>
              <a:rPr lang="en-US" b="1" dirty="0"/>
              <a:t>address</a:t>
            </a:r>
            <a:endParaRPr lang="en-US" dirty="0"/>
          </a:p>
          <a:p>
            <a:r>
              <a:rPr lang="en-US" dirty="0"/>
              <a:t>If a memory has n cells, they will have addresses 0 to n − 1</a:t>
            </a:r>
          </a:p>
          <a:p>
            <a:r>
              <a:rPr lang="en-US" dirty="0"/>
              <a:t>All cells in a memory contain the same number of bits</a:t>
            </a:r>
            <a:endParaRPr lang="en-IN" dirty="0"/>
          </a:p>
        </p:txBody>
      </p:sp>
      <p:sp>
        <p:nvSpPr>
          <p:cNvPr id="4" name="Content Placeholder 3">
            <a:extLst>
              <a:ext uri="{FF2B5EF4-FFF2-40B4-BE49-F238E27FC236}">
                <a16:creationId xmlns:a16="http://schemas.microsoft.com/office/drawing/2014/main" id="{393105F4-4118-470C-F28A-8D534D5C3E7C}"/>
              </a:ext>
            </a:extLst>
          </p:cNvPr>
          <p:cNvSpPr>
            <a:spLocks noGrp="1"/>
          </p:cNvSpPr>
          <p:nvPr>
            <p:ph sz="half" idx="2"/>
          </p:nvPr>
        </p:nvSpPr>
        <p:spPr/>
        <p:txBody>
          <a:bodyPr>
            <a:normAutofit lnSpcReduction="10000"/>
          </a:bodyPr>
          <a:lstStyle/>
          <a:p>
            <a:endParaRPr lang="en-IN"/>
          </a:p>
        </p:txBody>
      </p:sp>
      <p:pic>
        <p:nvPicPr>
          <p:cNvPr id="5" name="Content Placeholder 4">
            <a:extLst>
              <a:ext uri="{FF2B5EF4-FFF2-40B4-BE49-F238E27FC236}">
                <a16:creationId xmlns:a16="http://schemas.microsoft.com/office/drawing/2014/main" id="{F012AC2D-AD52-0337-258A-51BC19F767F3}"/>
              </a:ext>
            </a:extLst>
          </p:cNvPr>
          <p:cNvPicPr>
            <a:picLocks noChangeAspect="1"/>
          </p:cNvPicPr>
          <p:nvPr/>
        </p:nvPicPr>
        <p:blipFill>
          <a:blip r:embed="rId2"/>
          <a:stretch>
            <a:fillRect/>
          </a:stretch>
        </p:blipFill>
        <p:spPr>
          <a:xfrm>
            <a:off x="7587079" y="506377"/>
            <a:ext cx="2502143" cy="5501950"/>
          </a:xfrm>
          <a:prstGeom prst="rect">
            <a:avLst/>
          </a:prstGeom>
        </p:spPr>
      </p:pic>
    </p:spTree>
    <p:extLst>
      <p:ext uri="{BB962C8B-B14F-4D97-AF65-F5344CB8AC3E}">
        <p14:creationId xmlns:p14="http://schemas.microsoft.com/office/powerpoint/2010/main" val="956546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BA07-0576-DA18-14F1-A4B7923CFDAE}"/>
              </a:ext>
            </a:extLst>
          </p:cNvPr>
          <p:cNvSpPr>
            <a:spLocks noGrp="1"/>
          </p:cNvSpPr>
          <p:nvPr>
            <p:ph type="title"/>
          </p:nvPr>
        </p:nvSpPr>
        <p:spPr/>
        <p:txBody>
          <a:bodyPr/>
          <a:lstStyle/>
          <a:p>
            <a:r>
              <a:rPr lang="en-IN" dirty="0"/>
              <a:t>Linux History</a:t>
            </a:r>
          </a:p>
        </p:txBody>
      </p:sp>
      <p:sp>
        <p:nvSpPr>
          <p:cNvPr id="3" name="Content Placeholder 2">
            <a:extLst>
              <a:ext uri="{FF2B5EF4-FFF2-40B4-BE49-F238E27FC236}">
                <a16:creationId xmlns:a16="http://schemas.microsoft.com/office/drawing/2014/main" id="{BCD18FF0-ABDE-5B93-E425-B245C8D72721}"/>
              </a:ext>
            </a:extLst>
          </p:cNvPr>
          <p:cNvSpPr>
            <a:spLocks noGrp="1"/>
          </p:cNvSpPr>
          <p:nvPr>
            <p:ph idx="1"/>
          </p:nvPr>
        </p:nvSpPr>
        <p:spPr/>
        <p:txBody>
          <a:bodyPr/>
          <a:lstStyle/>
          <a:p>
            <a:r>
              <a:rPr lang="en-IN" dirty="0"/>
              <a:t>Linux: World’s most widely used operating system</a:t>
            </a:r>
          </a:p>
          <a:p>
            <a:r>
              <a:rPr lang="en-IN" dirty="0"/>
              <a:t>Open source</a:t>
            </a:r>
          </a:p>
          <a:p>
            <a:r>
              <a:rPr lang="en-IN" dirty="0"/>
              <a:t>Created by Linus Torvalds in 1991</a:t>
            </a:r>
          </a:p>
          <a:p>
            <a:endParaRPr lang="en-IN" dirty="0"/>
          </a:p>
        </p:txBody>
      </p:sp>
    </p:spTree>
    <p:extLst>
      <p:ext uri="{BB962C8B-B14F-4D97-AF65-F5344CB8AC3E}">
        <p14:creationId xmlns:p14="http://schemas.microsoft.com/office/powerpoint/2010/main" val="23932607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21A3-134B-D31E-9C86-9EC8AE57BFFA}"/>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A3ECCDD0-9065-3F3A-95BF-F335CEDB9D8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3393B6C-E673-FE10-5807-394B28733F1C}"/>
              </a:ext>
            </a:extLst>
          </p:cNvPr>
          <p:cNvPicPr>
            <a:picLocks noChangeAspect="1"/>
          </p:cNvPicPr>
          <p:nvPr/>
        </p:nvPicPr>
        <p:blipFill>
          <a:blip r:embed="rId2"/>
          <a:stretch>
            <a:fillRect/>
          </a:stretch>
        </p:blipFill>
        <p:spPr>
          <a:xfrm>
            <a:off x="1112392" y="2226050"/>
            <a:ext cx="10152656" cy="3310045"/>
          </a:xfrm>
          <a:prstGeom prst="rect">
            <a:avLst/>
          </a:prstGeom>
        </p:spPr>
      </p:pic>
      <p:sp>
        <p:nvSpPr>
          <p:cNvPr id="4" name="Speech Bubble: Rectangle 3">
            <a:extLst>
              <a:ext uri="{FF2B5EF4-FFF2-40B4-BE49-F238E27FC236}">
                <a16:creationId xmlns:a16="http://schemas.microsoft.com/office/drawing/2014/main" id="{CD3F4401-6434-CAA1-65AD-DE9F253DB580}"/>
              </a:ext>
            </a:extLst>
          </p:cNvPr>
          <p:cNvSpPr/>
          <p:nvPr/>
        </p:nvSpPr>
        <p:spPr>
          <a:xfrm>
            <a:off x="6096000" y="2008920"/>
            <a:ext cx="1506876" cy="997966"/>
          </a:xfrm>
          <a:prstGeom prst="wedgeRectCallout">
            <a:avLst>
              <a:gd name="adj1" fmla="val -20833"/>
              <a:gd name="adj2" fmla="val 79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Fastest access, Most expensive</a:t>
            </a:r>
          </a:p>
        </p:txBody>
      </p:sp>
      <p:sp>
        <p:nvSpPr>
          <p:cNvPr id="6" name="Speech Bubble: Rectangle 5">
            <a:extLst>
              <a:ext uri="{FF2B5EF4-FFF2-40B4-BE49-F238E27FC236}">
                <a16:creationId xmlns:a16="http://schemas.microsoft.com/office/drawing/2014/main" id="{65717A96-6488-1FEC-30F3-1022DCD77C23}"/>
              </a:ext>
            </a:extLst>
          </p:cNvPr>
          <p:cNvSpPr/>
          <p:nvPr/>
        </p:nvSpPr>
        <p:spPr>
          <a:xfrm>
            <a:off x="8223002" y="5321710"/>
            <a:ext cx="1835397" cy="863029"/>
          </a:xfrm>
          <a:prstGeom prst="wedgeRectCallout">
            <a:avLst>
              <a:gd name="adj1" fmla="val -52821"/>
              <a:gd name="adj2" fmla="val -7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Slowest access, Least costly</a:t>
            </a:r>
          </a:p>
        </p:txBody>
      </p:sp>
    </p:spTree>
    <p:extLst>
      <p:ext uri="{BB962C8B-B14F-4D97-AF65-F5344CB8AC3E}">
        <p14:creationId xmlns:p14="http://schemas.microsoft.com/office/powerpoint/2010/main" val="1737471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Memory Types</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b="1" dirty="0"/>
              <a:t>Random Access Memory (RAM)</a:t>
            </a:r>
            <a:r>
              <a:rPr lang="en-IN" dirty="0"/>
              <a:t>: Memory from where data can be read and where data can be written at any random location</a:t>
            </a:r>
          </a:p>
          <a:p>
            <a:pPr lvl="1"/>
            <a:r>
              <a:rPr lang="en-IN" b="1" dirty="0"/>
              <a:t>Static RAM (SRAM)</a:t>
            </a:r>
          </a:p>
          <a:p>
            <a:pPr lvl="1"/>
            <a:r>
              <a:rPr lang="en-IN" b="1" dirty="0"/>
              <a:t>Dynamic RAM (DRAM)</a:t>
            </a:r>
          </a:p>
          <a:p>
            <a:r>
              <a:rPr lang="en-IN" b="1" dirty="0"/>
              <a:t>Read Only Memory (ROM)</a:t>
            </a:r>
            <a:r>
              <a:rPr lang="en-IN" dirty="0"/>
              <a:t>: Memory from where data can be read, but not where data can be written</a:t>
            </a:r>
          </a:p>
          <a:p>
            <a:pPr lvl="1"/>
            <a:r>
              <a:rPr lang="en-IN" dirty="0"/>
              <a:t>Useful for booting up, fixed data (e.g. electronic devices)</a:t>
            </a:r>
          </a:p>
          <a:p>
            <a:pPr marL="0" indent="0">
              <a:buNone/>
            </a:pPr>
            <a:endParaRPr lang="en-IN" dirty="0"/>
          </a:p>
        </p:txBody>
      </p:sp>
    </p:spTree>
    <p:extLst>
      <p:ext uri="{BB962C8B-B14F-4D97-AF65-F5344CB8AC3E}">
        <p14:creationId xmlns:p14="http://schemas.microsoft.com/office/powerpoint/2010/main" val="23095616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lstStyle/>
          <a:p>
            <a:r>
              <a:rPr lang="en-US" b="1" dirty="0"/>
              <a:t>Static RAMs (SRAMs)</a:t>
            </a:r>
            <a:r>
              <a:rPr lang="en-US" dirty="0"/>
              <a:t>: Constructed internally using circuits similar to a flip-flop</a:t>
            </a:r>
          </a:p>
          <a:p>
            <a:r>
              <a:rPr lang="en-US" dirty="0"/>
              <a:t>Retain their contents as long as the power is kept on: seconds, minutes, hours, even days</a:t>
            </a:r>
          </a:p>
          <a:p>
            <a:r>
              <a:rPr lang="en-US" dirty="0"/>
              <a:t>Very fast</a:t>
            </a:r>
          </a:p>
          <a:p>
            <a:r>
              <a:rPr lang="en-US" dirty="0"/>
              <a:t>A typical access time is a nanosecond or less</a:t>
            </a:r>
          </a:p>
          <a:p>
            <a:r>
              <a:rPr lang="en-US" dirty="0"/>
              <a:t>Popular as </a:t>
            </a:r>
            <a:r>
              <a:rPr lang="en-US" b="1" dirty="0"/>
              <a:t>cache memory</a:t>
            </a:r>
            <a:r>
              <a:rPr lang="en-US" dirty="0"/>
              <a:t> (fast memory between the CPU and RAM)</a:t>
            </a:r>
            <a:endParaRPr lang="en-IN" b="1" dirty="0"/>
          </a:p>
        </p:txBody>
      </p:sp>
    </p:spTree>
    <p:extLst>
      <p:ext uri="{BB962C8B-B14F-4D97-AF65-F5344CB8AC3E}">
        <p14:creationId xmlns:p14="http://schemas.microsoft.com/office/powerpoint/2010/main" val="22878979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a:bodyPr>
          <a:lstStyle/>
          <a:p>
            <a:r>
              <a:rPr lang="en-US" b="1" dirty="0"/>
              <a:t>Dynamic RAMs (DRAMs):</a:t>
            </a:r>
            <a:r>
              <a:rPr lang="en-US" dirty="0"/>
              <a:t> Do not use flip-flops</a:t>
            </a:r>
          </a:p>
          <a:p>
            <a:r>
              <a:rPr lang="en-US" dirty="0"/>
              <a:t>An array of cells, each cell containing one transistor and a tiny  capacitor</a:t>
            </a:r>
          </a:p>
          <a:p>
            <a:r>
              <a:rPr lang="en-US" dirty="0"/>
              <a:t>Must be refreshed every few milliseconds to prevent data loss</a:t>
            </a:r>
          </a:p>
          <a:p>
            <a:r>
              <a:rPr lang="en-US" dirty="0"/>
              <a:t>Need only one transistor and one capacitor per bit (vs six transistors per bit for the best static RAM)</a:t>
            </a:r>
          </a:p>
          <a:p>
            <a:r>
              <a:rPr lang="en-US" dirty="0"/>
              <a:t>So, main memories are created using dynamic RAM</a:t>
            </a:r>
          </a:p>
          <a:p>
            <a:r>
              <a:rPr lang="en-US" dirty="0"/>
              <a:t>Slow (access time of tens of nanoseconds)</a:t>
            </a:r>
          </a:p>
        </p:txBody>
      </p:sp>
    </p:spTree>
    <p:extLst>
      <p:ext uri="{BB962C8B-B14F-4D97-AF65-F5344CB8AC3E}">
        <p14:creationId xmlns:p14="http://schemas.microsoft.com/office/powerpoint/2010/main" val="19263129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Read Only Memory (ROM)</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b="1" dirty="0"/>
              <a:t>Read Only Memory (ROM)</a:t>
            </a:r>
            <a:r>
              <a:rPr lang="en-US" dirty="0"/>
              <a:t>: The data are inserted during manufacture</a:t>
            </a:r>
          </a:p>
          <a:p>
            <a:r>
              <a:rPr lang="en-US" dirty="0"/>
              <a:t>Contents cannot be modified</a:t>
            </a:r>
          </a:p>
          <a:p>
            <a:r>
              <a:rPr lang="en-US" dirty="0"/>
              <a:t>Much cheaper than RAMs</a:t>
            </a:r>
          </a:p>
          <a:p>
            <a:r>
              <a:rPr lang="en-US" dirty="0"/>
              <a:t>Inflexible, because they  cannot be changed after manufacture</a:t>
            </a:r>
          </a:p>
        </p:txBody>
      </p:sp>
    </p:spTree>
    <p:extLst>
      <p:ext uri="{BB962C8B-B14F-4D97-AF65-F5344CB8AC3E}">
        <p14:creationId xmlns:p14="http://schemas.microsoft.com/office/powerpoint/2010/main" val="17998837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05F2-BEBB-E1E5-4938-24249007EEDC}"/>
              </a:ext>
            </a:extLst>
          </p:cNvPr>
          <p:cNvSpPr>
            <a:spLocks noGrp="1"/>
          </p:cNvSpPr>
          <p:nvPr>
            <p:ph type="title"/>
          </p:nvPr>
        </p:nvSpPr>
        <p:spPr/>
        <p:txBody>
          <a:bodyPr/>
          <a:lstStyle/>
          <a:p>
            <a:r>
              <a:rPr lang="en-IN" dirty="0"/>
              <a:t>Relocation</a:t>
            </a:r>
          </a:p>
        </p:txBody>
      </p:sp>
      <p:sp>
        <p:nvSpPr>
          <p:cNvPr id="3" name="Content Placeholder 2">
            <a:extLst>
              <a:ext uri="{FF2B5EF4-FFF2-40B4-BE49-F238E27FC236}">
                <a16:creationId xmlns:a16="http://schemas.microsoft.com/office/drawing/2014/main" id="{C9A54CE1-03ED-8B69-3639-EBB466315524}"/>
              </a:ext>
            </a:extLst>
          </p:cNvPr>
          <p:cNvSpPr>
            <a:spLocks noGrp="1"/>
          </p:cNvSpPr>
          <p:nvPr>
            <p:ph sz="half" idx="1"/>
          </p:nvPr>
        </p:nvSpPr>
        <p:spPr/>
        <p:txBody>
          <a:bodyPr>
            <a:normAutofit/>
          </a:bodyPr>
          <a:lstStyle/>
          <a:p>
            <a:r>
              <a:rPr lang="en-IN" b="1" dirty="0"/>
              <a:t>Address space</a:t>
            </a:r>
            <a:r>
              <a:rPr lang="en-IN" dirty="0"/>
              <a:t>: Set of addresses that a process can use to address memory</a:t>
            </a:r>
          </a:p>
          <a:p>
            <a:r>
              <a:rPr lang="en-IN" dirty="0"/>
              <a:t>Each process has its own logical address space</a:t>
            </a:r>
          </a:p>
          <a:p>
            <a:r>
              <a:rPr lang="en-IN" b="1" dirty="0"/>
              <a:t>Dynamic relocation</a:t>
            </a:r>
            <a:r>
              <a:rPr lang="en-IN" dirty="0"/>
              <a:t> maps the address space of each process onto a different part of physical memory (i.e. RAM)</a:t>
            </a:r>
          </a:p>
        </p:txBody>
      </p:sp>
      <p:graphicFrame>
        <p:nvGraphicFramePr>
          <p:cNvPr id="7" name="Table 7">
            <a:extLst>
              <a:ext uri="{FF2B5EF4-FFF2-40B4-BE49-F238E27FC236}">
                <a16:creationId xmlns:a16="http://schemas.microsoft.com/office/drawing/2014/main" id="{D28660B8-8F9C-390E-D236-38C4F2BAB2EA}"/>
              </a:ext>
            </a:extLst>
          </p:cNvPr>
          <p:cNvGraphicFramePr>
            <a:graphicFrameLocks noGrp="1"/>
          </p:cNvGraphicFramePr>
          <p:nvPr>
            <p:ph sz="half" idx="2"/>
            <p:extLst>
              <p:ext uri="{D42A27DB-BD31-4B8C-83A1-F6EECF244321}">
                <p14:modId xmlns:p14="http://schemas.microsoft.com/office/powerpoint/2010/main" val="2533051153"/>
              </p:ext>
            </p:extLst>
          </p:nvPr>
        </p:nvGraphicFramePr>
        <p:xfrm>
          <a:off x="9030129" y="657532"/>
          <a:ext cx="1223481" cy="4993640"/>
        </p:xfrm>
        <a:graphic>
          <a:graphicData uri="http://schemas.openxmlformats.org/drawingml/2006/table">
            <a:tbl>
              <a:tblPr firstRow="1" bandRow="1">
                <a:tableStyleId>{5C22544A-7EE6-4342-B048-85BDC9FD1C3A}</a:tableStyleId>
              </a:tblPr>
              <a:tblGrid>
                <a:gridCol w="1223481">
                  <a:extLst>
                    <a:ext uri="{9D8B030D-6E8A-4147-A177-3AD203B41FA5}">
                      <a16:colId xmlns:a16="http://schemas.microsoft.com/office/drawing/2014/main" val="2584430791"/>
                    </a:ext>
                  </a:extLst>
                </a:gridCol>
              </a:tblGrid>
              <a:tr h="370840">
                <a:tc>
                  <a:txBody>
                    <a:bodyPr/>
                    <a:lstStyle/>
                    <a:p>
                      <a:pPr algn="ctr"/>
                      <a:r>
                        <a:rPr lang="en-IN" dirty="0"/>
                        <a:t>Physical memory (RAM)</a:t>
                      </a:r>
                    </a:p>
                  </a:txBody>
                  <a:tcPr/>
                </a:tc>
                <a:extLst>
                  <a:ext uri="{0D108BD9-81ED-4DB2-BD59-A6C34878D82A}">
                    <a16:rowId xmlns:a16="http://schemas.microsoft.com/office/drawing/2014/main" val="2524872348"/>
                  </a:ext>
                </a:extLst>
              </a:tr>
              <a:tr h="370840">
                <a:tc>
                  <a:txBody>
                    <a:bodyPr/>
                    <a:lstStyle/>
                    <a:p>
                      <a:endParaRPr lang="en-IN" dirty="0"/>
                    </a:p>
                  </a:txBody>
                  <a:tcPr/>
                </a:tc>
                <a:extLst>
                  <a:ext uri="{0D108BD9-81ED-4DB2-BD59-A6C34878D82A}">
                    <a16:rowId xmlns:a16="http://schemas.microsoft.com/office/drawing/2014/main" val="2949712845"/>
                  </a:ext>
                </a:extLst>
              </a:tr>
              <a:tr h="370840">
                <a:tc>
                  <a:txBody>
                    <a:bodyPr/>
                    <a:lstStyle/>
                    <a:p>
                      <a:endParaRPr lang="en-IN" dirty="0"/>
                    </a:p>
                  </a:txBody>
                  <a:tcPr/>
                </a:tc>
                <a:extLst>
                  <a:ext uri="{0D108BD9-81ED-4DB2-BD59-A6C34878D82A}">
                    <a16:rowId xmlns:a16="http://schemas.microsoft.com/office/drawing/2014/main" val="2272687890"/>
                  </a:ext>
                </a:extLst>
              </a:tr>
              <a:tr h="370840">
                <a:tc>
                  <a:txBody>
                    <a:bodyPr/>
                    <a:lstStyle/>
                    <a:p>
                      <a:endParaRPr lang="en-IN" dirty="0"/>
                    </a:p>
                  </a:txBody>
                  <a:tcPr/>
                </a:tc>
                <a:extLst>
                  <a:ext uri="{0D108BD9-81ED-4DB2-BD59-A6C34878D82A}">
                    <a16:rowId xmlns:a16="http://schemas.microsoft.com/office/drawing/2014/main" val="1344350146"/>
                  </a:ext>
                </a:extLst>
              </a:tr>
              <a:tr h="370840">
                <a:tc>
                  <a:txBody>
                    <a:bodyPr/>
                    <a:lstStyle/>
                    <a:p>
                      <a:endParaRPr lang="en-IN" dirty="0"/>
                    </a:p>
                  </a:txBody>
                  <a:tcPr/>
                </a:tc>
                <a:extLst>
                  <a:ext uri="{0D108BD9-81ED-4DB2-BD59-A6C34878D82A}">
                    <a16:rowId xmlns:a16="http://schemas.microsoft.com/office/drawing/2014/main" val="1230830381"/>
                  </a:ext>
                </a:extLst>
              </a:tr>
              <a:tr h="370840">
                <a:tc>
                  <a:txBody>
                    <a:bodyPr/>
                    <a:lstStyle/>
                    <a:p>
                      <a:endParaRPr lang="en-IN" dirty="0"/>
                    </a:p>
                  </a:txBody>
                  <a:tcPr/>
                </a:tc>
                <a:extLst>
                  <a:ext uri="{0D108BD9-81ED-4DB2-BD59-A6C34878D82A}">
                    <a16:rowId xmlns:a16="http://schemas.microsoft.com/office/drawing/2014/main" val="1523517134"/>
                  </a:ext>
                </a:extLst>
              </a:tr>
              <a:tr h="370840">
                <a:tc>
                  <a:txBody>
                    <a:bodyPr/>
                    <a:lstStyle/>
                    <a:p>
                      <a:endParaRPr lang="en-IN" dirty="0"/>
                    </a:p>
                  </a:txBody>
                  <a:tcPr/>
                </a:tc>
                <a:extLst>
                  <a:ext uri="{0D108BD9-81ED-4DB2-BD59-A6C34878D82A}">
                    <a16:rowId xmlns:a16="http://schemas.microsoft.com/office/drawing/2014/main" val="3867316184"/>
                  </a:ext>
                </a:extLst>
              </a:tr>
              <a:tr h="370840">
                <a:tc>
                  <a:txBody>
                    <a:bodyPr/>
                    <a:lstStyle/>
                    <a:p>
                      <a:endParaRPr lang="en-IN" dirty="0"/>
                    </a:p>
                  </a:txBody>
                  <a:tcPr/>
                </a:tc>
                <a:extLst>
                  <a:ext uri="{0D108BD9-81ED-4DB2-BD59-A6C34878D82A}">
                    <a16:rowId xmlns:a16="http://schemas.microsoft.com/office/drawing/2014/main" val="1747495298"/>
                  </a:ext>
                </a:extLst>
              </a:tr>
              <a:tr h="370840">
                <a:tc>
                  <a:txBody>
                    <a:bodyPr/>
                    <a:lstStyle/>
                    <a:p>
                      <a:endParaRPr lang="en-IN" dirty="0"/>
                    </a:p>
                  </a:txBody>
                  <a:tcPr/>
                </a:tc>
                <a:extLst>
                  <a:ext uri="{0D108BD9-81ED-4DB2-BD59-A6C34878D82A}">
                    <a16:rowId xmlns:a16="http://schemas.microsoft.com/office/drawing/2014/main" val="2119992836"/>
                  </a:ext>
                </a:extLst>
              </a:tr>
              <a:tr h="370840">
                <a:tc>
                  <a:txBody>
                    <a:bodyPr/>
                    <a:lstStyle/>
                    <a:p>
                      <a:endParaRPr lang="en-IN" dirty="0"/>
                    </a:p>
                  </a:txBody>
                  <a:tcPr/>
                </a:tc>
                <a:extLst>
                  <a:ext uri="{0D108BD9-81ED-4DB2-BD59-A6C34878D82A}">
                    <a16:rowId xmlns:a16="http://schemas.microsoft.com/office/drawing/2014/main" val="1199764335"/>
                  </a:ext>
                </a:extLst>
              </a:tr>
              <a:tr h="370840">
                <a:tc>
                  <a:txBody>
                    <a:bodyPr/>
                    <a:lstStyle/>
                    <a:p>
                      <a:endParaRPr lang="en-IN" dirty="0"/>
                    </a:p>
                  </a:txBody>
                  <a:tcPr/>
                </a:tc>
                <a:extLst>
                  <a:ext uri="{0D108BD9-81ED-4DB2-BD59-A6C34878D82A}">
                    <a16:rowId xmlns:a16="http://schemas.microsoft.com/office/drawing/2014/main" val="3068555583"/>
                  </a:ext>
                </a:extLst>
              </a:tr>
              <a:tr h="370840">
                <a:tc>
                  <a:txBody>
                    <a:bodyPr/>
                    <a:lstStyle/>
                    <a:p>
                      <a:endParaRPr lang="en-IN" dirty="0"/>
                    </a:p>
                  </a:txBody>
                  <a:tcPr/>
                </a:tc>
                <a:extLst>
                  <a:ext uri="{0D108BD9-81ED-4DB2-BD59-A6C34878D82A}">
                    <a16:rowId xmlns:a16="http://schemas.microsoft.com/office/drawing/2014/main" val="3228679396"/>
                  </a:ext>
                </a:extLst>
              </a:tr>
            </a:tbl>
          </a:graphicData>
        </a:graphic>
      </p:graphicFrame>
      <p:sp>
        <p:nvSpPr>
          <p:cNvPr id="5" name="TextBox 4">
            <a:extLst>
              <a:ext uri="{FF2B5EF4-FFF2-40B4-BE49-F238E27FC236}">
                <a16:creationId xmlns:a16="http://schemas.microsoft.com/office/drawing/2014/main" id="{390CBA8F-8CD7-1003-77FE-7CD506BEA65D}"/>
              </a:ext>
            </a:extLst>
          </p:cNvPr>
          <p:cNvSpPr txBox="1"/>
          <p:nvPr/>
        </p:nvSpPr>
        <p:spPr>
          <a:xfrm>
            <a:off x="6524090" y="2342508"/>
            <a:ext cx="1438382" cy="1200329"/>
          </a:xfrm>
          <a:prstGeom prst="rect">
            <a:avLst/>
          </a:prstGeom>
          <a:solidFill>
            <a:schemeClr val="accent2">
              <a:lumMod val="75000"/>
            </a:schemeClr>
          </a:solidFill>
        </p:spPr>
        <p:txBody>
          <a:bodyPr wrap="square" rtlCol="0">
            <a:spAutoFit/>
          </a:bodyPr>
          <a:lstStyle/>
          <a:p>
            <a:r>
              <a:rPr lang="en-IN" u="sng" dirty="0"/>
              <a:t>Process P2</a:t>
            </a:r>
          </a:p>
          <a:p>
            <a:r>
              <a:rPr lang="en-IN" dirty="0"/>
              <a:t>Address space: 0 to 1000</a:t>
            </a:r>
          </a:p>
        </p:txBody>
      </p:sp>
      <p:sp>
        <p:nvSpPr>
          <p:cNvPr id="6" name="TextBox 5">
            <a:extLst>
              <a:ext uri="{FF2B5EF4-FFF2-40B4-BE49-F238E27FC236}">
                <a16:creationId xmlns:a16="http://schemas.microsoft.com/office/drawing/2014/main" id="{C90A0EE5-1965-9619-A715-3962366D3396}"/>
              </a:ext>
            </a:extLst>
          </p:cNvPr>
          <p:cNvSpPr txBox="1"/>
          <p:nvPr/>
        </p:nvSpPr>
        <p:spPr>
          <a:xfrm>
            <a:off x="6524090" y="3903805"/>
            <a:ext cx="1438382" cy="1200329"/>
          </a:xfrm>
          <a:prstGeom prst="rect">
            <a:avLst/>
          </a:prstGeom>
          <a:solidFill>
            <a:schemeClr val="accent2">
              <a:lumMod val="75000"/>
            </a:schemeClr>
          </a:solidFill>
        </p:spPr>
        <p:txBody>
          <a:bodyPr wrap="square" rtlCol="0">
            <a:spAutoFit/>
          </a:bodyPr>
          <a:lstStyle/>
          <a:p>
            <a:r>
              <a:rPr lang="en-IN" u="sng" dirty="0"/>
              <a:t>Process P1</a:t>
            </a:r>
          </a:p>
          <a:p>
            <a:r>
              <a:rPr lang="en-IN" dirty="0"/>
              <a:t>Address space: 0 to 3500</a:t>
            </a:r>
          </a:p>
        </p:txBody>
      </p:sp>
      <p:sp>
        <p:nvSpPr>
          <p:cNvPr id="8" name="TextBox 7">
            <a:extLst>
              <a:ext uri="{FF2B5EF4-FFF2-40B4-BE49-F238E27FC236}">
                <a16:creationId xmlns:a16="http://schemas.microsoft.com/office/drawing/2014/main" id="{17C119CE-0BF3-99A8-C63C-5E98602C85C4}"/>
              </a:ext>
            </a:extLst>
          </p:cNvPr>
          <p:cNvSpPr txBox="1"/>
          <p:nvPr/>
        </p:nvSpPr>
        <p:spPr>
          <a:xfrm>
            <a:off x="10428270" y="5466506"/>
            <a:ext cx="1530849" cy="369332"/>
          </a:xfrm>
          <a:prstGeom prst="rect">
            <a:avLst/>
          </a:prstGeom>
          <a:noFill/>
        </p:spPr>
        <p:txBody>
          <a:bodyPr wrap="square" rtlCol="0">
            <a:spAutoFit/>
          </a:bodyPr>
          <a:lstStyle/>
          <a:p>
            <a:r>
              <a:rPr lang="en-IN" dirty="0"/>
              <a:t>Address 0</a:t>
            </a:r>
          </a:p>
        </p:txBody>
      </p:sp>
      <p:sp>
        <p:nvSpPr>
          <p:cNvPr id="9" name="TextBox 8">
            <a:extLst>
              <a:ext uri="{FF2B5EF4-FFF2-40B4-BE49-F238E27FC236}">
                <a16:creationId xmlns:a16="http://schemas.microsoft.com/office/drawing/2014/main" id="{6F52912A-2A13-6330-3111-19218A57C820}"/>
              </a:ext>
            </a:extLst>
          </p:cNvPr>
          <p:cNvSpPr txBox="1"/>
          <p:nvPr/>
        </p:nvSpPr>
        <p:spPr>
          <a:xfrm>
            <a:off x="10428270" y="5097174"/>
            <a:ext cx="1623317" cy="369332"/>
          </a:xfrm>
          <a:prstGeom prst="rect">
            <a:avLst/>
          </a:prstGeom>
          <a:noFill/>
        </p:spPr>
        <p:txBody>
          <a:bodyPr wrap="square" rtlCol="0">
            <a:spAutoFit/>
          </a:bodyPr>
          <a:lstStyle/>
          <a:p>
            <a:r>
              <a:rPr lang="en-IN" dirty="0"/>
              <a:t>Address 1000</a:t>
            </a:r>
          </a:p>
        </p:txBody>
      </p:sp>
      <p:sp>
        <p:nvSpPr>
          <p:cNvPr id="10" name="TextBox 9">
            <a:extLst>
              <a:ext uri="{FF2B5EF4-FFF2-40B4-BE49-F238E27FC236}">
                <a16:creationId xmlns:a16="http://schemas.microsoft.com/office/drawing/2014/main" id="{336CF1B2-0A22-77A9-E2DB-D748874B481D}"/>
              </a:ext>
            </a:extLst>
          </p:cNvPr>
          <p:cNvSpPr txBox="1"/>
          <p:nvPr/>
        </p:nvSpPr>
        <p:spPr>
          <a:xfrm>
            <a:off x="10428269" y="4696499"/>
            <a:ext cx="1623317" cy="369332"/>
          </a:xfrm>
          <a:prstGeom prst="rect">
            <a:avLst/>
          </a:prstGeom>
          <a:noFill/>
        </p:spPr>
        <p:txBody>
          <a:bodyPr wrap="square" rtlCol="0">
            <a:spAutoFit/>
          </a:bodyPr>
          <a:lstStyle/>
          <a:p>
            <a:r>
              <a:rPr lang="en-IN" dirty="0"/>
              <a:t>Address 2000</a:t>
            </a:r>
          </a:p>
        </p:txBody>
      </p:sp>
      <p:sp>
        <p:nvSpPr>
          <p:cNvPr id="11" name="TextBox 10">
            <a:extLst>
              <a:ext uri="{FF2B5EF4-FFF2-40B4-BE49-F238E27FC236}">
                <a16:creationId xmlns:a16="http://schemas.microsoft.com/office/drawing/2014/main" id="{D28CDF99-3EF3-933C-3C31-4E6B776F0761}"/>
              </a:ext>
            </a:extLst>
          </p:cNvPr>
          <p:cNvSpPr txBox="1"/>
          <p:nvPr/>
        </p:nvSpPr>
        <p:spPr>
          <a:xfrm>
            <a:off x="10428268" y="4369724"/>
            <a:ext cx="1623317" cy="369332"/>
          </a:xfrm>
          <a:prstGeom prst="rect">
            <a:avLst/>
          </a:prstGeom>
          <a:noFill/>
        </p:spPr>
        <p:txBody>
          <a:bodyPr wrap="square" rtlCol="0">
            <a:spAutoFit/>
          </a:bodyPr>
          <a:lstStyle/>
          <a:p>
            <a:r>
              <a:rPr lang="en-IN" dirty="0"/>
              <a:t>Address 3000</a:t>
            </a:r>
          </a:p>
        </p:txBody>
      </p:sp>
      <p:sp>
        <p:nvSpPr>
          <p:cNvPr id="12" name="TextBox 11">
            <a:extLst>
              <a:ext uri="{FF2B5EF4-FFF2-40B4-BE49-F238E27FC236}">
                <a16:creationId xmlns:a16="http://schemas.microsoft.com/office/drawing/2014/main" id="{BB490743-16A3-CC77-31BF-4CAAC9777799}"/>
              </a:ext>
            </a:extLst>
          </p:cNvPr>
          <p:cNvSpPr txBox="1"/>
          <p:nvPr/>
        </p:nvSpPr>
        <p:spPr>
          <a:xfrm>
            <a:off x="10438541" y="3957835"/>
            <a:ext cx="1623317" cy="369332"/>
          </a:xfrm>
          <a:prstGeom prst="rect">
            <a:avLst/>
          </a:prstGeom>
          <a:noFill/>
        </p:spPr>
        <p:txBody>
          <a:bodyPr wrap="square" rtlCol="0">
            <a:spAutoFit/>
          </a:bodyPr>
          <a:lstStyle/>
          <a:p>
            <a:r>
              <a:rPr lang="en-IN" dirty="0"/>
              <a:t>Address 4000</a:t>
            </a:r>
          </a:p>
        </p:txBody>
      </p:sp>
      <p:sp>
        <p:nvSpPr>
          <p:cNvPr id="13" name="TextBox 12">
            <a:extLst>
              <a:ext uri="{FF2B5EF4-FFF2-40B4-BE49-F238E27FC236}">
                <a16:creationId xmlns:a16="http://schemas.microsoft.com/office/drawing/2014/main" id="{A7F77A0C-B860-0836-3032-4D63CD23641B}"/>
              </a:ext>
            </a:extLst>
          </p:cNvPr>
          <p:cNvSpPr txBox="1"/>
          <p:nvPr/>
        </p:nvSpPr>
        <p:spPr>
          <a:xfrm>
            <a:off x="10438541" y="3615389"/>
            <a:ext cx="1623317" cy="369332"/>
          </a:xfrm>
          <a:prstGeom prst="rect">
            <a:avLst/>
          </a:prstGeom>
          <a:noFill/>
        </p:spPr>
        <p:txBody>
          <a:bodyPr wrap="square" rtlCol="0">
            <a:spAutoFit/>
          </a:bodyPr>
          <a:lstStyle/>
          <a:p>
            <a:r>
              <a:rPr lang="en-IN" dirty="0"/>
              <a:t>Address 5000</a:t>
            </a:r>
          </a:p>
        </p:txBody>
      </p:sp>
      <p:sp>
        <p:nvSpPr>
          <p:cNvPr id="14" name="TextBox 13">
            <a:extLst>
              <a:ext uri="{FF2B5EF4-FFF2-40B4-BE49-F238E27FC236}">
                <a16:creationId xmlns:a16="http://schemas.microsoft.com/office/drawing/2014/main" id="{573AFE48-201C-933B-6D08-4F6491BFA8D8}"/>
              </a:ext>
            </a:extLst>
          </p:cNvPr>
          <p:cNvSpPr txBox="1"/>
          <p:nvPr/>
        </p:nvSpPr>
        <p:spPr>
          <a:xfrm>
            <a:off x="10448814" y="3191716"/>
            <a:ext cx="1623317" cy="369332"/>
          </a:xfrm>
          <a:prstGeom prst="rect">
            <a:avLst/>
          </a:prstGeom>
          <a:noFill/>
        </p:spPr>
        <p:txBody>
          <a:bodyPr wrap="square" rtlCol="0">
            <a:spAutoFit/>
          </a:bodyPr>
          <a:lstStyle/>
          <a:p>
            <a:r>
              <a:rPr lang="en-IN" dirty="0"/>
              <a:t>Address 6000</a:t>
            </a:r>
          </a:p>
        </p:txBody>
      </p:sp>
      <p:cxnSp>
        <p:nvCxnSpPr>
          <p:cNvPr id="16" name="Straight Connector 15">
            <a:extLst>
              <a:ext uri="{FF2B5EF4-FFF2-40B4-BE49-F238E27FC236}">
                <a16:creationId xmlns:a16="http://schemas.microsoft.com/office/drawing/2014/main" id="{A85804AC-66A9-9D33-8F3F-0DFBE0CF32FB}"/>
              </a:ext>
            </a:extLst>
          </p:cNvPr>
          <p:cNvCxnSpPr/>
          <p:nvPr/>
        </p:nvCxnSpPr>
        <p:spPr>
          <a:xfrm>
            <a:off x="7962472" y="4962418"/>
            <a:ext cx="4109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C599FD-28E5-21C0-2457-52694068A363}"/>
              </a:ext>
            </a:extLst>
          </p:cNvPr>
          <p:cNvCxnSpPr>
            <a:cxnSpLocks/>
          </p:cNvCxnSpPr>
          <p:nvPr/>
        </p:nvCxnSpPr>
        <p:spPr>
          <a:xfrm>
            <a:off x="8383712" y="4962418"/>
            <a:ext cx="0" cy="688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B30A8-4D34-B045-2D8F-6E404E66A275}"/>
              </a:ext>
            </a:extLst>
          </p:cNvPr>
          <p:cNvCxnSpPr/>
          <p:nvPr/>
        </p:nvCxnSpPr>
        <p:spPr>
          <a:xfrm>
            <a:off x="8373438" y="5651172"/>
            <a:ext cx="6566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387DAC-59B1-94E1-16B1-488683DB73DB}"/>
              </a:ext>
            </a:extLst>
          </p:cNvPr>
          <p:cNvCxnSpPr>
            <a:cxnSpLocks/>
          </p:cNvCxnSpPr>
          <p:nvPr/>
        </p:nvCxnSpPr>
        <p:spPr>
          <a:xfrm>
            <a:off x="7972318" y="4330643"/>
            <a:ext cx="10676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7CF7D8-24E6-43DD-C464-3DA385D077B5}"/>
              </a:ext>
            </a:extLst>
          </p:cNvPr>
          <p:cNvCxnSpPr/>
          <p:nvPr/>
        </p:nvCxnSpPr>
        <p:spPr>
          <a:xfrm>
            <a:off x="7940211" y="3333573"/>
            <a:ext cx="4109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B5EFDE-03D2-1868-3349-80E41AB55F72}"/>
              </a:ext>
            </a:extLst>
          </p:cNvPr>
          <p:cNvCxnSpPr>
            <a:cxnSpLocks/>
          </p:cNvCxnSpPr>
          <p:nvPr/>
        </p:nvCxnSpPr>
        <p:spPr>
          <a:xfrm>
            <a:off x="8351177" y="3312540"/>
            <a:ext cx="0" cy="688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BD481A-C012-2DC4-DCDD-2F856D219DB1}"/>
              </a:ext>
            </a:extLst>
          </p:cNvPr>
          <p:cNvCxnSpPr/>
          <p:nvPr/>
        </p:nvCxnSpPr>
        <p:spPr>
          <a:xfrm>
            <a:off x="8350749" y="4010241"/>
            <a:ext cx="6566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878FEB-13B8-4894-F41D-4E3085F4A975}"/>
              </a:ext>
            </a:extLst>
          </p:cNvPr>
          <p:cNvCxnSpPr>
            <a:cxnSpLocks/>
          </p:cNvCxnSpPr>
          <p:nvPr/>
        </p:nvCxnSpPr>
        <p:spPr>
          <a:xfrm>
            <a:off x="7940211" y="3154352"/>
            <a:ext cx="5560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26E5E3-D39C-0A24-3E77-46FE1D7819DA}"/>
              </a:ext>
            </a:extLst>
          </p:cNvPr>
          <p:cNvCxnSpPr>
            <a:cxnSpLocks/>
          </p:cNvCxnSpPr>
          <p:nvPr/>
        </p:nvCxnSpPr>
        <p:spPr>
          <a:xfrm>
            <a:off x="8496300" y="3154352"/>
            <a:ext cx="0" cy="657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63880-A28E-4561-E45F-25055A15D6FA}"/>
              </a:ext>
            </a:extLst>
          </p:cNvPr>
          <p:cNvCxnSpPr>
            <a:cxnSpLocks/>
          </p:cNvCxnSpPr>
          <p:nvPr/>
        </p:nvCxnSpPr>
        <p:spPr>
          <a:xfrm>
            <a:off x="8496300" y="3811936"/>
            <a:ext cx="53382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35">
            <a:extLst>
              <a:ext uri="{FF2B5EF4-FFF2-40B4-BE49-F238E27FC236}">
                <a16:creationId xmlns:a16="http://schemas.microsoft.com/office/drawing/2014/main" id="{20DBE804-FF7A-8AE7-80FA-506038250924}"/>
              </a:ext>
            </a:extLst>
          </p:cNvPr>
          <p:cNvSpPr/>
          <p:nvPr/>
        </p:nvSpPr>
        <p:spPr>
          <a:xfrm>
            <a:off x="6452171" y="365125"/>
            <a:ext cx="1931541" cy="1768116"/>
          </a:xfrm>
          <a:prstGeom prst="wedgeRoundRectCallou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Note that both processes have their own address space starting from 0 to some number</a:t>
            </a:r>
          </a:p>
        </p:txBody>
      </p:sp>
      <p:sp>
        <p:nvSpPr>
          <p:cNvPr id="37" name="Speech Bubble: Rectangle with Corners Rounded 36">
            <a:extLst>
              <a:ext uri="{FF2B5EF4-FFF2-40B4-BE49-F238E27FC236}">
                <a16:creationId xmlns:a16="http://schemas.microsoft.com/office/drawing/2014/main" id="{00035D0A-685A-DFEF-D25F-534AFE377483}"/>
              </a:ext>
            </a:extLst>
          </p:cNvPr>
          <p:cNvSpPr/>
          <p:nvPr/>
        </p:nvSpPr>
        <p:spPr>
          <a:xfrm>
            <a:off x="6076309" y="5475377"/>
            <a:ext cx="1931541" cy="1164610"/>
          </a:xfrm>
          <a:prstGeom prst="wedgeRoundRectCallout">
            <a:avLst>
              <a:gd name="adj1" fmla="val 5231"/>
              <a:gd name="adj2" fmla="val -81381"/>
              <a:gd name="adj3" fmla="val 16667"/>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But the real physical addresses are different</a:t>
            </a:r>
          </a:p>
        </p:txBody>
      </p:sp>
    </p:spTree>
    <p:extLst>
      <p:ext uri="{BB962C8B-B14F-4D97-AF65-F5344CB8AC3E}">
        <p14:creationId xmlns:p14="http://schemas.microsoft.com/office/powerpoint/2010/main" val="198831532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C22B69-0872-EDDC-2E72-767F62941238}"/>
              </a:ext>
            </a:extLst>
          </p:cNvPr>
          <p:cNvSpPr>
            <a:spLocks noGrp="1"/>
          </p:cNvSpPr>
          <p:nvPr>
            <p:ph type="title"/>
          </p:nvPr>
        </p:nvSpPr>
        <p:spPr/>
        <p:txBody>
          <a:bodyPr/>
          <a:lstStyle/>
          <a:p>
            <a:r>
              <a:rPr lang="en-IN" dirty="0"/>
              <a:t>Base and Limit Register</a:t>
            </a:r>
          </a:p>
        </p:txBody>
      </p:sp>
      <p:sp>
        <p:nvSpPr>
          <p:cNvPr id="6" name="Content Placeholder 5">
            <a:extLst>
              <a:ext uri="{FF2B5EF4-FFF2-40B4-BE49-F238E27FC236}">
                <a16:creationId xmlns:a16="http://schemas.microsoft.com/office/drawing/2014/main" id="{08B78C07-DAC6-4960-C564-916B50157F7F}"/>
              </a:ext>
            </a:extLst>
          </p:cNvPr>
          <p:cNvSpPr>
            <a:spLocks noGrp="1"/>
          </p:cNvSpPr>
          <p:nvPr>
            <p:ph sz="half" idx="1"/>
          </p:nvPr>
        </p:nvSpPr>
        <p:spPr/>
        <p:txBody>
          <a:bodyPr>
            <a:noAutofit/>
          </a:bodyPr>
          <a:lstStyle/>
          <a:p>
            <a:r>
              <a:rPr lang="en-IN" sz="2000" dirty="0"/>
              <a:t>Two CPU registers are used to track this</a:t>
            </a:r>
          </a:p>
          <a:p>
            <a:r>
              <a:rPr lang="en-IN" sz="2000" b="1" dirty="0"/>
              <a:t> </a:t>
            </a:r>
            <a:r>
              <a:rPr lang="en-IN" sz="2000" dirty="0"/>
              <a:t>When a process is run:</a:t>
            </a:r>
          </a:p>
          <a:p>
            <a:pPr lvl="1"/>
            <a:r>
              <a:rPr lang="en-IN" sz="2000" dirty="0"/>
              <a:t>The</a:t>
            </a:r>
            <a:r>
              <a:rPr lang="en-IN" sz="2000" b="1" dirty="0"/>
              <a:t> base register</a:t>
            </a:r>
            <a:r>
              <a:rPr lang="en-IN" sz="2000" dirty="0"/>
              <a:t> is loaded with the physical address where its program begins in memory</a:t>
            </a:r>
          </a:p>
          <a:p>
            <a:pPr lvl="1"/>
            <a:r>
              <a:rPr lang="en-IN" sz="2000" dirty="0"/>
              <a:t>The </a:t>
            </a:r>
            <a:r>
              <a:rPr lang="en-IN" sz="2000" b="1" dirty="0"/>
              <a:t>limit register</a:t>
            </a:r>
            <a:r>
              <a:rPr lang="en-IN" sz="2000" dirty="0"/>
              <a:t> is loaded with the length of the program</a:t>
            </a:r>
          </a:p>
          <a:p>
            <a:r>
              <a:rPr lang="en-IN" sz="2000" dirty="0"/>
              <a:t>Every time a process references memory, the CPU hardware automatically adds the base value to the address generated by the process</a:t>
            </a:r>
          </a:p>
          <a:p>
            <a:r>
              <a:rPr lang="en-IN" sz="2000" dirty="0"/>
              <a:t>It also ensures that this value is less than that in the limit register</a:t>
            </a:r>
          </a:p>
        </p:txBody>
      </p:sp>
      <p:sp>
        <p:nvSpPr>
          <p:cNvPr id="7" name="Content Placeholder 6">
            <a:extLst>
              <a:ext uri="{FF2B5EF4-FFF2-40B4-BE49-F238E27FC236}">
                <a16:creationId xmlns:a16="http://schemas.microsoft.com/office/drawing/2014/main" id="{D74A13FD-E9E2-C793-97AF-B7FF84A5A890}"/>
              </a:ext>
            </a:extLst>
          </p:cNvPr>
          <p:cNvSpPr>
            <a:spLocks noGrp="1"/>
          </p:cNvSpPr>
          <p:nvPr>
            <p:ph sz="half" idx="2"/>
          </p:nvPr>
        </p:nvSpPr>
        <p:spPr/>
        <p:txBody>
          <a:bodyPr>
            <a:noAutofit/>
          </a:bodyPr>
          <a:lstStyle/>
          <a:p>
            <a:r>
              <a:rPr lang="en-IN" sz="1800" dirty="0"/>
              <a:t>For our previous diagram:</a:t>
            </a:r>
          </a:p>
          <a:p>
            <a:pPr lvl="1"/>
            <a:r>
              <a:rPr lang="en-IN" sz="1400" dirty="0"/>
              <a:t>When process P1 is run:</a:t>
            </a:r>
          </a:p>
          <a:p>
            <a:pPr lvl="2"/>
            <a:r>
              <a:rPr lang="en-IN" sz="1200" dirty="0"/>
              <a:t>Base register = 0</a:t>
            </a:r>
          </a:p>
          <a:p>
            <a:pPr lvl="2"/>
            <a:r>
              <a:rPr lang="en-IN" sz="1200" dirty="0"/>
              <a:t>Limit register = 3500</a:t>
            </a:r>
          </a:p>
          <a:p>
            <a:pPr lvl="1"/>
            <a:r>
              <a:rPr lang="en-IN" sz="1400" dirty="0"/>
              <a:t>When process P2 is run:</a:t>
            </a:r>
          </a:p>
          <a:p>
            <a:pPr lvl="2"/>
            <a:r>
              <a:rPr lang="en-IN" sz="1200" dirty="0"/>
              <a:t>Base register = 4000</a:t>
            </a:r>
          </a:p>
          <a:p>
            <a:pPr lvl="2"/>
            <a:r>
              <a:rPr lang="en-IN" sz="1200" dirty="0"/>
              <a:t>Limit register = 5000</a:t>
            </a:r>
          </a:p>
          <a:p>
            <a:endParaRPr lang="en-IN" sz="1800" dirty="0"/>
          </a:p>
          <a:p>
            <a:r>
              <a:rPr lang="en-IN" sz="1800" dirty="0"/>
              <a:t>Now consider that process P2 has referenced memory location 300</a:t>
            </a:r>
          </a:p>
          <a:p>
            <a:r>
              <a:rPr lang="en-IN" sz="1800" dirty="0"/>
              <a:t>The CPU hardware will add the base register value to it, making the address 4300</a:t>
            </a:r>
          </a:p>
          <a:p>
            <a:r>
              <a:rPr lang="en-IN" sz="1800" dirty="0"/>
              <a:t>But before accessing physical memory location 4300, it will also verify that this is less than the limit register value of 5000</a:t>
            </a:r>
          </a:p>
        </p:txBody>
      </p:sp>
    </p:spTree>
    <p:extLst>
      <p:ext uri="{BB962C8B-B14F-4D97-AF65-F5344CB8AC3E}">
        <p14:creationId xmlns:p14="http://schemas.microsoft.com/office/powerpoint/2010/main" val="119435068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98CD6-6D71-6625-BC60-9E33E54D4041}"/>
              </a:ext>
            </a:extLst>
          </p:cNvPr>
          <p:cNvSpPr>
            <a:spLocks noGrp="1"/>
          </p:cNvSpPr>
          <p:nvPr>
            <p:ph type="title"/>
          </p:nvPr>
        </p:nvSpPr>
        <p:spPr/>
        <p:txBody>
          <a:bodyPr/>
          <a:lstStyle/>
          <a:p>
            <a:r>
              <a:rPr lang="en-IN" dirty="0"/>
              <a:t>Memory and Protection: Example</a:t>
            </a:r>
          </a:p>
        </p:txBody>
      </p:sp>
      <p:sp>
        <p:nvSpPr>
          <p:cNvPr id="3" name="Content Placeholder 2">
            <a:extLst>
              <a:ext uri="{FF2B5EF4-FFF2-40B4-BE49-F238E27FC236}">
                <a16:creationId xmlns:a16="http://schemas.microsoft.com/office/drawing/2014/main" id="{C4B6CB15-C783-F540-04C0-1180B627DF0E}"/>
              </a:ext>
            </a:extLst>
          </p:cNvPr>
          <p:cNvSpPr>
            <a:spLocks noGrp="1"/>
          </p:cNvSpPr>
          <p:nvPr>
            <p:ph idx="1"/>
          </p:nvPr>
        </p:nvSpPr>
        <p:spPr/>
        <p:txBody>
          <a:bodyPr>
            <a:normAutofit/>
          </a:bodyPr>
          <a:lstStyle/>
          <a:p>
            <a:r>
              <a:rPr lang="en-US" dirty="0"/>
              <a:t>If the base register contains 300040 and limit register contains 120900, then the program can legally access all addresses from 300040 to 420939.</a:t>
            </a:r>
            <a:endParaRPr lang="en-IN" dirty="0"/>
          </a:p>
        </p:txBody>
      </p:sp>
      <p:pic>
        <p:nvPicPr>
          <p:cNvPr id="5" name="Picture 4">
            <a:extLst>
              <a:ext uri="{FF2B5EF4-FFF2-40B4-BE49-F238E27FC236}">
                <a16:creationId xmlns:a16="http://schemas.microsoft.com/office/drawing/2014/main" id="{BC4CB03F-21DA-DD52-FC2D-F97218217C03}"/>
              </a:ext>
            </a:extLst>
          </p:cNvPr>
          <p:cNvPicPr>
            <a:picLocks noChangeAspect="1"/>
          </p:cNvPicPr>
          <p:nvPr/>
        </p:nvPicPr>
        <p:blipFill>
          <a:blip r:embed="rId2"/>
          <a:stretch>
            <a:fillRect/>
          </a:stretch>
        </p:blipFill>
        <p:spPr>
          <a:xfrm>
            <a:off x="4601817" y="2824935"/>
            <a:ext cx="3756991" cy="3908279"/>
          </a:xfrm>
          <a:prstGeom prst="rect">
            <a:avLst/>
          </a:prstGeom>
        </p:spPr>
      </p:pic>
    </p:spTree>
    <p:extLst>
      <p:ext uri="{BB962C8B-B14F-4D97-AF65-F5344CB8AC3E}">
        <p14:creationId xmlns:p14="http://schemas.microsoft.com/office/powerpoint/2010/main" val="17038499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70C4-C262-7BB0-FA1B-52EB1F8E26E3}"/>
              </a:ext>
            </a:extLst>
          </p:cNvPr>
          <p:cNvSpPr>
            <a:spLocks noGrp="1"/>
          </p:cNvSpPr>
          <p:nvPr>
            <p:ph type="title"/>
          </p:nvPr>
        </p:nvSpPr>
        <p:spPr/>
        <p:txBody>
          <a:bodyPr/>
          <a:lstStyle/>
          <a:p>
            <a:r>
              <a:rPr lang="en-IN" dirty="0"/>
              <a:t>Trap</a:t>
            </a:r>
          </a:p>
        </p:txBody>
      </p:sp>
      <p:sp>
        <p:nvSpPr>
          <p:cNvPr id="3" name="Content Placeholder 2">
            <a:extLst>
              <a:ext uri="{FF2B5EF4-FFF2-40B4-BE49-F238E27FC236}">
                <a16:creationId xmlns:a16="http://schemas.microsoft.com/office/drawing/2014/main" id="{3AAD8F41-9020-5342-EB5F-7C120F59D96A}"/>
              </a:ext>
            </a:extLst>
          </p:cNvPr>
          <p:cNvSpPr>
            <a:spLocks noGrp="1"/>
          </p:cNvSpPr>
          <p:nvPr>
            <p:ph sz="half" idx="1"/>
          </p:nvPr>
        </p:nvSpPr>
        <p:spPr/>
        <p:txBody>
          <a:bodyPr>
            <a:normAutofit/>
          </a:bodyPr>
          <a:lstStyle/>
          <a:p>
            <a:r>
              <a:rPr lang="en-US" dirty="0"/>
              <a:t>A program executing in user mode may try to access operating-system memory or other users’ memory </a:t>
            </a:r>
          </a:p>
          <a:p>
            <a:r>
              <a:rPr lang="en-US" dirty="0"/>
              <a:t>Results in a </a:t>
            </a:r>
            <a:r>
              <a:rPr lang="en-US" b="1" dirty="0"/>
              <a:t>trap</a:t>
            </a:r>
            <a:endParaRPr lang="en-US" dirty="0"/>
          </a:p>
          <a:p>
            <a:r>
              <a:rPr lang="en-US" dirty="0"/>
              <a:t>Fatal error</a:t>
            </a:r>
            <a:endParaRPr lang="en-IN" dirty="0"/>
          </a:p>
        </p:txBody>
      </p:sp>
      <p:sp>
        <p:nvSpPr>
          <p:cNvPr id="4" name="Content Placeholder 3">
            <a:extLst>
              <a:ext uri="{FF2B5EF4-FFF2-40B4-BE49-F238E27FC236}">
                <a16:creationId xmlns:a16="http://schemas.microsoft.com/office/drawing/2014/main" id="{1BE77761-376B-74F9-4508-D32CF772062E}"/>
              </a:ext>
            </a:extLst>
          </p:cNvPr>
          <p:cNvSpPr>
            <a:spLocks noGrp="1"/>
          </p:cNvSpPr>
          <p:nvPr>
            <p:ph sz="half" idx="2"/>
          </p:nvPr>
        </p:nvSpPr>
        <p:spPr/>
        <p:txBody>
          <a:bodyPr>
            <a:normAutofit/>
          </a:bodyPr>
          <a:lstStyle/>
          <a:p>
            <a:endParaRPr lang="en-IN"/>
          </a:p>
        </p:txBody>
      </p:sp>
      <p:pic>
        <p:nvPicPr>
          <p:cNvPr id="6" name="Picture 5">
            <a:extLst>
              <a:ext uri="{FF2B5EF4-FFF2-40B4-BE49-F238E27FC236}">
                <a16:creationId xmlns:a16="http://schemas.microsoft.com/office/drawing/2014/main" id="{AB07C112-4F88-647B-E57D-98D408B5A984}"/>
              </a:ext>
            </a:extLst>
          </p:cNvPr>
          <p:cNvPicPr>
            <a:picLocks noChangeAspect="1"/>
          </p:cNvPicPr>
          <p:nvPr/>
        </p:nvPicPr>
        <p:blipFill>
          <a:blip r:embed="rId2"/>
          <a:stretch>
            <a:fillRect/>
          </a:stretch>
        </p:blipFill>
        <p:spPr>
          <a:xfrm>
            <a:off x="5604310" y="2361425"/>
            <a:ext cx="5651270" cy="2720714"/>
          </a:xfrm>
          <a:prstGeom prst="rect">
            <a:avLst/>
          </a:prstGeom>
        </p:spPr>
      </p:pic>
    </p:spTree>
    <p:extLst>
      <p:ext uri="{BB962C8B-B14F-4D97-AF65-F5344CB8AC3E}">
        <p14:creationId xmlns:p14="http://schemas.microsoft.com/office/powerpoint/2010/main" val="34016692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2D323-6D23-2375-EA27-87E3BF766E22}"/>
              </a:ext>
            </a:extLst>
          </p:cNvPr>
          <p:cNvSpPr>
            <a:spLocks noGrp="1"/>
          </p:cNvSpPr>
          <p:nvPr>
            <p:ph type="title"/>
          </p:nvPr>
        </p:nvSpPr>
        <p:spPr/>
        <p:txBody>
          <a:bodyPr/>
          <a:lstStyle/>
          <a:p>
            <a:r>
              <a:rPr lang="en-IN" dirty="0"/>
              <a:t>Logical and Physical Address Space</a:t>
            </a:r>
          </a:p>
        </p:txBody>
      </p:sp>
      <p:sp>
        <p:nvSpPr>
          <p:cNvPr id="3" name="Content Placeholder 2">
            <a:extLst>
              <a:ext uri="{FF2B5EF4-FFF2-40B4-BE49-F238E27FC236}">
                <a16:creationId xmlns:a16="http://schemas.microsoft.com/office/drawing/2014/main" id="{F692CB2F-E4CD-AEA4-E07B-C674C790078C}"/>
              </a:ext>
            </a:extLst>
          </p:cNvPr>
          <p:cNvSpPr>
            <a:spLocks noGrp="1"/>
          </p:cNvSpPr>
          <p:nvPr>
            <p:ph sz="half" idx="1"/>
          </p:nvPr>
        </p:nvSpPr>
        <p:spPr/>
        <p:txBody>
          <a:bodyPr>
            <a:normAutofit fontScale="92500" lnSpcReduction="10000"/>
          </a:bodyPr>
          <a:lstStyle/>
          <a:p>
            <a:r>
              <a:rPr lang="en-US" dirty="0"/>
              <a:t>Address generated by the CPU: L</a:t>
            </a:r>
            <a:r>
              <a:rPr lang="en-US" b="1" dirty="0"/>
              <a:t>ogical address</a:t>
            </a:r>
            <a:r>
              <a:rPr lang="en-US" dirty="0"/>
              <a:t> (or </a:t>
            </a:r>
            <a:r>
              <a:rPr lang="en-US" b="1" dirty="0"/>
              <a:t>virtual address</a:t>
            </a:r>
            <a:r>
              <a:rPr lang="en-US" dirty="0"/>
              <a:t>), </a:t>
            </a:r>
          </a:p>
          <a:p>
            <a:r>
              <a:rPr lang="en-US" dirty="0"/>
              <a:t>Address seen by the memory unit: P</a:t>
            </a:r>
            <a:r>
              <a:rPr lang="en-US" b="1" dirty="0"/>
              <a:t>hysical address</a:t>
            </a:r>
            <a:endParaRPr lang="en-US" dirty="0"/>
          </a:p>
          <a:p>
            <a:r>
              <a:rPr lang="en-US" dirty="0"/>
              <a:t>Virtual-to-Physical address mapping is done</a:t>
            </a:r>
          </a:p>
          <a:p>
            <a:r>
              <a:rPr lang="en-US" dirty="0"/>
              <a:t>Actual Physical memory address = Base/Relocation register value + Logical address generated by the user process</a:t>
            </a:r>
          </a:p>
        </p:txBody>
      </p:sp>
      <p:sp>
        <p:nvSpPr>
          <p:cNvPr id="4" name="Content Placeholder 3">
            <a:extLst>
              <a:ext uri="{FF2B5EF4-FFF2-40B4-BE49-F238E27FC236}">
                <a16:creationId xmlns:a16="http://schemas.microsoft.com/office/drawing/2014/main" id="{6F69A462-9F92-12DC-AA45-A6F45D3FECD6}"/>
              </a:ext>
            </a:extLst>
          </p:cNvPr>
          <p:cNvSpPr>
            <a:spLocks noGrp="1"/>
          </p:cNvSpPr>
          <p:nvPr>
            <p:ph sz="half" idx="2"/>
          </p:nvPr>
        </p:nvSpPr>
        <p:spPr/>
        <p:txBody>
          <a:bodyPr>
            <a:normAutofit fontScale="92500" lnSpcReduction="10000"/>
          </a:bodyPr>
          <a:lstStyle/>
          <a:p>
            <a:endParaRPr lang="en-IN"/>
          </a:p>
        </p:txBody>
      </p:sp>
      <p:pic>
        <p:nvPicPr>
          <p:cNvPr id="6" name="Picture 5">
            <a:extLst>
              <a:ext uri="{FF2B5EF4-FFF2-40B4-BE49-F238E27FC236}">
                <a16:creationId xmlns:a16="http://schemas.microsoft.com/office/drawing/2014/main" id="{A854B21A-A67E-413A-658B-CAA684863B8A}"/>
              </a:ext>
            </a:extLst>
          </p:cNvPr>
          <p:cNvPicPr>
            <a:picLocks noChangeAspect="1"/>
          </p:cNvPicPr>
          <p:nvPr/>
        </p:nvPicPr>
        <p:blipFill>
          <a:blip r:embed="rId2"/>
          <a:stretch>
            <a:fillRect/>
          </a:stretch>
        </p:blipFill>
        <p:spPr>
          <a:xfrm>
            <a:off x="6275700" y="2088947"/>
            <a:ext cx="4974600" cy="3476966"/>
          </a:xfrm>
          <a:prstGeom prst="rect">
            <a:avLst/>
          </a:prstGeom>
        </p:spPr>
      </p:pic>
      <p:sp>
        <p:nvSpPr>
          <p:cNvPr id="9" name="Speech Bubble: Rectangle 8">
            <a:extLst>
              <a:ext uri="{FF2B5EF4-FFF2-40B4-BE49-F238E27FC236}">
                <a16:creationId xmlns:a16="http://schemas.microsoft.com/office/drawing/2014/main" id="{0623C636-72B2-9504-4B83-835505AE092F}"/>
              </a:ext>
            </a:extLst>
          </p:cNvPr>
          <p:cNvSpPr/>
          <p:nvPr/>
        </p:nvSpPr>
        <p:spPr>
          <a:xfrm>
            <a:off x="7663898" y="1454530"/>
            <a:ext cx="2198204" cy="1083366"/>
          </a:xfrm>
          <a:prstGeom prst="wedgeRectCallout">
            <a:avLst>
              <a:gd name="adj1" fmla="val -12694"/>
              <a:gd name="adj2" fmla="val 845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Base register </a:t>
            </a:r>
            <a:r>
              <a:rPr lang="en-IN" sz="1600" dirty="0"/>
              <a:t>is now called </a:t>
            </a:r>
            <a:r>
              <a:rPr lang="en-IN" sz="1600" b="1" dirty="0"/>
              <a:t>relocation register</a:t>
            </a:r>
          </a:p>
        </p:txBody>
      </p:sp>
    </p:spTree>
    <p:extLst>
      <p:ext uri="{BB962C8B-B14F-4D97-AF65-F5344CB8AC3E}">
        <p14:creationId xmlns:p14="http://schemas.microsoft.com/office/powerpoint/2010/main" val="1966934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6D6CC-7D39-A0FF-D0C9-C3D5488A9E17}"/>
              </a:ext>
            </a:extLst>
          </p:cNvPr>
          <p:cNvSpPr>
            <a:spLocks noGrp="1"/>
          </p:cNvSpPr>
          <p:nvPr>
            <p:ph type="title"/>
          </p:nvPr>
        </p:nvSpPr>
        <p:spPr/>
        <p:txBody>
          <a:bodyPr/>
          <a:lstStyle/>
          <a:p>
            <a:r>
              <a:rPr lang="en-IN" dirty="0"/>
              <a:t>Session 1: Introduction to Operating Systems</a:t>
            </a:r>
          </a:p>
        </p:txBody>
      </p:sp>
      <p:sp>
        <p:nvSpPr>
          <p:cNvPr id="5" name="Text Placeholder 4">
            <a:extLst>
              <a:ext uri="{FF2B5EF4-FFF2-40B4-BE49-F238E27FC236}">
                <a16:creationId xmlns:a16="http://schemas.microsoft.com/office/drawing/2014/main" id="{C31D15A9-70F8-1764-0167-66E3DE6FFD84}"/>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8930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423B-7F1A-46A2-7FC9-6976EEC69A89}"/>
              </a:ext>
            </a:extLst>
          </p:cNvPr>
          <p:cNvSpPr>
            <a:spLocks noGrp="1"/>
          </p:cNvSpPr>
          <p:nvPr>
            <p:ph type="title"/>
          </p:nvPr>
        </p:nvSpPr>
        <p:spPr/>
        <p:txBody>
          <a:bodyPr/>
          <a:lstStyle/>
          <a:p>
            <a:r>
              <a:rPr lang="en-IN" dirty="0"/>
              <a:t>Installing Linux – Multiple Options</a:t>
            </a:r>
          </a:p>
        </p:txBody>
      </p:sp>
      <p:sp>
        <p:nvSpPr>
          <p:cNvPr id="3" name="Content Placeholder 2">
            <a:extLst>
              <a:ext uri="{FF2B5EF4-FFF2-40B4-BE49-F238E27FC236}">
                <a16:creationId xmlns:a16="http://schemas.microsoft.com/office/drawing/2014/main" id="{2F9689D5-7C2D-3A1C-EE3C-529BE85BAFC7}"/>
              </a:ext>
            </a:extLst>
          </p:cNvPr>
          <p:cNvSpPr>
            <a:spLocks noGrp="1"/>
          </p:cNvSpPr>
          <p:nvPr>
            <p:ph idx="1"/>
          </p:nvPr>
        </p:nvSpPr>
        <p:spPr/>
        <p:txBody>
          <a:bodyPr/>
          <a:lstStyle/>
          <a:p>
            <a:r>
              <a:rPr lang="en-IN" dirty="0"/>
              <a:t>On a Windows machine, install WSL (Simplest and light-weight)</a:t>
            </a:r>
          </a:p>
          <a:p>
            <a:pPr lvl="1"/>
            <a:r>
              <a:rPr lang="en-IN" dirty="0"/>
              <a:t>https://learn.microsoft.com/en-us/windows/wsl/install</a:t>
            </a:r>
          </a:p>
          <a:p>
            <a:endParaRPr lang="en-IN" dirty="0"/>
          </a:p>
          <a:p>
            <a:r>
              <a:rPr lang="en-IN" dirty="0"/>
              <a:t>Use a virtual machine and install a Linux distribution</a:t>
            </a:r>
          </a:p>
          <a:p>
            <a:pPr lvl="1"/>
            <a:r>
              <a:rPr lang="en-IN" dirty="0"/>
              <a:t>VMWare or Oracle VirtualBox (See https://techbland.com/how-to-install-lubuntu-on-virtualbox-on-windows/)</a:t>
            </a:r>
          </a:p>
          <a:p>
            <a:endParaRPr lang="en-IN" dirty="0"/>
          </a:p>
          <a:p>
            <a:r>
              <a:rPr lang="en-IN" dirty="0"/>
              <a:t>Create a dual-boot machine (Windows and Linux)</a:t>
            </a:r>
          </a:p>
        </p:txBody>
      </p:sp>
    </p:spTree>
    <p:extLst>
      <p:ext uri="{BB962C8B-B14F-4D97-AF65-F5344CB8AC3E}">
        <p14:creationId xmlns:p14="http://schemas.microsoft.com/office/powerpoint/2010/main" val="404962560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F533E-0915-18A2-59F2-8B7B4D4C2D6F}"/>
              </a:ext>
            </a:extLst>
          </p:cNvPr>
          <p:cNvSpPr>
            <a:spLocks noGrp="1"/>
          </p:cNvSpPr>
          <p:nvPr>
            <p:ph type="title"/>
          </p:nvPr>
        </p:nvSpPr>
        <p:spPr/>
        <p:txBody>
          <a:bodyPr/>
          <a:lstStyle/>
          <a:p>
            <a:r>
              <a:rPr lang="en-IN" dirty="0"/>
              <a:t>Contiguous and Dynamic Memory Allocation</a:t>
            </a:r>
          </a:p>
        </p:txBody>
      </p:sp>
      <p:sp>
        <p:nvSpPr>
          <p:cNvPr id="5" name="Text Placeholder 4">
            <a:extLst>
              <a:ext uri="{FF2B5EF4-FFF2-40B4-BE49-F238E27FC236}">
                <a16:creationId xmlns:a16="http://schemas.microsoft.com/office/drawing/2014/main" id="{ADE0C645-9543-718B-E8A9-AF2A425C409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135083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146F-3A3B-023C-87FA-466AF0F8F1A9}"/>
              </a:ext>
            </a:extLst>
          </p:cNvPr>
          <p:cNvSpPr>
            <a:spLocks noGrp="1"/>
          </p:cNvSpPr>
          <p:nvPr>
            <p:ph type="title"/>
          </p:nvPr>
        </p:nvSpPr>
        <p:spPr/>
        <p:txBody>
          <a:bodyPr/>
          <a:lstStyle/>
          <a:p>
            <a:r>
              <a:rPr lang="en-IN" dirty="0"/>
              <a:t>Contiguous Memory Allocation</a:t>
            </a:r>
          </a:p>
        </p:txBody>
      </p:sp>
      <p:sp>
        <p:nvSpPr>
          <p:cNvPr id="3" name="Content Placeholder 2">
            <a:extLst>
              <a:ext uri="{FF2B5EF4-FFF2-40B4-BE49-F238E27FC236}">
                <a16:creationId xmlns:a16="http://schemas.microsoft.com/office/drawing/2014/main" id="{E9BE6D2B-D336-46AC-4F8E-43E311A8DF18}"/>
              </a:ext>
            </a:extLst>
          </p:cNvPr>
          <p:cNvSpPr>
            <a:spLocks noGrp="1"/>
          </p:cNvSpPr>
          <p:nvPr>
            <p:ph sz="half" idx="1"/>
          </p:nvPr>
        </p:nvSpPr>
        <p:spPr/>
        <p:txBody>
          <a:bodyPr>
            <a:normAutofit fontScale="92500" lnSpcReduction="10000"/>
          </a:bodyPr>
          <a:lstStyle/>
          <a:p>
            <a:r>
              <a:rPr lang="en-US" dirty="0"/>
              <a:t>Memory has two partitions: (1) Operating system (2) User processes</a:t>
            </a:r>
          </a:p>
          <a:p>
            <a:r>
              <a:rPr lang="en-US" dirty="0"/>
              <a:t>C</a:t>
            </a:r>
            <a:r>
              <a:rPr lang="en-US" b="1" dirty="0"/>
              <a:t>ontiguous memory allocation:</a:t>
            </a:r>
            <a:r>
              <a:rPr lang="en-US" dirty="0"/>
              <a:t> Each process is allocated a single section of memory that is contiguous to the section containing the next process</a:t>
            </a:r>
          </a:p>
          <a:p>
            <a:r>
              <a:rPr lang="en-IN" dirty="0"/>
              <a:t>Types: </a:t>
            </a:r>
            <a:r>
              <a:rPr lang="en-IN" b="1" dirty="0"/>
              <a:t>Fixed-size partitions</a:t>
            </a:r>
            <a:r>
              <a:rPr lang="en-IN" dirty="0"/>
              <a:t> (diagram) or </a:t>
            </a:r>
            <a:r>
              <a:rPr lang="en-IN" b="1" dirty="0"/>
              <a:t>Variable-size partitions</a:t>
            </a:r>
            <a:r>
              <a:rPr lang="en-IN" dirty="0"/>
              <a:t> (different sized partitions)</a:t>
            </a:r>
          </a:p>
        </p:txBody>
      </p:sp>
      <p:sp>
        <p:nvSpPr>
          <p:cNvPr id="4" name="Content Placeholder 3">
            <a:extLst>
              <a:ext uri="{FF2B5EF4-FFF2-40B4-BE49-F238E27FC236}">
                <a16:creationId xmlns:a16="http://schemas.microsoft.com/office/drawing/2014/main" id="{66B7B6E2-D40B-A6D6-A0B4-981FA4758DE2}"/>
              </a:ext>
            </a:extLst>
          </p:cNvPr>
          <p:cNvSpPr>
            <a:spLocks noGrp="1"/>
          </p:cNvSpPr>
          <p:nvPr>
            <p:ph sz="half" idx="2"/>
          </p:nvPr>
        </p:nvSpPr>
        <p:spPr/>
        <p:txBody>
          <a:bodyPr>
            <a:normAutofit fontScale="92500" lnSpcReduction="10000"/>
          </a:bodyPr>
          <a:lstStyle/>
          <a:p>
            <a:endParaRPr lang="en-IN" dirty="0"/>
          </a:p>
        </p:txBody>
      </p:sp>
      <p:pic>
        <p:nvPicPr>
          <p:cNvPr id="8" name="Picture 7">
            <a:extLst>
              <a:ext uri="{FF2B5EF4-FFF2-40B4-BE49-F238E27FC236}">
                <a16:creationId xmlns:a16="http://schemas.microsoft.com/office/drawing/2014/main" id="{EBB9171C-7B78-2194-E032-88AAB02556A3}"/>
              </a:ext>
            </a:extLst>
          </p:cNvPr>
          <p:cNvPicPr>
            <a:picLocks noChangeAspect="1"/>
          </p:cNvPicPr>
          <p:nvPr/>
        </p:nvPicPr>
        <p:blipFill>
          <a:blip r:embed="rId2"/>
          <a:stretch>
            <a:fillRect/>
          </a:stretch>
        </p:blipFill>
        <p:spPr>
          <a:xfrm>
            <a:off x="6019800" y="2133923"/>
            <a:ext cx="5454930" cy="3524431"/>
          </a:xfrm>
          <a:prstGeom prst="rect">
            <a:avLst/>
          </a:prstGeom>
        </p:spPr>
      </p:pic>
    </p:spTree>
    <p:extLst>
      <p:ext uri="{BB962C8B-B14F-4D97-AF65-F5344CB8AC3E}">
        <p14:creationId xmlns:p14="http://schemas.microsoft.com/office/powerpoint/2010/main" val="27956142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1089-7DD2-0F42-44E0-D222DD4B5871}"/>
              </a:ext>
            </a:extLst>
          </p:cNvPr>
          <p:cNvSpPr>
            <a:spLocks noGrp="1"/>
          </p:cNvSpPr>
          <p:nvPr>
            <p:ph type="title"/>
          </p:nvPr>
        </p:nvSpPr>
        <p:spPr/>
        <p:txBody>
          <a:bodyPr/>
          <a:lstStyle/>
          <a:p>
            <a:r>
              <a:rPr lang="en-IN" dirty="0"/>
              <a:t>Dynamic Memory Allocation</a:t>
            </a:r>
          </a:p>
        </p:txBody>
      </p:sp>
      <p:sp>
        <p:nvSpPr>
          <p:cNvPr id="3" name="Content Placeholder 2">
            <a:extLst>
              <a:ext uri="{FF2B5EF4-FFF2-40B4-BE49-F238E27FC236}">
                <a16:creationId xmlns:a16="http://schemas.microsoft.com/office/drawing/2014/main" id="{189812A4-1D73-969E-AE82-E15031B3841B}"/>
              </a:ext>
            </a:extLst>
          </p:cNvPr>
          <p:cNvSpPr>
            <a:spLocks noGrp="1"/>
          </p:cNvSpPr>
          <p:nvPr>
            <p:ph sz="half" idx="1"/>
          </p:nvPr>
        </p:nvSpPr>
        <p:spPr/>
        <p:txBody>
          <a:bodyPr>
            <a:normAutofit/>
          </a:bodyPr>
          <a:lstStyle/>
          <a:p>
            <a:r>
              <a:rPr lang="en-IN" b="1" dirty="0"/>
              <a:t>Dynamic memory allocation</a:t>
            </a:r>
            <a:r>
              <a:rPr lang="en-IN" dirty="0"/>
              <a:t>: Memory is not allocated contiguously to the incoming processes</a:t>
            </a:r>
          </a:p>
          <a:p>
            <a:r>
              <a:rPr lang="en-IN" dirty="0"/>
              <a:t>Approaches:</a:t>
            </a:r>
          </a:p>
          <a:p>
            <a:pPr lvl="1"/>
            <a:r>
              <a:rPr lang="en-US" b="1" dirty="0"/>
              <a:t>First fit</a:t>
            </a:r>
            <a:r>
              <a:rPr lang="en-US" dirty="0"/>
              <a:t>. Allocate the </a:t>
            </a:r>
            <a:r>
              <a:rPr lang="en-US" i="1" dirty="0"/>
              <a:t>first</a:t>
            </a:r>
            <a:r>
              <a:rPr lang="en-US" dirty="0"/>
              <a:t> big enough free block</a:t>
            </a:r>
          </a:p>
          <a:p>
            <a:pPr lvl="1"/>
            <a:r>
              <a:rPr lang="en-US" b="1" dirty="0"/>
              <a:t>Best fit</a:t>
            </a:r>
            <a:r>
              <a:rPr lang="en-US" dirty="0"/>
              <a:t>. Allocate the </a:t>
            </a:r>
            <a:r>
              <a:rPr lang="en-US" i="1" dirty="0"/>
              <a:t>smallest</a:t>
            </a:r>
            <a:r>
              <a:rPr lang="en-US" dirty="0"/>
              <a:t> free block that is large enough</a:t>
            </a:r>
          </a:p>
          <a:p>
            <a:pPr lvl="1"/>
            <a:r>
              <a:rPr lang="en-US" b="1" dirty="0"/>
              <a:t>Worst fit</a:t>
            </a:r>
            <a:r>
              <a:rPr lang="en-US" dirty="0"/>
              <a:t>. Allocate the </a:t>
            </a:r>
            <a:r>
              <a:rPr lang="en-US" i="1" dirty="0"/>
              <a:t>largest </a:t>
            </a:r>
            <a:r>
              <a:rPr lang="en-US" dirty="0"/>
              <a:t>free block</a:t>
            </a:r>
            <a:endParaRPr lang="en-IN" dirty="0"/>
          </a:p>
        </p:txBody>
      </p:sp>
      <p:sp>
        <p:nvSpPr>
          <p:cNvPr id="4" name="Content Placeholder 3">
            <a:extLst>
              <a:ext uri="{FF2B5EF4-FFF2-40B4-BE49-F238E27FC236}">
                <a16:creationId xmlns:a16="http://schemas.microsoft.com/office/drawing/2014/main" id="{59A37150-EE9B-EA95-0070-187E4A01F0E6}"/>
              </a:ext>
            </a:extLst>
          </p:cNvPr>
          <p:cNvSpPr>
            <a:spLocks noGrp="1"/>
          </p:cNvSpPr>
          <p:nvPr>
            <p:ph sz="half" idx="2"/>
          </p:nvPr>
        </p:nvSpPr>
        <p:spPr/>
        <p:txBody>
          <a:bodyPr>
            <a:normAutofit/>
          </a:bodyPr>
          <a:lstStyle/>
          <a:p>
            <a:r>
              <a:rPr lang="en-IN" dirty="0"/>
              <a:t>Process 8 goes out, 9 and 10 come in</a:t>
            </a:r>
          </a:p>
          <a:p>
            <a:endParaRPr lang="en-IN" dirty="0"/>
          </a:p>
        </p:txBody>
      </p:sp>
      <p:pic>
        <p:nvPicPr>
          <p:cNvPr id="5" name="Picture 4">
            <a:extLst>
              <a:ext uri="{FF2B5EF4-FFF2-40B4-BE49-F238E27FC236}">
                <a16:creationId xmlns:a16="http://schemas.microsoft.com/office/drawing/2014/main" id="{763D0AA5-15CB-8704-5D0B-1CD8BCA935A1}"/>
              </a:ext>
            </a:extLst>
          </p:cNvPr>
          <p:cNvPicPr>
            <a:picLocks noChangeAspect="1"/>
          </p:cNvPicPr>
          <p:nvPr/>
        </p:nvPicPr>
        <p:blipFill>
          <a:blip r:embed="rId2"/>
          <a:stretch>
            <a:fillRect/>
          </a:stretch>
        </p:blipFill>
        <p:spPr>
          <a:xfrm>
            <a:off x="6019800" y="3203355"/>
            <a:ext cx="5950256" cy="1854295"/>
          </a:xfrm>
          <a:prstGeom prst="rect">
            <a:avLst/>
          </a:prstGeom>
        </p:spPr>
      </p:pic>
    </p:spTree>
    <p:extLst>
      <p:ext uri="{BB962C8B-B14F-4D97-AF65-F5344CB8AC3E}">
        <p14:creationId xmlns:p14="http://schemas.microsoft.com/office/powerpoint/2010/main" val="15110921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F1055B-7640-5B21-364A-A9C9E744F8AA}"/>
              </a:ext>
            </a:extLst>
          </p:cNvPr>
          <p:cNvSpPr>
            <a:spLocks noGrp="1"/>
          </p:cNvSpPr>
          <p:nvPr>
            <p:ph type="title"/>
          </p:nvPr>
        </p:nvSpPr>
        <p:spPr/>
        <p:txBody>
          <a:bodyPr/>
          <a:lstStyle/>
          <a:p>
            <a:r>
              <a:rPr lang="en-IN" dirty="0"/>
              <a:t>Fragmentation</a:t>
            </a:r>
          </a:p>
        </p:txBody>
      </p:sp>
      <p:sp>
        <p:nvSpPr>
          <p:cNvPr id="7" name="Content Placeholder 6">
            <a:extLst>
              <a:ext uri="{FF2B5EF4-FFF2-40B4-BE49-F238E27FC236}">
                <a16:creationId xmlns:a16="http://schemas.microsoft.com/office/drawing/2014/main" id="{78CDBFC8-18F2-17DC-8185-83884F56E898}"/>
              </a:ext>
            </a:extLst>
          </p:cNvPr>
          <p:cNvSpPr>
            <a:spLocks noGrp="1"/>
          </p:cNvSpPr>
          <p:nvPr>
            <p:ph sz="half" idx="1"/>
          </p:nvPr>
        </p:nvSpPr>
        <p:spPr/>
        <p:txBody>
          <a:bodyPr>
            <a:normAutofit/>
          </a:bodyPr>
          <a:lstStyle/>
          <a:p>
            <a:r>
              <a:rPr lang="en-US" b="1" dirty="0"/>
              <a:t>External fragmentation</a:t>
            </a:r>
            <a:r>
              <a:rPr lang="en-US" dirty="0"/>
              <a:t>: Memory blocks available in the memory are not too small and non-contiguous</a:t>
            </a:r>
          </a:p>
          <a:p>
            <a:r>
              <a:rPr lang="en-US" b="1" dirty="0"/>
              <a:t>Internal fragmentation</a:t>
            </a:r>
            <a:r>
              <a:rPr lang="en-US" dirty="0"/>
              <a:t>: Unused memory inside a partition, because a process does not fully utilize the allocated memory</a:t>
            </a:r>
          </a:p>
        </p:txBody>
      </p:sp>
      <p:sp>
        <p:nvSpPr>
          <p:cNvPr id="8" name="Content Placeholder 7">
            <a:extLst>
              <a:ext uri="{FF2B5EF4-FFF2-40B4-BE49-F238E27FC236}">
                <a16:creationId xmlns:a16="http://schemas.microsoft.com/office/drawing/2014/main" id="{536D1D87-BB4D-ED60-CE54-C53B22CF9AE4}"/>
              </a:ext>
            </a:extLst>
          </p:cNvPr>
          <p:cNvSpPr>
            <a:spLocks noGrp="1"/>
          </p:cNvSpPr>
          <p:nvPr>
            <p:ph sz="half" idx="2"/>
          </p:nvPr>
        </p:nvSpPr>
        <p:spPr/>
        <p:txBody>
          <a:bodyPr>
            <a:normAutofit/>
          </a:bodyPr>
          <a:lstStyle/>
          <a:p>
            <a:endParaRPr lang="en-IN"/>
          </a:p>
        </p:txBody>
      </p:sp>
      <p:pic>
        <p:nvPicPr>
          <p:cNvPr id="7170" name="Picture 2" descr="Operating System: Can somebody explain me internal and external  fragmentation in detail?">
            <a:extLst>
              <a:ext uri="{FF2B5EF4-FFF2-40B4-BE49-F238E27FC236}">
                <a16:creationId xmlns:a16="http://schemas.microsoft.com/office/drawing/2014/main" id="{ADD9D3A2-E589-3CA2-40E4-19D3F2A08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1005"/>
            <a:ext cx="4896678" cy="4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806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D47111-BA72-7B15-931A-1C8B5CC233A8}"/>
              </a:ext>
            </a:extLst>
          </p:cNvPr>
          <p:cNvSpPr>
            <a:spLocks noGrp="1"/>
          </p:cNvSpPr>
          <p:nvPr>
            <p:ph type="title"/>
          </p:nvPr>
        </p:nvSpPr>
        <p:spPr/>
        <p:txBody>
          <a:bodyPr/>
          <a:lstStyle/>
          <a:p>
            <a:r>
              <a:rPr lang="en-IN" dirty="0"/>
              <a:t>Compaction</a:t>
            </a:r>
          </a:p>
        </p:txBody>
      </p:sp>
      <p:sp>
        <p:nvSpPr>
          <p:cNvPr id="6" name="Content Placeholder 5">
            <a:extLst>
              <a:ext uri="{FF2B5EF4-FFF2-40B4-BE49-F238E27FC236}">
                <a16:creationId xmlns:a16="http://schemas.microsoft.com/office/drawing/2014/main" id="{6950118D-5125-6D2C-0217-7BBF3A2F3B1A}"/>
              </a:ext>
            </a:extLst>
          </p:cNvPr>
          <p:cNvSpPr>
            <a:spLocks noGrp="1"/>
          </p:cNvSpPr>
          <p:nvPr>
            <p:ph sz="half" idx="1"/>
          </p:nvPr>
        </p:nvSpPr>
        <p:spPr/>
        <p:txBody>
          <a:bodyPr>
            <a:normAutofit/>
          </a:bodyPr>
          <a:lstStyle/>
          <a:p>
            <a:r>
              <a:rPr lang="en-US" b="1" dirty="0"/>
              <a:t>Compaction</a:t>
            </a:r>
            <a:r>
              <a:rPr lang="en-US" dirty="0"/>
              <a:t>: Reduce </a:t>
            </a:r>
            <a:r>
              <a:rPr lang="en-US" b="1" dirty="0"/>
              <a:t>external fragmentation</a:t>
            </a:r>
            <a:r>
              <a:rPr lang="en-US" dirty="0"/>
              <a:t> </a:t>
            </a:r>
          </a:p>
          <a:p>
            <a:r>
              <a:rPr lang="en-US" dirty="0"/>
              <a:t>Aim: Shuffle memory contents to place all free memory together in one large block </a:t>
            </a:r>
          </a:p>
          <a:p>
            <a:r>
              <a:rPr lang="en-US" dirty="0"/>
              <a:t>Not always possible</a:t>
            </a:r>
            <a:endParaRPr lang="en-IN" dirty="0"/>
          </a:p>
        </p:txBody>
      </p:sp>
      <p:sp>
        <p:nvSpPr>
          <p:cNvPr id="7" name="Content Placeholder 6">
            <a:extLst>
              <a:ext uri="{FF2B5EF4-FFF2-40B4-BE49-F238E27FC236}">
                <a16:creationId xmlns:a16="http://schemas.microsoft.com/office/drawing/2014/main" id="{100C2610-6248-77CA-5D1E-A659C58A3BBB}"/>
              </a:ext>
            </a:extLst>
          </p:cNvPr>
          <p:cNvSpPr>
            <a:spLocks noGrp="1"/>
          </p:cNvSpPr>
          <p:nvPr>
            <p:ph sz="half" idx="2"/>
          </p:nvPr>
        </p:nvSpPr>
        <p:spPr/>
        <p:txBody>
          <a:bodyPr>
            <a:normAutofit/>
          </a:bodyPr>
          <a:lstStyle/>
          <a:p>
            <a:endParaRPr lang="en-IN"/>
          </a:p>
        </p:txBody>
      </p:sp>
      <p:pic>
        <p:nvPicPr>
          <p:cNvPr id="3" name="Picture 2">
            <a:extLst>
              <a:ext uri="{FF2B5EF4-FFF2-40B4-BE49-F238E27FC236}">
                <a16:creationId xmlns:a16="http://schemas.microsoft.com/office/drawing/2014/main" id="{1DD0829D-3D61-B5E8-2EF4-89191548F9B4}"/>
              </a:ext>
            </a:extLst>
          </p:cNvPr>
          <p:cNvPicPr>
            <a:picLocks noChangeAspect="1"/>
          </p:cNvPicPr>
          <p:nvPr/>
        </p:nvPicPr>
        <p:blipFill>
          <a:blip r:embed="rId2"/>
          <a:stretch>
            <a:fillRect/>
          </a:stretch>
        </p:blipFill>
        <p:spPr>
          <a:xfrm>
            <a:off x="6019800" y="2098660"/>
            <a:ext cx="5759746" cy="3359323"/>
          </a:xfrm>
          <a:prstGeom prst="rect">
            <a:avLst/>
          </a:prstGeom>
        </p:spPr>
      </p:pic>
    </p:spTree>
    <p:extLst>
      <p:ext uri="{BB962C8B-B14F-4D97-AF65-F5344CB8AC3E}">
        <p14:creationId xmlns:p14="http://schemas.microsoft.com/office/powerpoint/2010/main" val="35120231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F34416-AA6C-3A8E-4F72-5CDE15D06537}"/>
              </a:ext>
            </a:extLst>
          </p:cNvPr>
          <p:cNvSpPr>
            <a:spLocks noGrp="1"/>
          </p:cNvSpPr>
          <p:nvPr>
            <p:ph type="title"/>
          </p:nvPr>
        </p:nvSpPr>
        <p:spPr/>
        <p:txBody>
          <a:bodyPr/>
          <a:lstStyle/>
          <a:p>
            <a:r>
              <a:rPr lang="en-IN" dirty="0"/>
              <a:t>Segmentation</a:t>
            </a:r>
          </a:p>
        </p:txBody>
      </p:sp>
      <p:sp>
        <p:nvSpPr>
          <p:cNvPr id="5" name="Text Placeholder 4">
            <a:extLst>
              <a:ext uri="{FF2B5EF4-FFF2-40B4-BE49-F238E27FC236}">
                <a16:creationId xmlns:a16="http://schemas.microsoft.com/office/drawing/2014/main" id="{5EE023E7-C9E4-7698-58BA-FBDCB243BF7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119560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1C9D65-15AD-E7C6-C314-32BBB6FA41C4}"/>
              </a:ext>
            </a:extLst>
          </p:cNvPr>
          <p:cNvSpPr>
            <a:spLocks noGrp="1"/>
          </p:cNvSpPr>
          <p:nvPr>
            <p:ph type="title"/>
          </p:nvPr>
        </p:nvSpPr>
        <p:spPr/>
        <p:txBody>
          <a:bodyPr/>
          <a:lstStyle/>
          <a:p>
            <a:r>
              <a:rPr lang="en-IN" dirty="0"/>
              <a:t>Segmentation</a:t>
            </a:r>
          </a:p>
        </p:txBody>
      </p:sp>
      <p:sp>
        <p:nvSpPr>
          <p:cNvPr id="5" name="Content Placeholder 4">
            <a:extLst>
              <a:ext uri="{FF2B5EF4-FFF2-40B4-BE49-F238E27FC236}">
                <a16:creationId xmlns:a16="http://schemas.microsoft.com/office/drawing/2014/main" id="{9C2F6FE7-2AF0-6FDE-E037-A5ECF8E16FB4}"/>
              </a:ext>
            </a:extLst>
          </p:cNvPr>
          <p:cNvSpPr>
            <a:spLocks noGrp="1"/>
          </p:cNvSpPr>
          <p:nvPr>
            <p:ph sz="half" idx="1"/>
          </p:nvPr>
        </p:nvSpPr>
        <p:spPr/>
        <p:txBody>
          <a:bodyPr>
            <a:normAutofit fontScale="92500"/>
          </a:bodyPr>
          <a:lstStyle/>
          <a:p>
            <a:r>
              <a:rPr lang="en-IN" dirty="0"/>
              <a:t>When a compiler compiles a program, it uses many tables: symbol table, source text, constants, parse tree, call stack, …</a:t>
            </a:r>
          </a:p>
          <a:p>
            <a:r>
              <a:rPr lang="en-IN" dirty="0"/>
              <a:t>Memory needs of these tables are different (not of the same size)</a:t>
            </a:r>
          </a:p>
          <a:p>
            <a:r>
              <a:rPr lang="en-IN" dirty="0"/>
              <a:t>Here, it is better to provide the computer with many completely independent address spaces, called as </a:t>
            </a:r>
            <a:r>
              <a:rPr lang="en-IN" b="1" dirty="0"/>
              <a:t>segments</a:t>
            </a:r>
            <a:endParaRPr lang="en-IN" dirty="0"/>
          </a:p>
        </p:txBody>
      </p:sp>
      <p:sp>
        <p:nvSpPr>
          <p:cNvPr id="8" name="Content Placeholder 7">
            <a:extLst>
              <a:ext uri="{FF2B5EF4-FFF2-40B4-BE49-F238E27FC236}">
                <a16:creationId xmlns:a16="http://schemas.microsoft.com/office/drawing/2014/main" id="{220AFF20-13F4-C7C4-786B-08B5215D7538}"/>
              </a:ext>
            </a:extLst>
          </p:cNvPr>
          <p:cNvSpPr>
            <a:spLocks noGrp="1"/>
          </p:cNvSpPr>
          <p:nvPr>
            <p:ph sz="half" idx="2"/>
          </p:nvPr>
        </p:nvSpPr>
        <p:spPr/>
        <p:txBody>
          <a:bodyPr>
            <a:normAutofit fontScale="92500"/>
          </a:bodyPr>
          <a:lstStyle/>
          <a:p>
            <a:endParaRPr lang="en-IN"/>
          </a:p>
        </p:txBody>
      </p:sp>
      <p:pic>
        <p:nvPicPr>
          <p:cNvPr id="7" name="Picture 6">
            <a:extLst>
              <a:ext uri="{FF2B5EF4-FFF2-40B4-BE49-F238E27FC236}">
                <a16:creationId xmlns:a16="http://schemas.microsoft.com/office/drawing/2014/main" id="{5C341960-1759-442B-09E7-2F8781F5DFAD}"/>
              </a:ext>
            </a:extLst>
          </p:cNvPr>
          <p:cNvPicPr>
            <a:picLocks noChangeAspect="1"/>
          </p:cNvPicPr>
          <p:nvPr/>
        </p:nvPicPr>
        <p:blipFill>
          <a:blip r:embed="rId2"/>
          <a:stretch>
            <a:fillRect/>
          </a:stretch>
        </p:blipFill>
        <p:spPr>
          <a:xfrm>
            <a:off x="6019800" y="681036"/>
            <a:ext cx="5671133" cy="5185507"/>
          </a:xfrm>
          <a:prstGeom prst="rect">
            <a:avLst/>
          </a:prstGeom>
        </p:spPr>
      </p:pic>
    </p:spTree>
    <p:extLst>
      <p:ext uri="{BB962C8B-B14F-4D97-AF65-F5344CB8AC3E}">
        <p14:creationId xmlns:p14="http://schemas.microsoft.com/office/powerpoint/2010/main" val="10413580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B95B-4213-4131-1F6C-856FD736E6D2}"/>
              </a:ext>
            </a:extLst>
          </p:cNvPr>
          <p:cNvSpPr>
            <a:spLocks noGrp="1"/>
          </p:cNvSpPr>
          <p:nvPr>
            <p:ph type="title"/>
          </p:nvPr>
        </p:nvSpPr>
        <p:spPr/>
        <p:txBody>
          <a:bodyPr/>
          <a:lstStyle/>
          <a:p>
            <a:r>
              <a:rPr lang="en-IN" dirty="0"/>
              <a:t>Segmentation</a:t>
            </a:r>
          </a:p>
        </p:txBody>
      </p:sp>
      <p:sp>
        <p:nvSpPr>
          <p:cNvPr id="3" name="Content Placeholder 2">
            <a:extLst>
              <a:ext uri="{FF2B5EF4-FFF2-40B4-BE49-F238E27FC236}">
                <a16:creationId xmlns:a16="http://schemas.microsoft.com/office/drawing/2014/main" id="{729CC2DA-40A2-94D1-42CE-3551506814B9}"/>
              </a:ext>
            </a:extLst>
          </p:cNvPr>
          <p:cNvSpPr>
            <a:spLocks noGrp="1"/>
          </p:cNvSpPr>
          <p:nvPr>
            <p:ph idx="1"/>
          </p:nvPr>
        </p:nvSpPr>
        <p:spPr/>
        <p:txBody>
          <a:bodyPr>
            <a:normAutofit fontScale="92500" lnSpcReduction="10000"/>
          </a:bodyPr>
          <a:lstStyle/>
          <a:p>
            <a:r>
              <a:rPr lang="en-IN" b="1" dirty="0"/>
              <a:t>Segmentation</a:t>
            </a:r>
            <a:r>
              <a:rPr lang="en-IN" dirty="0"/>
              <a:t>: Main memory is considered to be made up of a collection of </a:t>
            </a:r>
            <a:r>
              <a:rPr lang="en-IN" b="1" dirty="0"/>
              <a:t>segments</a:t>
            </a:r>
            <a:endParaRPr lang="en-IN" dirty="0"/>
          </a:p>
          <a:p>
            <a:r>
              <a:rPr lang="en-IN" dirty="0"/>
              <a:t>Logical address of a segment has two parts: </a:t>
            </a:r>
            <a:r>
              <a:rPr lang="en-IN" b="1" dirty="0"/>
              <a:t>segment number </a:t>
            </a:r>
            <a:r>
              <a:rPr lang="en-IN" dirty="0"/>
              <a:t>and </a:t>
            </a:r>
            <a:r>
              <a:rPr lang="en-IN" b="1" dirty="0"/>
              <a:t>offset</a:t>
            </a:r>
          </a:p>
          <a:p>
            <a:r>
              <a:rPr lang="en-IN" dirty="0"/>
              <a:t>Each segment is a linear sequence of addresses from 0 to some maximum value</a:t>
            </a:r>
          </a:p>
          <a:p>
            <a:r>
              <a:rPr lang="en-IN" dirty="0"/>
              <a:t>A segment is a </a:t>
            </a:r>
            <a:r>
              <a:rPr lang="en-IN" i="1" dirty="0"/>
              <a:t>logical entity</a:t>
            </a:r>
          </a:p>
          <a:p>
            <a:r>
              <a:rPr lang="en-IN" dirty="0"/>
              <a:t>Different segments can have different lengths, capped by the maximum value mentioned above</a:t>
            </a:r>
          </a:p>
          <a:p>
            <a:r>
              <a:rPr lang="en-IN" dirty="0"/>
              <a:t>Segment lengths can change during program execution, if necessary</a:t>
            </a:r>
          </a:p>
          <a:p>
            <a:r>
              <a:rPr lang="en-IN" dirty="0"/>
              <a:t>So, different segments can grow or shrink without affecting other segments</a:t>
            </a:r>
          </a:p>
        </p:txBody>
      </p:sp>
    </p:spTree>
    <p:extLst>
      <p:ext uri="{BB962C8B-B14F-4D97-AF65-F5344CB8AC3E}">
        <p14:creationId xmlns:p14="http://schemas.microsoft.com/office/powerpoint/2010/main" val="9320956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9E938-21D1-D658-45C8-BEB7428EBDAC}"/>
              </a:ext>
            </a:extLst>
          </p:cNvPr>
          <p:cNvSpPr>
            <a:spLocks noGrp="1"/>
          </p:cNvSpPr>
          <p:nvPr>
            <p:ph type="title"/>
          </p:nvPr>
        </p:nvSpPr>
        <p:spPr/>
        <p:txBody>
          <a:bodyPr/>
          <a:lstStyle/>
          <a:p>
            <a:r>
              <a:rPr lang="en-IN" dirty="0"/>
              <a:t>Segmentation Example</a:t>
            </a:r>
          </a:p>
        </p:txBody>
      </p:sp>
      <p:sp>
        <p:nvSpPr>
          <p:cNvPr id="6" name="Content Placeholder 5">
            <a:extLst>
              <a:ext uri="{FF2B5EF4-FFF2-40B4-BE49-F238E27FC236}">
                <a16:creationId xmlns:a16="http://schemas.microsoft.com/office/drawing/2014/main" id="{91E718B1-D996-1F71-4D4E-FD22D241699D}"/>
              </a:ext>
            </a:extLst>
          </p:cNvPr>
          <p:cNvSpPr>
            <a:spLocks noGrp="1"/>
          </p:cNvSpPr>
          <p:nvPr>
            <p:ph idx="1"/>
          </p:nvPr>
        </p:nvSpPr>
        <p:spPr>
          <a:xfrm>
            <a:off x="838200" y="1509713"/>
            <a:ext cx="10515600" cy="4667250"/>
          </a:xfrm>
        </p:spPr>
        <p:txBody>
          <a:bodyPr>
            <a:normAutofit/>
          </a:bodyPr>
          <a:lstStyle/>
          <a:p>
            <a:r>
              <a:rPr lang="en-IN" dirty="0"/>
              <a:t>Consider a user program divided into five segments, numbered 0 to 4</a:t>
            </a:r>
          </a:p>
          <a:p>
            <a:endParaRPr lang="en-IN" dirty="0"/>
          </a:p>
        </p:txBody>
      </p:sp>
      <p:pic>
        <p:nvPicPr>
          <p:cNvPr id="4098" name="Picture 2" descr="Segmentation table example">
            <a:extLst>
              <a:ext uri="{FF2B5EF4-FFF2-40B4-BE49-F238E27FC236}">
                <a16:creationId xmlns:a16="http://schemas.microsoft.com/office/drawing/2014/main" id="{F9ED835C-8B32-3065-76B6-7CC5D1E84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581" y="2036638"/>
            <a:ext cx="571500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6981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7AF2-2758-337D-FBBC-A8A946E61AB5}"/>
              </a:ext>
            </a:extLst>
          </p:cNvPr>
          <p:cNvSpPr>
            <a:spLocks noGrp="1"/>
          </p:cNvSpPr>
          <p:nvPr>
            <p:ph type="title"/>
          </p:nvPr>
        </p:nvSpPr>
        <p:spPr/>
        <p:txBody>
          <a:bodyPr/>
          <a:lstStyle/>
          <a:p>
            <a:r>
              <a:rPr lang="en-IN" dirty="0"/>
              <a:t>Segmentation Example</a:t>
            </a:r>
          </a:p>
        </p:txBody>
      </p:sp>
      <p:sp>
        <p:nvSpPr>
          <p:cNvPr id="3" name="Content Placeholder 2">
            <a:extLst>
              <a:ext uri="{FF2B5EF4-FFF2-40B4-BE49-F238E27FC236}">
                <a16:creationId xmlns:a16="http://schemas.microsoft.com/office/drawing/2014/main" id="{30C00137-9490-1694-337F-EDAE5E649090}"/>
              </a:ext>
            </a:extLst>
          </p:cNvPr>
          <p:cNvSpPr>
            <a:spLocks noGrp="1"/>
          </p:cNvSpPr>
          <p:nvPr>
            <p:ph idx="1"/>
          </p:nvPr>
        </p:nvSpPr>
        <p:spPr/>
        <p:txBody>
          <a:bodyPr>
            <a:normAutofit/>
          </a:bodyPr>
          <a:lstStyle/>
          <a:p>
            <a:r>
              <a:rPr lang="en-IN" dirty="0"/>
              <a:t>Suppose the CPU calls for segment number 2, whose length is 400 bytes, starting at physical memory address 4300</a:t>
            </a:r>
          </a:p>
          <a:p>
            <a:r>
              <a:rPr lang="en-IN" dirty="0"/>
              <a:t>The CPU wants to read the 53</a:t>
            </a:r>
            <a:r>
              <a:rPr lang="en-IN" baseline="30000" dirty="0"/>
              <a:t>rd</a:t>
            </a:r>
            <a:r>
              <a:rPr lang="en-IN" dirty="0"/>
              <a:t> byte in this segment</a:t>
            </a:r>
          </a:p>
          <a:p>
            <a:r>
              <a:rPr lang="en-IN" dirty="0"/>
              <a:t>So, the CPU informs the operating system that I want data at segment number 2, offset 53</a:t>
            </a:r>
          </a:p>
          <a:p>
            <a:r>
              <a:rPr lang="en-IN" dirty="0"/>
              <a:t>The offset 53 is between 0 and the limit of the segment, which is 400</a:t>
            </a:r>
          </a:p>
          <a:p>
            <a:r>
              <a:rPr lang="en-IN" dirty="0"/>
              <a:t>So, the operating system will read this byte as: Base register + Offset for the given segment, which is: 4300 + 53 = Byte at physical memory location 4353</a:t>
            </a:r>
          </a:p>
          <a:p>
            <a:endParaRPr lang="en-IN" dirty="0"/>
          </a:p>
        </p:txBody>
      </p:sp>
    </p:spTree>
    <p:extLst>
      <p:ext uri="{BB962C8B-B14F-4D97-AF65-F5344CB8AC3E}">
        <p14:creationId xmlns:p14="http://schemas.microsoft.com/office/powerpoint/2010/main" val="922544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70C5-3C5F-9FAD-6955-2134DB3D6F10}"/>
              </a:ext>
            </a:extLst>
          </p:cNvPr>
          <p:cNvSpPr>
            <a:spLocks noGrp="1"/>
          </p:cNvSpPr>
          <p:nvPr>
            <p:ph type="title"/>
          </p:nvPr>
        </p:nvSpPr>
        <p:spPr/>
        <p:txBody>
          <a:bodyPr/>
          <a:lstStyle/>
          <a:p>
            <a:r>
              <a:rPr lang="en-IN" dirty="0"/>
              <a:t>Linux Distributions (“Distros”)</a:t>
            </a:r>
          </a:p>
        </p:txBody>
      </p:sp>
      <p:sp>
        <p:nvSpPr>
          <p:cNvPr id="3" name="Content Placeholder 2">
            <a:extLst>
              <a:ext uri="{FF2B5EF4-FFF2-40B4-BE49-F238E27FC236}">
                <a16:creationId xmlns:a16="http://schemas.microsoft.com/office/drawing/2014/main" id="{E1D1D97D-7003-0935-170A-19BBEE5BA123}"/>
              </a:ext>
            </a:extLst>
          </p:cNvPr>
          <p:cNvSpPr>
            <a:spLocks noGrp="1"/>
          </p:cNvSpPr>
          <p:nvPr>
            <p:ph idx="1"/>
          </p:nvPr>
        </p:nvSpPr>
        <p:spPr/>
        <p:txBody>
          <a:bodyPr>
            <a:normAutofit/>
          </a:bodyPr>
          <a:lstStyle/>
          <a:p>
            <a:endParaRPr lang="en-US" dirty="0"/>
          </a:p>
        </p:txBody>
      </p:sp>
      <p:pic>
        <p:nvPicPr>
          <p:cNvPr id="5124" name="Picture 4" descr="Top 6 Linux Distro for Developers">
            <a:extLst>
              <a:ext uri="{FF2B5EF4-FFF2-40B4-BE49-F238E27FC236}">
                <a16:creationId xmlns:a16="http://schemas.microsoft.com/office/drawing/2014/main" id="{E734F5ED-592F-7016-2BA6-E3D6CF5D7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772" y="1353988"/>
            <a:ext cx="7488874" cy="529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14207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BE686-418E-7712-17D7-CD5280DD72FF}"/>
              </a:ext>
            </a:extLst>
          </p:cNvPr>
          <p:cNvSpPr>
            <a:spLocks noGrp="1"/>
          </p:cNvSpPr>
          <p:nvPr>
            <p:ph type="title"/>
          </p:nvPr>
        </p:nvSpPr>
        <p:spPr/>
        <p:txBody>
          <a:bodyPr/>
          <a:lstStyle/>
          <a:p>
            <a:r>
              <a:rPr lang="en-IN" dirty="0"/>
              <a:t>Virtual Memory and Paging</a:t>
            </a:r>
          </a:p>
        </p:txBody>
      </p:sp>
      <p:sp>
        <p:nvSpPr>
          <p:cNvPr id="5" name="Text Placeholder 4">
            <a:extLst>
              <a:ext uri="{FF2B5EF4-FFF2-40B4-BE49-F238E27FC236}">
                <a16:creationId xmlns:a16="http://schemas.microsoft.com/office/drawing/2014/main" id="{052C8262-AB52-01F3-48C0-D77416EC84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127800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lstStyle/>
          <a:p>
            <a:r>
              <a:rPr lang="en-IN" dirty="0"/>
              <a:t>Suppose we have kept a capacity of 20 digits in the phone number, but actually phone numbers are only of 10 digits</a:t>
            </a:r>
          </a:p>
          <a:p>
            <a:r>
              <a:rPr lang="en-IN" dirty="0"/>
              <a:t>Numbers will be of this type: </a:t>
            </a:r>
            <a:r>
              <a:rPr lang="en-IN" dirty="0">
                <a:solidFill>
                  <a:srgbClr val="FF0000"/>
                </a:solidFill>
              </a:rPr>
              <a:t>00000-00000</a:t>
            </a:r>
            <a:r>
              <a:rPr lang="en-IN" dirty="0"/>
              <a:t> 91910-33333</a:t>
            </a:r>
          </a:p>
          <a:p>
            <a:endParaRPr lang="en-IN" dirty="0"/>
          </a:p>
          <a:p>
            <a:r>
              <a:rPr lang="en-IN" dirty="0"/>
              <a:t>Consider a computer that has 16-bit memory addresses, but actual physical memory of 4096 bytes</a:t>
            </a:r>
          </a:p>
          <a:p>
            <a:r>
              <a:rPr lang="en-IN" dirty="0"/>
              <a:t>Addressable memory: 2</a:t>
            </a:r>
            <a:r>
              <a:rPr lang="en-IN" baseline="30000" dirty="0"/>
              <a:t>16</a:t>
            </a:r>
            <a:r>
              <a:rPr lang="en-IN" dirty="0"/>
              <a:t> = 65,536 addresses, but only 0-4095 are useful, </a:t>
            </a:r>
            <a:r>
              <a:rPr lang="en-IN" dirty="0">
                <a:solidFill>
                  <a:srgbClr val="FF0000"/>
                </a:solidFill>
              </a:rPr>
              <a:t>4096-65535</a:t>
            </a:r>
            <a:r>
              <a:rPr lang="en-IN" dirty="0"/>
              <a:t> will be unreachable</a:t>
            </a:r>
          </a:p>
          <a:p>
            <a:r>
              <a:rPr lang="en-IN" dirty="0"/>
              <a:t>See the next slide</a:t>
            </a:r>
          </a:p>
        </p:txBody>
      </p:sp>
    </p:spTree>
    <p:extLst>
      <p:ext uri="{BB962C8B-B14F-4D97-AF65-F5344CB8AC3E}">
        <p14:creationId xmlns:p14="http://schemas.microsoft.com/office/powerpoint/2010/main" val="36022132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D0F-C1E9-A1EF-416E-C5B73BC206CF}"/>
              </a:ext>
            </a:extLst>
          </p:cNvPr>
          <p:cNvSpPr>
            <a:spLocks noGrp="1"/>
          </p:cNvSpPr>
          <p:nvPr>
            <p:ph type="title"/>
          </p:nvPr>
        </p:nvSpPr>
        <p:spPr/>
        <p:txBody>
          <a:bodyPr/>
          <a:lstStyle/>
          <a:p>
            <a:r>
              <a:rPr lang="en-IN" dirty="0"/>
              <a:t>Main Memory and Addressable Memory</a:t>
            </a:r>
          </a:p>
        </p:txBody>
      </p:sp>
      <p:sp>
        <p:nvSpPr>
          <p:cNvPr id="7" name="Content Placeholder 6">
            <a:extLst>
              <a:ext uri="{FF2B5EF4-FFF2-40B4-BE49-F238E27FC236}">
                <a16:creationId xmlns:a16="http://schemas.microsoft.com/office/drawing/2014/main" id="{DB3C9724-78FB-7D4E-5525-5F0F7A5137EC}"/>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B221BE68-C969-481C-1DD6-ACBE9D7E1561}"/>
              </a:ext>
            </a:extLst>
          </p:cNvPr>
          <p:cNvSpPr txBox="1"/>
          <p:nvPr/>
        </p:nvSpPr>
        <p:spPr>
          <a:xfrm>
            <a:off x="1387011" y="3595955"/>
            <a:ext cx="2619910" cy="1754326"/>
          </a:xfrm>
          <a:prstGeom prst="rect">
            <a:avLst/>
          </a:prstGeom>
          <a:solidFill>
            <a:schemeClr val="accent2">
              <a:lumMod val="75000"/>
            </a:schemeClr>
          </a:solidFill>
        </p:spPr>
        <p:txBody>
          <a:bodyPr wrap="square" rtlCol="0">
            <a:spAutoFit/>
          </a:bodyPr>
          <a:lstStyle/>
          <a:p>
            <a:r>
              <a:rPr lang="en-IN" b="1" dirty="0"/>
              <a:t>Memory address 4095</a:t>
            </a:r>
          </a:p>
          <a:p>
            <a:r>
              <a:rPr lang="en-IN" b="1" dirty="0"/>
              <a:t>Memory address 4094</a:t>
            </a:r>
          </a:p>
          <a:p>
            <a:r>
              <a:rPr lang="en-IN" b="1" dirty="0"/>
              <a:t>…</a:t>
            </a:r>
          </a:p>
          <a:p>
            <a:r>
              <a:rPr lang="en-IN" b="1" dirty="0"/>
              <a:t>…</a:t>
            </a:r>
          </a:p>
          <a:p>
            <a:r>
              <a:rPr lang="en-IN" b="1" dirty="0"/>
              <a:t>…</a:t>
            </a:r>
          </a:p>
          <a:p>
            <a:r>
              <a:rPr lang="en-IN" b="1" dirty="0"/>
              <a:t>Memory address 0</a:t>
            </a:r>
          </a:p>
        </p:txBody>
      </p:sp>
      <p:sp>
        <p:nvSpPr>
          <p:cNvPr id="8" name="TextBox 7">
            <a:extLst>
              <a:ext uri="{FF2B5EF4-FFF2-40B4-BE49-F238E27FC236}">
                <a16:creationId xmlns:a16="http://schemas.microsoft.com/office/drawing/2014/main" id="{EBC1E1D8-979F-0954-C2EC-E8E8645F05A0}"/>
              </a:ext>
            </a:extLst>
          </p:cNvPr>
          <p:cNvSpPr txBox="1"/>
          <p:nvPr/>
        </p:nvSpPr>
        <p:spPr>
          <a:xfrm>
            <a:off x="5537770" y="1953031"/>
            <a:ext cx="2691830" cy="3416320"/>
          </a:xfrm>
          <a:prstGeom prst="rect">
            <a:avLst/>
          </a:prstGeom>
          <a:solidFill>
            <a:srgbClr val="7030A0"/>
          </a:solidFill>
        </p:spPr>
        <p:txBody>
          <a:bodyPr wrap="square" rtlCol="0">
            <a:spAutoFit/>
          </a:bodyPr>
          <a:lstStyle/>
          <a:p>
            <a:r>
              <a:rPr lang="en-IN" b="1" dirty="0"/>
              <a:t>Memory address 65535</a:t>
            </a:r>
          </a:p>
          <a:p>
            <a:r>
              <a:rPr lang="en-IN" b="1" dirty="0"/>
              <a:t>Memory address 65534</a:t>
            </a:r>
          </a:p>
          <a:p>
            <a:r>
              <a:rPr lang="en-IN" b="1" dirty="0"/>
              <a:t>…</a:t>
            </a:r>
          </a:p>
          <a:p>
            <a:r>
              <a:rPr lang="en-IN" b="1" dirty="0"/>
              <a:t>…</a:t>
            </a:r>
          </a:p>
          <a:p>
            <a:endParaRPr lang="en-IN" b="1" dirty="0"/>
          </a:p>
          <a:p>
            <a:endParaRPr lang="en-IN" b="1" dirty="0"/>
          </a:p>
          <a:p>
            <a:r>
              <a:rPr lang="en-IN" b="1" dirty="0"/>
              <a:t>Memory address 4095</a:t>
            </a:r>
          </a:p>
          <a:p>
            <a:endParaRPr lang="en-IN" b="1" dirty="0"/>
          </a:p>
          <a:p>
            <a:endParaRPr lang="en-IN" b="1" dirty="0"/>
          </a:p>
          <a:p>
            <a:endParaRPr lang="en-IN" b="1" dirty="0"/>
          </a:p>
          <a:p>
            <a:endParaRPr lang="en-IN" b="1" dirty="0"/>
          </a:p>
          <a:p>
            <a:r>
              <a:rPr lang="en-IN" b="1" dirty="0"/>
              <a:t>Memory address 0</a:t>
            </a:r>
          </a:p>
        </p:txBody>
      </p:sp>
      <p:sp>
        <p:nvSpPr>
          <p:cNvPr id="9" name="Right Brace 8">
            <a:extLst>
              <a:ext uri="{FF2B5EF4-FFF2-40B4-BE49-F238E27FC236}">
                <a16:creationId xmlns:a16="http://schemas.microsoft.com/office/drawing/2014/main" id="{AEEEF42C-AF7A-B9F3-C710-DFF5994A8CB4}"/>
              </a:ext>
            </a:extLst>
          </p:cNvPr>
          <p:cNvSpPr/>
          <p:nvPr/>
        </p:nvSpPr>
        <p:spPr>
          <a:xfrm>
            <a:off x="8342616" y="1953031"/>
            <a:ext cx="462337" cy="16429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Speech Bubble: Rectangle 9">
            <a:extLst>
              <a:ext uri="{FF2B5EF4-FFF2-40B4-BE49-F238E27FC236}">
                <a16:creationId xmlns:a16="http://schemas.microsoft.com/office/drawing/2014/main" id="{A3F3849B-6ACA-B516-3D1B-5DAE41A6F5B8}"/>
              </a:ext>
            </a:extLst>
          </p:cNvPr>
          <p:cNvSpPr/>
          <p:nvPr/>
        </p:nvSpPr>
        <p:spPr>
          <a:xfrm>
            <a:off x="9719352" y="1953031"/>
            <a:ext cx="1634447" cy="1353620"/>
          </a:xfrm>
          <a:prstGeom prst="wedgeRectCallout">
            <a:avLst>
              <a:gd name="adj1" fmla="val -104437"/>
              <a:gd name="adj2" fmla="val 101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Unusable addresses</a:t>
            </a:r>
          </a:p>
        </p:txBody>
      </p:sp>
      <p:sp>
        <p:nvSpPr>
          <p:cNvPr id="11" name="TextBox 10">
            <a:extLst>
              <a:ext uri="{FF2B5EF4-FFF2-40B4-BE49-F238E27FC236}">
                <a16:creationId xmlns:a16="http://schemas.microsoft.com/office/drawing/2014/main" id="{4CA4E8C4-E3DF-35F0-7277-1B5ECEFF9E72}"/>
              </a:ext>
            </a:extLst>
          </p:cNvPr>
          <p:cNvSpPr txBox="1"/>
          <p:nvPr/>
        </p:nvSpPr>
        <p:spPr>
          <a:xfrm>
            <a:off x="1520575" y="5548045"/>
            <a:ext cx="1962364" cy="369332"/>
          </a:xfrm>
          <a:prstGeom prst="rect">
            <a:avLst/>
          </a:prstGeom>
          <a:noFill/>
        </p:spPr>
        <p:txBody>
          <a:bodyPr wrap="square" rtlCol="0">
            <a:spAutoFit/>
          </a:bodyPr>
          <a:lstStyle>
            <a:defPPr>
              <a:defRPr lang="en-US"/>
            </a:defPPr>
            <a:lvl1pPr algn="ctr">
              <a:defRPr b="1">
                <a:highlight>
                  <a:srgbClr val="FFFF00"/>
                </a:highlight>
              </a:defRPr>
            </a:lvl1pPr>
          </a:lstStyle>
          <a:p>
            <a:r>
              <a:rPr lang="en-IN" dirty="0">
                <a:highlight>
                  <a:srgbClr val="800000"/>
                </a:highlight>
              </a:rPr>
              <a:t>Physical memory</a:t>
            </a:r>
          </a:p>
        </p:txBody>
      </p:sp>
      <p:sp>
        <p:nvSpPr>
          <p:cNvPr id="12" name="TextBox 11">
            <a:extLst>
              <a:ext uri="{FF2B5EF4-FFF2-40B4-BE49-F238E27FC236}">
                <a16:creationId xmlns:a16="http://schemas.microsoft.com/office/drawing/2014/main" id="{7125063A-3C4A-CA5F-B035-918DA432109D}"/>
              </a:ext>
            </a:extLst>
          </p:cNvPr>
          <p:cNvSpPr txBox="1"/>
          <p:nvPr/>
        </p:nvSpPr>
        <p:spPr>
          <a:xfrm>
            <a:off x="5762089" y="5588491"/>
            <a:ext cx="2241480" cy="369332"/>
          </a:xfrm>
          <a:prstGeom prst="rect">
            <a:avLst/>
          </a:prstGeom>
          <a:noFill/>
        </p:spPr>
        <p:txBody>
          <a:bodyPr wrap="square" rtlCol="0">
            <a:spAutoFit/>
          </a:bodyPr>
          <a:lstStyle/>
          <a:p>
            <a:pPr algn="ctr"/>
            <a:r>
              <a:rPr lang="en-IN" b="1" dirty="0">
                <a:highlight>
                  <a:srgbClr val="800000"/>
                </a:highlight>
              </a:rPr>
              <a:t>Addressable memory</a:t>
            </a:r>
          </a:p>
        </p:txBody>
      </p:sp>
    </p:spTree>
    <p:extLst>
      <p:ext uri="{BB962C8B-B14F-4D97-AF65-F5344CB8AC3E}">
        <p14:creationId xmlns:p14="http://schemas.microsoft.com/office/powerpoint/2010/main" val="28093283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Separating address space and memory locations – Virtual Memory!</a:t>
            </a:r>
          </a:p>
        </p:txBody>
      </p:sp>
      <p:sp>
        <p:nvSpPr>
          <p:cNvPr id="4" name="Content Placeholder 3">
            <a:extLst>
              <a:ext uri="{FF2B5EF4-FFF2-40B4-BE49-F238E27FC236}">
                <a16:creationId xmlns:a16="http://schemas.microsoft.com/office/drawing/2014/main" id="{FA3BF770-606C-0967-250D-9DD6B80066CF}"/>
              </a:ext>
            </a:extLst>
          </p:cNvPr>
          <p:cNvSpPr>
            <a:spLocks noGrp="1"/>
          </p:cNvSpPr>
          <p:nvPr>
            <p:ph sz="half" idx="1"/>
          </p:nvPr>
        </p:nvSpPr>
        <p:spPr/>
        <p:txBody>
          <a:bodyPr>
            <a:normAutofit/>
          </a:bodyPr>
          <a:lstStyle/>
          <a:p>
            <a:endParaRPr lang="en-IN" dirty="0"/>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p:txBody>
          <a:bodyPr>
            <a:normAutofit/>
          </a:bodyPr>
          <a:lstStyle/>
          <a:p>
            <a:r>
              <a:rPr lang="en-US" dirty="0"/>
              <a:t>Bring 4096 bytes of addressable memory into the physical memory at a time</a:t>
            </a:r>
          </a:p>
          <a:p>
            <a:r>
              <a:rPr lang="en-US" dirty="0"/>
              <a:t>Example: Bytes 0 to 4095 or 4096 to 8191, </a:t>
            </a:r>
            <a:r>
              <a:rPr lang="en-US" dirty="0" err="1"/>
              <a:t>etc</a:t>
            </a:r>
            <a:r>
              <a:rPr lang="en-US" dirty="0"/>
              <a:t> (only one such block at a time)</a:t>
            </a:r>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75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75000"/>
            </a:schemeClr>
          </a:solidFill>
        </p:spPr>
        <p:txBody>
          <a:bodyPr wrap="square" rtlCol="0">
            <a:spAutoFit/>
          </a:bodyPr>
          <a:lstStyle/>
          <a:p>
            <a:pPr algn="ctr"/>
            <a:r>
              <a:rPr lang="en-IN" b="1" dirty="0"/>
              <a:t>Real/physical memory (RAM)</a:t>
            </a:r>
          </a:p>
        </p:txBody>
      </p:sp>
    </p:spTree>
    <p:extLst>
      <p:ext uri="{BB962C8B-B14F-4D97-AF65-F5344CB8AC3E}">
        <p14:creationId xmlns:p14="http://schemas.microsoft.com/office/powerpoint/2010/main" val="13180672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Virtual Memory – Benefits</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normAutofit/>
          </a:bodyPr>
          <a:lstStyle/>
          <a:p>
            <a:r>
              <a:rPr lang="en-IN" dirty="0"/>
              <a:t>Programmer’s view of memory: Locations 0 to 65535 (</a:t>
            </a:r>
            <a:r>
              <a:rPr lang="en-IN" b="1" dirty="0"/>
              <a:t>Virtual address space</a:t>
            </a:r>
            <a:r>
              <a:rPr lang="en-IN" dirty="0"/>
              <a:t>)</a:t>
            </a:r>
          </a:p>
          <a:p>
            <a:r>
              <a:rPr lang="en-IN" dirty="0"/>
              <a:t>Real memory: Locations 0 to 4095 (</a:t>
            </a:r>
            <a:r>
              <a:rPr lang="en-IN" b="1" dirty="0"/>
              <a:t>Physical address space</a:t>
            </a:r>
            <a:r>
              <a:rPr lang="en-IN" dirty="0"/>
              <a:t>)</a:t>
            </a:r>
          </a:p>
          <a:p>
            <a:r>
              <a:rPr lang="en-US" b="1" dirty="0"/>
              <a:t>Page table </a:t>
            </a:r>
            <a:r>
              <a:rPr lang="en-US" dirty="0"/>
              <a:t>or </a:t>
            </a:r>
            <a:r>
              <a:rPr lang="en-US" b="1" dirty="0"/>
              <a:t>Page map table: </a:t>
            </a:r>
            <a:r>
              <a:rPr lang="en-US" dirty="0"/>
              <a:t>Maps virtual address to physical address</a:t>
            </a:r>
          </a:p>
        </p:txBody>
      </p:sp>
    </p:spTree>
    <p:extLst>
      <p:ext uri="{BB962C8B-B14F-4D97-AF65-F5344CB8AC3E}">
        <p14:creationId xmlns:p14="http://schemas.microsoft.com/office/powerpoint/2010/main" val="9780207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BC2A-EDE2-6510-E98A-BF5AAE2CD725}"/>
              </a:ext>
            </a:extLst>
          </p:cNvPr>
          <p:cNvSpPr>
            <a:spLocks noGrp="1"/>
          </p:cNvSpPr>
          <p:nvPr>
            <p:ph type="title"/>
          </p:nvPr>
        </p:nvSpPr>
        <p:spPr/>
        <p:txBody>
          <a:bodyPr/>
          <a:lstStyle/>
          <a:p>
            <a:r>
              <a:rPr lang="en-IN" dirty="0"/>
              <a:t>Page Mapping Table or Page Table</a:t>
            </a:r>
          </a:p>
        </p:txBody>
      </p:sp>
      <p:sp>
        <p:nvSpPr>
          <p:cNvPr id="3" name="Content Placeholder 2">
            <a:extLst>
              <a:ext uri="{FF2B5EF4-FFF2-40B4-BE49-F238E27FC236}">
                <a16:creationId xmlns:a16="http://schemas.microsoft.com/office/drawing/2014/main" id="{222DC58F-4CAC-6CD4-DC2B-5B750E54F39E}"/>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ED04F0D9-8CF2-CAB2-A9E1-2A20C07BE515}"/>
              </a:ext>
            </a:extLst>
          </p:cNvPr>
          <p:cNvPicPr>
            <a:picLocks noChangeAspect="1"/>
          </p:cNvPicPr>
          <p:nvPr/>
        </p:nvPicPr>
        <p:blipFill>
          <a:blip r:embed="rId2"/>
          <a:stretch>
            <a:fillRect/>
          </a:stretch>
        </p:blipFill>
        <p:spPr>
          <a:xfrm>
            <a:off x="3505121" y="1452436"/>
            <a:ext cx="3902547" cy="5040439"/>
          </a:xfrm>
          <a:prstGeom prst="rect">
            <a:avLst/>
          </a:prstGeom>
        </p:spPr>
      </p:pic>
      <p:sp>
        <p:nvSpPr>
          <p:cNvPr id="4" name="Flowchart: Sequential Access Storage 3">
            <a:extLst>
              <a:ext uri="{FF2B5EF4-FFF2-40B4-BE49-F238E27FC236}">
                <a16:creationId xmlns:a16="http://schemas.microsoft.com/office/drawing/2014/main" id="{97A7DC9C-214A-B132-D267-329C1C73815C}"/>
              </a:ext>
            </a:extLst>
          </p:cNvPr>
          <p:cNvSpPr/>
          <p:nvPr/>
        </p:nvSpPr>
        <p:spPr>
          <a:xfrm>
            <a:off x="1335640" y="1509713"/>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5" name="Flowchart: Sequential Access Storage 4">
            <a:extLst>
              <a:ext uri="{FF2B5EF4-FFF2-40B4-BE49-F238E27FC236}">
                <a16:creationId xmlns:a16="http://schemas.microsoft.com/office/drawing/2014/main" id="{22380509-2F15-97CC-68BB-5363FE99DB99}"/>
              </a:ext>
            </a:extLst>
          </p:cNvPr>
          <p:cNvSpPr/>
          <p:nvPr/>
        </p:nvSpPr>
        <p:spPr>
          <a:xfrm flipH="1">
            <a:off x="7263828" y="3497745"/>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15390044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IN" b="1" dirty="0"/>
              <a:t>Page fault</a:t>
            </a:r>
            <a:r>
              <a:rPr lang="en-IN" dirty="0"/>
              <a:t>: Program refers to a virtual memory address that is not present in the physical/real main memory</a:t>
            </a:r>
          </a:p>
          <a:p>
            <a:r>
              <a:rPr lang="en-US" b="1" dirty="0"/>
              <a:t>Working set</a:t>
            </a:r>
            <a:r>
              <a:rPr lang="en-US" dirty="0"/>
              <a:t>: Set of pages that a program is actively and heavily using</a:t>
            </a:r>
          </a:p>
          <a:p>
            <a:r>
              <a:rPr lang="en-US" dirty="0"/>
              <a:t>P</a:t>
            </a:r>
            <a:r>
              <a:rPr lang="en-US" b="1" dirty="0"/>
              <a:t>age replacement policy</a:t>
            </a:r>
            <a:r>
              <a:rPr lang="en-US" dirty="0"/>
              <a:t>: Decides how to handle </a:t>
            </a:r>
            <a:r>
              <a:rPr lang="en-US" b="1" dirty="0"/>
              <a:t>page faults</a:t>
            </a:r>
          </a:p>
          <a:p>
            <a:pPr lvl="1"/>
            <a:r>
              <a:rPr lang="en-US" b="1" dirty="0"/>
              <a:t>Least Recently Used (LRU)</a:t>
            </a:r>
            <a:r>
              <a:rPr lang="en-US" dirty="0"/>
              <a:t>: Evicts the page least recently used</a:t>
            </a:r>
          </a:p>
          <a:p>
            <a:pPr lvl="1"/>
            <a:r>
              <a:rPr lang="en-US" b="1" dirty="0"/>
              <a:t>First In First Out (FIFO)</a:t>
            </a:r>
            <a:r>
              <a:rPr lang="en-US" dirty="0"/>
              <a:t>: Removes the least recently loaded page</a:t>
            </a:r>
          </a:p>
          <a:p>
            <a:r>
              <a:rPr lang="en-US" b="1" dirty="0"/>
              <a:t>Thrashing</a:t>
            </a:r>
            <a:r>
              <a:rPr lang="en-US" dirty="0"/>
              <a:t>: A program that generates </a:t>
            </a:r>
            <a:r>
              <a:rPr lang="en-US" b="1" dirty="0"/>
              <a:t>page faults </a:t>
            </a:r>
            <a:r>
              <a:rPr lang="en-US" dirty="0"/>
              <a:t>frequently</a:t>
            </a:r>
          </a:p>
          <a:p>
            <a:r>
              <a:rPr lang="en-US" b="1" dirty="0"/>
              <a:t>Demand paging</a:t>
            </a:r>
            <a:r>
              <a:rPr lang="en-US" dirty="0"/>
              <a:t>:</a:t>
            </a:r>
            <a:r>
              <a:rPr lang="en-US" b="1" dirty="0"/>
              <a:t> </a:t>
            </a:r>
            <a:r>
              <a:rPr lang="en-US" dirty="0"/>
              <a:t>Load pages only on demand, not in advance</a:t>
            </a:r>
          </a:p>
          <a:p>
            <a:r>
              <a:rPr lang="en-US" b="1" dirty="0"/>
              <a:t>Dirty bit</a:t>
            </a:r>
            <a:r>
              <a:rPr lang="en-US" dirty="0"/>
              <a:t>: Tells the OS if the page contents were modified, so as to not lose the changes in the event of page replacement</a:t>
            </a:r>
            <a:endParaRPr lang="en-IN" dirty="0"/>
          </a:p>
        </p:txBody>
      </p:sp>
    </p:spTree>
    <p:extLst>
      <p:ext uri="{BB962C8B-B14F-4D97-AF65-F5344CB8AC3E}">
        <p14:creationId xmlns:p14="http://schemas.microsoft.com/office/powerpoint/2010/main" val="24311040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D6A6B-AF2E-B107-619D-270EC44EAB55}"/>
              </a:ext>
            </a:extLst>
          </p:cNvPr>
          <p:cNvSpPr>
            <a:spLocks noGrp="1"/>
          </p:cNvSpPr>
          <p:nvPr>
            <p:ph type="title"/>
          </p:nvPr>
        </p:nvSpPr>
        <p:spPr/>
        <p:txBody>
          <a:bodyPr/>
          <a:lstStyle/>
          <a:p>
            <a:r>
              <a:rPr lang="en-IN" dirty="0"/>
              <a:t>Shared Pages</a:t>
            </a:r>
          </a:p>
        </p:txBody>
      </p:sp>
      <p:sp>
        <p:nvSpPr>
          <p:cNvPr id="6" name="Content Placeholder 5">
            <a:extLst>
              <a:ext uri="{FF2B5EF4-FFF2-40B4-BE49-F238E27FC236}">
                <a16:creationId xmlns:a16="http://schemas.microsoft.com/office/drawing/2014/main" id="{2AB0F5F9-C6D2-A9C9-B87E-741A1B168318}"/>
              </a:ext>
            </a:extLst>
          </p:cNvPr>
          <p:cNvSpPr>
            <a:spLocks noGrp="1"/>
          </p:cNvSpPr>
          <p:nvPr>
            <p:ph idx="1"/>
          </p:nvPr>
        </p:nvSpPr>
        <p:spPr/>
        <p:txBody>
          <a:bodyPr>
            <a:normAutofit/>
          </a:bodyPr>
          <a:lstStyle/>
          <a:p>
            <a:r>
              <a:rPr lang="en-IN" dirty="0"/>
              <a:t>Multiprogramming environment: Several users may run the same program at the same time</a:t>
            </a:r>
          </a:p>
          <a:p>
            <a:r>
              <a:rPr lang="en-IN" dirty="0"/>
              <a:t>Separate pages into code and data</a:t>
            </a:r>
          </a:p>
          <a:p>
            <a:r>
              <a:rPr lang="en-IN" b="1" dirty="0"/>
              <a:t>Shared pages</a:t>
            </a:r>
            <a:r>
              <a:rPr lang="en-IN" dirty="0"/>
              <a:t>: Share code pages, do not share data pages</a:t>
            </a:r>
          </a:p>
          <a:p>
            <a:r>
              <a:rPr lang="en-IN" b="1" dirty="0"/>
              <a:t>Re-entrant code</a:t>
            </a:r>
            <a:r>
              <a:rPr lang="en-IN" dirty="0"/>
              <a:t> = Read-only code</a:t>
            </a:r>
          </a:p>
          <a:p>
            <a:r>
              <a:rPr lang="en-IN" dirty="0"/>
              <a:t>For code to be re-entrant, it must not contain any data that can be modified by a process</a:t>
            </a:r>
          </a:p>
        </p:txBody>
      </p:sp>
    </p:spTree>
    <p:extLst>
      <p:ext uri="{BB962C8B-B14F-4D97-AF65-F5344CB8AC3E}">
        <p14:creationId xmlns:p14="http://schemas.microsoft.com/office/powerpoint/2010/main" val="21337698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5F6E-ED7F-2701-8BBA-9A5F1FD68F00}"/>
              </a:ext>
            </a:extLst>
          </p:cNvPr>
          <p:cNvSpPr>
            <a:spLocks noGrp="1"/>
          </p:cNvSpPr>
          <p:nvPr>
            <p:ph type="title"/>
          </p:nvPr>
        </p:nvSpPr>
        <p:spPr/>
        <p:txBody>
          <a:bodyPr/>
          <a:lstStyle/>
          <a:p>
            <a:r>
              <a:rPr lang="en-IN" dirty="0"/>
              <a:t>Throttling</a:t>
            </a:r>
          </a:p>
        </p:txBody>
      </p:sp>
      <p:sp>
        <p:nvSpPr>
          <p:cNvPr id="3" name="Content Placeholder 2">
            <a:extLst>
              <a:ext uri="{FF2B5EF4-FFF2-40B4-BE49-F238E27FC236}">
                <a16:creationId xmlns:a16="http://schemas.microsoft.com/office/drawing/2014/main" id="{72338D41-5EAF-9560-42EE-3797B2CD9FDB}"/>
              </a:ext>
            </a:extLst>
          </p:cNvPr>
          <p:cNvSpPr>
            <a:spLocks noGrp="1"/>
          </p:cNvSpPr>
          <p:nvPr>
            <p:ph idx="1"/>
          </p:nvPr>
        </p:nvSpPr>
        <p:spPr/>
        <p:txBody>
          <a:bodyPr>
            <a:normAutofit/>
          </a:bodyPr>
          <a:lstStyle/>
          <a:p>
            <a:r>
              <a:rPr lang="en-US" b="1" dirty="0"/>
              <a:t>Throttling</a:t>
            </a:r>
            <a:r>
              <a:rPr lang="en-US" dirty="0"/>
              <a:t>:</a:t>
            </a:r>
            <a:r>
              <a:rPr lang="en-US" b="1" dirty="0"/>
              <a:t> </a:t>
            </a:r>
            <a:r>
              <a:rPr lang="en-US" dirty="0"/>
              <a:t>Operating system intentionally limits or controls certain resources or processes to prevent excessive consumption</a:t>
            </a:r>
          </a:p>
          <a:p>
            <a:r>
              <a:rPr lang="en-US" dirty="0"/>
              <a:t>Examples: CPU usage, memory usage, network bandwidth, and other system resource</a:t>
            </a:r>
          </a:p>
        </p:txBody>
      </p:sp>
    </p:spTree>
    <p:extLst>
      <p:ext uri="{BB962C8B-B14F-4D97-AF65-F5344CB8AC3E}">
        <p14:creationId xmlns:p14="http://schemas.microsoft.com/office/powerpoint/2010/main" val="7934182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7AF76-5FE1-C89D-3BE5-BD6A56C98999}"/>
              </a:ext>
            </a:extLst>
          </p:cNvPr>
          <p:cNvSpPr>
            <a:spLocks noGrp="1"/>
          </p:cNvSpPr>
          <p:nvPr>
            <p:ph type="title"/>
          </p:nvPr>
        </p:nvSpPr>
        <p:spPr/>
        <p:txBody>
          <a:bodyPr/>
          <a:lstStyle/>
          <a:p>
            <a:r>
              <a:rPr lang="en-IN" dirty="0"/>
              <a:t>Deadlocks</a:t>
            </a:r>
          </a:p>
        </p:txBody>
      </p:sp>
      <p:sp>
        <p:nvSpPr>
          <p:cNvPr id="5" name="Text Placeholder 4">
            <a:extLst>
              <a:ext uri="{FF2B5EF4-FFF2-40B4-BE49-F238E27FC236}">
                <a16:creationId xmlns:a16="http://schemas.microsoft.com/office/drawing/2014/main" id="{03D85876-5BCB-0A35-9C65-C4EE7CA6AE4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785205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4545-2DC8-2C4B-3A90-C0F7D83BA0BF}"/>
              </a:ext>
            </a:extLst>
          </p:cNvPr>
          <p:cNvSpPr>
            <a:spLocks noGrp="1"/>
          </p:cNvSpPr>
          <p:nvPr>
            <p:ph type="title"/>
          </p:nvPr>
        </p:nvSpPr>
        <p:spPr/>
        <p:txBody>
          <a:bodyPr/>
          <a:lstStyle/>
          <a:p>
            <a:r>
              <a:rPr lang="en-IN" dirty="0"/>
              <a:t>Linux Command Line</a:t>
            </a:r>
          </a:p>
        </p:txBody>
      </p:sp>
      <p:sp>
        <p:nvSpPr>
          <p:cNvPr id="3" name="Content Placeholder 2">
            <a:extLst>
              <a:ext uri="{FF2B5EF4-FFF2-40B4-BE49-F238E27FC236}">
                <a16:creationId xmlns:a16="http://schemas.microsoft.com/office/drawing/2014/main" id="{B43A72D8-7B06-3A80-D7DB-91C2D7DBA02F}"/>
              </a:ext>
            </a:extLst>
          </p:cNvPr>
          <p:cNvSpPr>
            <a:spLocks noGrp="1"/>
          </p:cNvSpPr>
          <p:nvPr>
            <p:ph idx="1"/>
          </p:nvPr>
        </p:nvSpPr>
        <p:spPr/>
        <p:txBody>
          <a:bodyPr/>
          <a:lstStyle/>
          <a:p>
            <a:r>
              <a:rPr lang="en-IN" dirty="0"/>
              <a:t>Command line = </a:t>
            </a:r>
            <a:r>
              <a:rPr lang="en-IN" b="1" dirty="0"/>
              <a:t>Shell</a:t>
            </a:r>
            <a:endParaRPr lang="en-IN" dirty="0"/>
          </a:p>
        </p:txBody>
      </p:sp>
      <p:graphicFrame>
        <p:nvGraphicFramePr>
          <p:cNvPr id="4" name="Table 4">
            <a:extLst>
              <a:ext uri="{FF2B5EF4-FFF2-40B4-BE49-F238E27FC236}">
                <a16:creationId xmlns:a16="http://schemas.microsoft.com/office/drawing/2014/main" id="{410EBAA4-2FDA-D9BA-3E35-B2E0CFDB8AA5}"/>
              </a:ext>
            </a:extLst>
          </p:cNvPr>
          <p:cNvGraphicFramePr>
            <a:graphicFrameLocks/>
          </p:cNvGraphicFramePr>
          <p:nvPr>
            <p:extLst>
              <p:ext uri="{D42A27DB-BD31-4B8C-83A1-F6EECF244321}">
                <p14:modId xmlns:p14="http://schemas.microsoft.com/office/powerpoint/2010/main" val="1361274322"/>
              </p:ext>
            </p:extLst>
          </p:nvPr>
        </p:nvGraphicFramePr>
        <p:xfrm>
          <a:off x="259828" y="2508458"/>
          <a:ext cx="11672344" cy="3668505"/>
        </p:xfrm>
        <a:graphic>
          <a:graphicData uri="http://schemas.openxmlformats.org/drawingml/2006/table">
            <a:tbl>
              <a:tblPr firstRow="1" bandRow="1">
                <a:tableStyleId>{073A0DAA-6AF3-43AB-8588-CEC1D06C72B9}</a:tableStyleId>
              </a:tblPr>
              <a:tblGrid>
                <a:gridCol w="3069116">
                  <a:extLst>
                    <a:ext uri="{9D8B030D-6E8A-4147-A177-3AD203B41FA5}">
                      <a16:colId xmlns:a16="http://schemas.microsoft.com/office/drawing/2014/main" val="3578317775"/>
                    </a:ext>
                  </a:extLst>
                </a:gridCol>
                <a:gridCol w="2478977">
                  <a:extLst>
                    <a:ext uri="{9D8B030D-6E8A-4147-A177-3AD203B41FA5}">
                      <a16:colId xmlns:a16="http://schemas.microsoft.com/office/drawing/2014/main" val="2813188401"/>
                    </a:ext>
                  </a:extLst>
                </a:gridCol>
                <a:gridCol w="6124251">
                  <a:extLst>
                    <a:ext uri="{9D8B030D-6E8A-4147-A177-3AD203B41FA5}">
                      <a16:colId xmlns:a16="http://schemas.microsoft.com/office/drawing/2014/main" val="1087616489"/>
                    </a:ext>
                  </a:extLst>
                </a:gridCol>
              </a:tblGrid>
              <a:tr h="650985">
                <a:tc>
                  <a:txBody>
                    <a:bodyPr/>
                    <a:lstStyle/>
                    <a:p>
                      <a:r>
                        <a:rPr lang="en-IN" sz="2800" dirty="0"/>
                        <a:t>Shell</a:t>
                      </a:r>
                    </a:p>
                  </a:txBody>
                  <a:tcPr/>
                </a:tc>
                <a:tc>
                  <a:txBody>
                    <a:bodyPr/>
                    <a:lstStyle/>
                    <a:p>
                      <a:r>
                        <a:rPr lang="en-IN" sz="2800" dirty="0"/>
                        <a:t>Program Name</a:t>
                      </a:r>
                    </a:p>
                  </a:txBody>
                  <a:tcPr/>
                </a:tc>
                <a:tc>
                  <a:txBody>
                    <a:bodyPr/>
                    <a:lstStyle/>
                    <a:p>
                      <a:r>
                        <a:rPr lang="en-IN" sz="2800" dirty="0"/>
                        <a:t>Description</a:t>
                      </a:r>
                    </a:p>
                  </a:txBody>
                  <a:tcPr/>
                </a:tc>
                <a:extLst>
                  <a:ext uri="{0D108BD9-81ED-4DB2-BD59-A6C34878D82A}">
                    <a16:rowId xmlns:a16="http://schemas.microsoft.com/office/drawing/2014/main" val="3503583809"/>
                  </a:ext>
                </a:extLst>
              </a:tr>
              <a:tr h="650985">
                <a:tc>
                  <a:txBody>
                    <a:bodyPr/>
                    <a:lstStyle/>
                    <a:p>
                      <a:r>
                        <a:rPr lang="en-IN" sz="2800" dirty="0" err="1"/>
                        <a:t>Bourne</a:t>
                      </a:r>
                      <a:r>
                        <a:rPr lang="en-IN" sz="2800" dirty="0"/>
                        <a:t> shell</a:t>
                      </a:r>
                    </a:p>
                  </a:txBody>
                  <a:tcPr/>
                </a:tc>
                <a:tc>
                  <a:txBody>
                    <a:bodyPr/>
                    <a:lstStyle/>
                    <a:p>
                      <a:r>
                        <a:rPr lang="en-IN" sz="2800" dirty="0" err="1"/>
                        <a:t>sh</a:t>
                      </a:r>
                      <a:endParaRPr lang="en-IN" sz="2800" dirty="0"/>
                    </a:p>
                  </a:txBody>
                  <a:tcPr/>
                </a:tc>
                <a:tc>
                  <a:txBody>
                    <a:bodyPr/>
                    <a:lstStyle/>
                    <a:p>
                      <a:r>
                        <a:rPr lang="en-IN" sz="2800" dirty="0"/>
                        <a:t>Original shell program from AT&amp;T, available on all UNIX systems</a:t>
                      </a:r>
                    </a:p>
                  </a:txBody>
                  <a:tcPr/>
                </a:tc>
                <a:extLst>
                  <a:ext uri="{0D108BD9-81ED-4DB2-BD59-A6C34878D82A}">
                    <a16:rowId xmlns:a16="http://schemas.microsoft.com/office/drawing/2014/main" val="2005893501"/>
                  </a:ext>
                </a:extLst>
              </a:tr>
              <a:tr h="356992">
                <a:tc>
                  <a:txBody>
                    <a:bodyPr/>
                    <a:lstStyle/>
                    <a:p>
                      <a:r>
                        <a:rPr lang="en-IN" sz="2800" dirty="0"/>
                        <a:t>C shell</a:t>
                      </a:r>
                    </a:p>
                  </a:txBody>
                  <a:tcPr/>
                </a:tc>
                <a:tc>
                  <a:txBody>
                    <a:bodyPr/>
                    <a:lstStyle/>
                    <a:p>
                      <a:r>
                        <a:rPr lang="en-IN" sz="2800" dirty="0" err="1"/>
                        <a:t>csh</a:t>
                      </a:r>
                      <a:endParaRPr lang="en-IN" sz="2800" dirty="0"/>
                    </a:p>
                  </a:txBody>
                  <a:tcPr/>
                </a:tc>
                <a:tc>
                  <a:txBody>
                    <a:bodyPr/>
                    <a:lstStyle/>
                    <a:p>
                      <a:r>
                        <a:rPr lang="en-IN" sz="2800" dirty="0"/>
                        <a:t>Shell developed as a part of BSD UNIX</a:t>
                      </a:r>
                    </a:p>
                  </a:txBody>
                  <a:tcPr/>
                </a:tc>
                <a:extLst>
                  <a:ext uri="{0D108BD9-81ED-4DB2-BD59-A6C34878D82A}">
                    <a16:rowId xmlns:a16="http://schemas.microsoft.com/office/drawing/2014/main" val="453755767"/>
                  </a:ext>
                </a:extLst>
              </a:tr>
              <a:tr h="356992">
                <a:tc>
                  <a:txBody>
                    <a:bodyPr/>
                    <a:lstStyle/>
                    <a:p>
                      <a:r>
                        <a:rPr lang="en-IN" sz="2800" dirty="0"/>
                        <a:t>TC shell</a:t>
                      </a:r>
                    </a:p>
                  </a:txBody>
                  <a:tcPr/>
                </a:tc>
                <a:tc>
                  <a:txBody>
                    <a:bodyPr/>
                    <a:lstStyle/>
                    <a:p>
                      <a:r>
                        <a:rPr lang="en-IN" sz="2800" dirty="0" err="1"/>
                        <a:t>tsh</a:t>
                      </a:r>
                      <a:endParaRPr lang="en-IN" sz="2800" dirty="0"/>
                    </a:p>
                  </a:txBody>
                  <a:tcPr/>
                </a:tc>
                <a:tc>
                  <a:txBody>
                    <a:bodyPr/>
                    <a:lstStyle/>
                    <a:p>
                      <a:r>
                        <a:rPr lang="en-IN" sz="2800" dirty="0"/>
                        <a:t>Similar to </a:t>
                      </a:r>
                      <a:r>
                        <a:rPr lang="en-IN" sz="2800" dirty="0" err="1"/>
                        <a:t>csh</a:t>
                      </a:r>
                      <a:r>
                        <a:rPr lang="en-IN" sz="2800" dirty="0"/>
                        <a:t>, with some enhancements</a:t>
                      </a:r>
                    </a:p>
                  </a:txBody>
                  <a:tcPr/>
                </a:tc>
                <a:extLst>
                  <a:ext uri="{0D108BD9-81ED-4DB2-BD59-A6C34878D82A}">
                    <a16:rowId xmlns:a16="http://schemas.microsoft.com/office/drawing/2014/main" val="1296547042"/>
                  </a:ext>
                </a:extLst>
              </a:tr>
              <a:tr h="356992">
                <a:tc>
                  <a:txBody>
                    <a:bodyPr/>
                    <a:lstStyle/>
                    <a:p>
                      <a:r>
                        <a:rPr lang="en-IN" sz="2800" dirty="0"/>
                        <a:t>Korn shell</a:t>
                      </a:r>
                    </a:p>
                  </a:txBody>
                  <a:tcPr/>
                </a:tc>
                <a:tc>
                  <a:txBody>
                    <a:bodyPr/>
                    <a:lstStyle/>
                    <a:p>
                      <a:r>
                        <a:rPr lang="en-IN" sz="2800" dirty="0" err="1"/>
                        <a:t>ksh</a:t>
                      </a:r>
                      <a:endParaRPr lang="en-IN" sz="2800" dirty="0"/>
                    </a:p>
                  </a:txBody>
                  <a:tcPr/>
                </a:tc>
                <a:tc>
                  <a:txBody>
                    <a:bodyPr/>
                    <a:lstStyle/>
                    <a:p>
                      <a:r>
                        <a:rPr lang="en-IN" sz="2800" dirty="0"/>
                        <a:t>AT&amp;T’s improvement of the </a:t>
                      </a:r>
                      <a:r>
                        <a:rPr lang="en-IN" sz="2800" dirty="0" err="1"/>
                        <a:t>Bourne</a:t>
                      </a:r>
                      <a:r>
                        <a:rPr lang="en-IN" sz="2800" dirty="0"/>
                        <a:t> shell</a:t>
                      </a:r>
                    </a:p>
                  </a:txBody>
                  <a:tcPr/>
                </a:tc>
                <a:extLst>
                  <a:ext uri="{0D108BD9-81ED-4DB2-BD59-A6C34878D82A}">
                    <a16:rowId xmlns:a16="http://schemas.microsoft.com/office/drawing/2014/main" val="2306140853"/>
                  </a:ext>
                </a:extLst>
              </a:tr>
              <a:tr h="356992">
                <a:tc>
                  <a:txBody>
                    <a:bodyPr/>
                    <a:lstStyle/>
                    <a:p>
                      <a:r>
                        <a:rPr lang="en-IN" sz="2800" b="1" dirty="0" err="1">
                          <a:solidFill>
                            <a:srgbClr val="FF0000"/>
                          </a:solidFill>
                        </a:rPr>
                        <a:t>Bourne</a:t>
                      </a:r>
                      <a:r>
                        <a:rPr lang="en-IN" sz="2800" b="1" dirty="0">
                          <a:solidFill>
                            <a:srgbClr val="FF0000"/>
                          </a:solidFill>
                        </a:rPr>
                        <a:t> Again Shell</a:t>
                      </a:r>
                    </a:p>
                  </a:txBody>
                  <a:tcPr/>
                </a:tc>
                <a:tc>
                  <a:txBody>
                    <a:bodyPr/>
                    <a:lstStyle/>
                    <a:p>
                      <a:r>
                        <a:rPr lang="en-IN" sz="2800" b="1" dirty="0">
                          <a:solidFill>
                            <a:srgbClr val="FF0000"/>
                          </a:solidFill>
                        </a:rPr>
                        <a:t>bash</a:t>
                      </a:r>
                    </a:p>
                  </a:txBody>
                  <a:tcPr/>
                </a:tc>
                <a:tc>
                  <a:txBody>
                    <a:bodyPr/>
                    <a:lstStyle/>
                    <a:p>
                      <a:r>
                        <a:rPr lang="en-IN" sz="2800" b="1" dirty="0">
                          <a:solidFill>
                            <a:srgbClr val="FF0000"/>
                          </a:solidFill>
                        </a:rPr>
                        <a:t>Shell distributed with Linux</a:t>
                      </a:r>
                    </a:p>
                  </a:txBody>
                  <a:tcPr/>
                </a:tc>
                <a:extLst>
                  <a:ext uri="{0D108BD9-81ED-4DB2-BD59-A6C34878D82A}">
                    <a16:rowId xmlns:a16="http://schemas.microsoft.com/office/drawing/2014/main" val="2395848077"/>
                  </a:ext>
                </a:extLst>
              </a:tr>
            </a:tbl>
          </a:graphicData>
        </a:graphic>
      </p:graphicFrame>
    </p:spTree>
    <p:extLst>
      <p:ext uri="{BB962C8B-B14F-4D97-AF65-F5344CB8AC3E}">
        <p14:creationId xmlns:p14="http://schemas.microsoft.com/office/powerpoint/2010/main" val="181118549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FE13-8E66-81D6-94C8-C64A2289FF59}"/>
              </a:ext>
            </a:extLst>
          </p:cNvPr>
          <p:cNvSpPr>
            <a:spLocks noGrp="1"/>
          </p:cNvSpPr>
          <p:nvPr>
            <p:ph type="title"/>
          </p:nvPr>
        </p:nvSpPr>
        <p:spPr/>
        <p:txBody>
          <a:bodyPr/>
          <a:lstStyle/>
          <a:p>
            <a:r>
              <a:rPr lang="en-IN" dirty="0"/>
              <a:t>Deadlock</a:t>
            </a:r>
          </a:p>
        </p:txBody>
      </p:sp>
      <p:sp>
        <p:nvSpPr>
          <p:cNvPr id="3" name="Content Placeholder 2">
            <a:extLst>
              <a:ext uri="{FF2B5EF4-FFF2-40B4-BE49-F238E27FC236}">
                <a16:creationId xmlns:a16="http://schemas.microsoft.com/office/drawing/2014/main" id="{821EF77E-37CD-CD2A-04E4-9A5CCEE4267D}"/>
              </a:ext>
            </a:extLst>
          </p:cNvPr>
          <p:cNvSpPr>
            <a:spLocks noGrp="1"/>
          </p:cNvSpPr>
          <p:nvPr>
            <p:ph sz="half" idx="1"/>
          </p:nvPr>
        </p:nvSpPr>
        <p:spPr/>
        <p:txBody>
          <a:bodyPr>
            <a:normAutofit/>
          </a:bodyPr>
          <a:lstStyle/>
          <a:p>
            <a:r>
              <a:rPr lang="en-IN" dirty="0"/>
              <a:t>Step 1: Thread 1 asks for Lock 1 on resource R1, Thread 2 asks for Lock 2 on resource R2 – both are successful</a:t>
            </a:r>
          </a:p>
        </p:txBody>
      </p:sp>
      <p:sp>
        <p:nvSpPr>
          <p:cNvPr id="4" name="Content Placeholder 3">
            <a:extLst>
              <a:ext uri="{FF2B5EF4-FFF2-40B4-BE49-F238E27FC236}">
                <a16:creationId xmlns:a16="http://schemas.microsoft.com/office/drawing/2014/main" id="{6229D50F-2FC1-8469-18C5-500C4717B90B}"/>
              </a:ext>
            </a:extLst>
          </p:cNvPr>
          <p:cNvSpPr>
            <a:spLocks noGrp="1"/>
          </p:cNvSpPr>
          <p:nvPr>
            <p:ph sz="half" idx="2"/>
          </p:nvPr>
        </p:nvSpPr>
        <p:spPr/>
        <p:txBody>
          <a:bodyPr>
            <a:normAutofit/>
          </a:bodyPr>
          <a:lstStyle/>
          <a:p>
            <a:r>
              <a:rPr lang="en-IN" dirty="0"/>
              <a:t>Step 2: Soon after, they want a lock on the resource that the other thread has locked</a:t>
            </a:r>
          </a:p>
          <a:p>
            <a:endParaRPr lang="en-IN" dirty="0"/>
          </a:p>
          <a:p>
            <a:endParaRPr lang="en-IN" dirty="0"/>
          </a:p>
          <a:p>
            <a:endParaRPr lang="en-IN" dirty="0"/>
          </a:p>
          <a:p>
            <a:endParaRPr lang="en-IN" dirty="0"/>
          </a:p>
          <a:p>
            <a:endParaRPr lang="en-IN" dirty="0"/>
          </a:p>
          <a:p>
            <a:r>
              <a:rPr lang="en-IN" dirty="0"/>
              <a:t>Result: </a:t>
            </a:r>
            <a:r>
              <a:rPr lang="en-IN" b="1" dirty="0"/>
              <a:t>Deadlock</a:t>
            </a:r>
          </a:p>
        </p:txBody>
      </p:sp>
      <p:pic>
        <p:nvPicPr>
          <p:cNvPr id="6" name="Picture 5">
            <a:extLst>
              <a:ext uri="{FF2B5EF4-FFF2-40B4-BE49-F238E27FC236}">
                <a16:creationId xmlns:a16="http://schemas.microsoft.com/office/drawing/2014/main" id="{F58F4655-E8D9-DA04-3356-CCD2641B910D}"/>
              </a:ext>
            </a:extLst>
          </p:cNvPr>
          <p:cNvPicPr>
            <a:picLocks noChangeAspect="1"/>
          </p:cNvPicPr>
          <p:nvPr/>
        </p:nvPicPr>
        <p:blipFill>
          <a:blip r:embed="rId2"/>
          <a:stretch>
            <a:fillRect/>
          </a:stretch>
        </p:blipFill>
        <p:spPr>
          <a:xfrm>
            <a:off x="246348" y="4001294"/>
            <a:ext cx="2754833" cy="1819798"/>
          </a:xfrm>
          <a:prstGeom prst="rect">
            <a:avLst/>
          </a:prstGeom>
        </p:spPr>
      </p:pic>
      <p:pic>
        <p:nvPicPr>
          <p:cNvPr id="8" name="Picture 7">
            <a:extLst>
              <a:ext uri="{FF2B5EF4-FFF2-40B4-BE49-F238E27FC236}">
                <a16:creationId xmlns:a16="http://schemas.microsoft.com/office/drawing/2014/main" id="{878AF9C6-F547-740F-305C-9B946AF416C7}"/>
              </a:ext>
            </a:extLst>
          </p:cNvPr>
          <p:cNvPicPr>
            <a:picLocks noChangeAspect="1"/>
          </p:cNvPicPr>
          <p:nvPr/>
        </p:nvPicPr>
        <p:blipFill>
          <a:blip r:embed="rId3"/>
          <a:stretch>
            <a:fillRect/>
          </a:stretch>
        </p:blipFill>
        <p:spPr>
          <a:xfrm>
            <a:off x="3153581" y="4001294"/>
            <a:ext cx="2676739" cy="1819798"/>
          </a:xfrm>
          <a:prstGeom prst="rect">
            <a:avLst/>
          </a:prstGeom>
        </p:spPr>
      </p:pic>
      <p:pic>
        <p:nvPicPr>
          <p:cNvPr id="10" name="Picture 9">
            <a:extLst>
              <a:ext uri="{FF2B5EF4-FFF2-40B4-BE49-F238E27FC236}">
                <a16:creationId xmlns:a16="http://schemas.microsoft.com/office/drawing/2014/main" id="{6B26DB00-C7D1-B785-8329-C98F16D1A7C1}"/>
              </a:ext>
            </a:extLst>
          </p:cNvPr>
          <p:cNvPicPr>
            <a:picLocks noChangeAspect="1"/>
          </p:cNvPicPr>
          <p:nvPr/>
        </p:nvPicPr>
        <p:blipFill>
          <a:blip r:embed="rId4"/>
          <a:stretch>
            <a:fillRect/>
          </a:stretch>
        </p:blipFill>
        <p:spPr>
          <a:xfrm>
            <a:off x="7277975" y="3175869"/>
            <a:ext cx="3410125" cy="2273417"/>
          </a:xfrm>
          <a:prstGeom prst="rect">
            <a:avLst/>
          </a:prstGeom>
        </p:spPr>
      </p:pic>
    </p:spTree>
    <p:extLst>
      <p:ext uri="{BB962C8B-B14F-4D97-AF65-F5344CB8AC3E}">
        <p14:creationId xmlns:p14="http://schemas.microsoft.com/office/powerpoint/2010/main" val="41559880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B6AC7C-545B-D80E-6D1B-63898B2C567A}"/>
              </a:ext>
            </a:extLst>
          </p:cNvPr>
          <p:cNvSpPr>
            <a:spLocks noGrp="1"/>
          </p:cNvSpPr>
          <p:nvPr>
            <p:ph type="title"/>
          </p:nvPr>
        </p:nvSpPr>
        <p:spPr/>
        <p:txBody>
          <a:bodyPr/>
          <a:lstStyle/>
          <a:p>
            <a:r>
              <a:rPr lang="en-IN" dirty="0"/>
              <a:t>Four Simultaneous Necessary Conditions for a Deadlock</a:t>
            </a:r>
          </a:p>
        </p:txBody>
      </p:sp>
      <p:sp>
        <p:nvSpPr>
          <p:cNvPr id="6" name="Content Placeholder 5">
            <a:extLst>
              <a:ext uri="{FF2B5EF4-FFF2-40B4-BE49-F238E27FC236}">
                <a16:creationId xmlns:a16="http://schemas.microsoft.com/office/drawing/2014/main" id="{CEF0741E-ECDD-3C66-F43E-53218657EA79}"/>
              </a:ext>
            </a:extLst>
          </p:cNvPr>
          <p:cNvSpPr>
            <a:spLocks noGrp="1"/>
          </p:cNvSpPr>
          <p:nvPr>
            <p:ph idx="1"/>
          </p:nvPr>
        </p:nvSpPr>
        <p:spPr/>
        <p:txBody>
          <a:bodyPr>
            <a:normAutofit/>
          </a:bodyPr>
          <a:lstStyle/>
          <a:p>
            <a:pPr marL="457200" indent="-457200">
              <a:buFont typeface="+mj-lt"/>
              <a:buAutoNum type="arabicPeriod"/>
            </a:pPr>
            <a:r>
              <a:rPr lang="en-US" b="1" dirty="0"/>
              <a:t>Mutual exclusion</a:t>
            </a:r>
            <a:r>
              <a:rPr lang="en-US" dirty="0"/>
              <a:t>. Only one process can use a resource</a:t>
            </a:r>
          </a:p>
          <a:p>
            <a:pPr marL="457200" indent="-457200">
              <a:buFont typeface="+mj-lt"/>
              <a:buAutoNum type="arabicPeriod"/>
            </a:pPr>
            <a:r>
              <a:rPr lang="en-US" b="1" dirty="0"/>
              <a:t>Hold and wait</a:t>
            </a:r>
            <a:r>
              <a:rPr lang="en-US" dirty="0"/>
              <a:t>. A process must be holding at least one resource and waiting to acquire additional resources that are currently being held by other processes</a:t>
            </a:r>
          </a:p>
          <a:p>
            <a:pPr marL="457200" indent="-457200">
              <a:buFont typeface="+mj-lt"/>
              <a:buAutoNum type="arabicPeriod"/>
            </a:pPr>
            <a:r>
              <a:rPr lang="en-US" b="1" dirty="0"/>
              <a:t>No preemption</a:t>
            </a:r>
            <a:r>
              <a:rPr lang="en-US" dirty="0"/>
              <a:t>. Resources cannot be preempted; that is, a resource can be released only voluntarily by the process holding it</a:t>
            </a:r>
          </a:p>
          <a:p>
            <a:pPr marL="457200" indent="-457200">
              <a:buFont typeface="+mj-lt"/>
              <a:buAutoNum type="arabicPeriod"/>
            </a:pPr>
            <a:r>
              <a:rPr lang="en-US" b="1" dirty="0"/>
              <a:t>Circular wait</a:t>
            </a:r>
            <a:r>
              <a:rPr lang="en-US" dirty="0"/>
              <a:t>. A set {P0, P1, ..., </a:t>
            </a:r>
            <a:r>
              <a:rPr lang="en-US" dirty="0" err="1"/>
              <a:t>Pn</a:t>
            </a:r>
            <a:r>
              <a:rPr lang="en-US" dirty="0"/>
              <a:t>} of waiting processes must exist such that P0 is waiting for a resource held by P1, P1 is waiting for a resource held by P2, ..., Pn−1 is waiting for a resource held by </a:t>
            </a:r>
            <a:r>
              <a:rPr lang="en-US" dirty="0" err="1"/>
              <a:t>Pn</a:t>
            </a:r>
            <a:r>
              <a:rPr lang="en-US" dirty="0"/>
              <a:t>, and </a:t>
            </a:r>
            <a:r>
              <a:rPr lang="en-US" dirty="0" err="1"/>
              <a:t>Pn</a:t>
            </a:r>
            <a:r>
              <a:rPr lang="en-US" dirty="0"/>
              <a:t> is waiting for a resource held by P0</a:t>
            </a:r>
          </a:p>
        </p:txBody>
      </p:sp>
    </p:spTree>
    <p:extLst>
      <p:ext uri="{BB962C8B-B14F-4D97-AF65-F5344CB8AC3E}">
        <p14:creationId xmlns:p14="http://schemas.microsoft.com/office/powerpoint/2010/main" val="327150347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C4C9-96D1-69D0-EC69-DE7290486102}"/>
              </a:ext>
            </a:extLst>
          </p:cNvPr>
          <p:cNvSpPr>
            <a:spLocks noGrp="1"/>
          </p:cNvSpPr>
          <p:nvPr>
            <p:ph type="title"/>
          </p:nvPr>
        </p:nvSpPr>
        <p:spPr/>
        <p:txBody>
          <a:bodyPr/>
          <a:lstStyle/>
          <a:p>
            <a:r>
              <a:rPr lang="en-IN" dirty="0"/>
              <a:t>Deadlock Prevention and Avoidance</a:t>
            </a:r>
          </a:p>
        </p:txBody>
      </p:sp>
      <p:sp>
        <p:nvSpPr>
          <p:cNvPr id="3" name="Content Placeholder 2">
            <a:extLst>
              <a:ext uri="{FF2B5EF4-FFF2-40B4-BE49-F238E27FC236}">
                <a16:creationId xmlns:a16="http://schemas.microsoft.com/office/drawing/2014/main" id="{FB4BADF1-4313-C92C-8BD8-90A163C772BF}"/>
              </a:ext>
            </a:extLst>
          </p:cNvPr>
          <p:cNvSpPr>
            <a:spLocks noGrp="1"/>
          </p:cNvSpPr>
          <p:nvPr>
            <p:ph idx="1"/>
          </p:nvPr>
        </p:nvSpPr>
        <p:spPr/>
        <p:txBody>
          <a:bodyPr>
            <a:normAutofit/>
          </a:bodyPr>
          <a:lstStyle/>
          <a:p>
            <a:r>
              <a:rPr lang="en-US" sz="3600" b="1" dirty="0"/>
              <a:t>Deadlock prevention:</a:t>
            </a:r>
            <a:r>
              <a:rPr lang="en-US" sz="3600" dirty="0"/>
              <a:t> Never allow all the four deadlock conditions to become true</a:t>
            </a:r>
          </a:p>
          <a:p>
            <a:r>
              <a:rPr lang="en-US" sz="3600" b="1" dirty="0"/>
              <a:t>Deadlock avoidance: </a:t>
            </a:r>
            <a:r>
              <a:rPr lang="en-US" sz="3600" dirty="0"/>
              <a:t>Allocate resources to only one process at a time</a:t>
            </a:r>
            <a:endParaRPr lang="en-IN" sz="3600" dirty="0"/>
          </a:p>
        </p:txBody>
      </p:sp>
    </p:spTree>
    <p:extLst>
      <p:ext uri="{BB962C8B-B14F-4D97-AF65-F5344CB8AC3E}">
        <p14:creationId xmlns:p14="http://schemas.microsoft.com/office/powerpoint/2010/main" val="75137846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sz="3600" b="1" dirty="0"/>
              <a:t>Condition 1: Mutual exclusion</a:t>
            </a:r>
          </a:p>
          <a:p>
            <a:pPr lvl="1"/>
            <a:r>
              <a:rPr lang="en-IN" sz="3200" dirty="0"/>
              <a:t>For a deadlock to occur, at least one resource must be non-sharable (i.e. mutual exclusion condition must become true)</a:t>
            </a:r>
          </a:p>
          <a:p>
            <a:pPr lvl="1"/>
            <a:r>
              <a:rPr lang="en-IN" sz="3200" dirty="0"/>
              <a:t>Consider a read-only file – it is sharable – processes do not require an exclusive lock on it</a:t>
            </a:r>
          </a:p>
          <a:p>
            <a:pPr lvl="1"/>
            <a:r>
              <a:rPr lang="en-IN" sz="3200" dirty="0"/>
              <a:t>However, how can we practically mandate that all the resources be sharable?</a:t>
            </a:r>
          </a:p>
          <a:p>
            <a:pPr lvl="1"/>
            <a:r>
              <a:rPr lang="en-IN" sz="3200" dirty="0"/>
              <a:t>Hence, avoiding mutual exclusion is very difficult</a:t>
            </a:r>
          </a:p>
          <a:p>
            <a:pPr lvl="1"/>
            <a:endParaRPr lang="en-IN" sz="3200" dirty="0"/>
          </a:p>
        </p:txBody>
      </p:sp>
      <p:pic>
        <p:nvPicPr>
          <p:cNvPr id="2050" name="Picture 2" descr="Mutual exclusion :: Operating systems 2020">
            <a:extLst>
              <a:ext uri="{FF2B5EF4-FFF2-40B4-BE49-F238E27FC236}">
                <a16:creationId xmlns:a16="http://schemas.microsoft.com/office/drawing/2014/main" id="{19FE3D04-703B-AD59-ADCD-F8BF67179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290" y="925477"/>
            <a:ext cx="45720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58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lnSpcReduction="10000"/>
          </a:bodyPr>
          <a:lstStyle/>
          <a:p>
            <a:r>
              <a:rPr lang="en-IN" sz="3200" b="1" dirty="0"/>
              <a:t>Condition 2: Hold and wait</a:t>
            </a:r>
          </a:p>
          <a:p>
            <a:pPr lvl="1"/>
            <a:r>
              <a:rPr lang="en-US" sz="2800" dirty="0"/>
              <a:t>Whenever a process requests a resource, it does not hold any other resources. Two approaches can be used to handle this:</a:t>
            </a:r>
          </a:p>
          <a:p>
            <a:pPr lvl="2"/>
            <a:r>
              <a:rPr lang="en-US" sz="2400" dirty="0"/>
              <a:t>Each process must request and be allocated all its resources before it begins execution</a:t>
            </a:r>
          </a:p>
          <a:p>
            <a:pPr lvl="2"/>
            <a:r>
              <a:rPr lang="en-US" sz="2400" dirty="0"/>
              <a:t>Allow a process to request resources only when it has none</a:t>
            </a:r>
          </a:p>
          <a:p>
            <a:pPr lvl="1"/>
            <a:r>
              <a:rPr lang="en-US" sz="2800" dirty="0"/>
              <a:t>Main disadvantages</a:t>
            </a:r>
          </a:p>
          <a:p>
            <a:pPr lvl="2"/>
            <a:r>
              <a:rPr lang="en-US" sz="2400" dirty="0"/>
              <a:t>Resource utilization may be low, since resources may be allocated but unused for a long period</a:t>
            </a:r>
          </a:p>
          <a:p>
            <a:pPr lvl="2"/>
            <a:r>
              <a:rPr lang="en-US" sz="2400" b="1" dirty="0"/>
              <a:t>Starvation </a:t>
            </a:r>
            <a:r>
              <a:rPr lang="en-US" sz="2400" dirty="0"/>
              <a:t>is possible. A process that needs several popular resources may have to wait indefinitely, because at least one of the resources that it needs is always allocated to some other process</a:t>
            </a:r>
          </a:p>
        </p:txBody>
      </p:sp>
    </p:spTree>
    <p:extLst>
      <p:ext uri="{BB962C8B-B14F-4D97-AF65-F5344CB8AC3E}">
        <p14:creationId xmlns:p14="http://schemas.microsoft.com/office/powerpoint/2010/main" val="260692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sz="3200" b="1" dirty="0"/>
              <a:t>Condition 3: No pre-emption</a:t>
            </a:r>
          </a:p>
          <a:p>
            <a:pPr lvl="1"/>
            <a:r>
              <a:rPr lang="en-US" sz="2800" dirty="0"/>
              <a:t>If a process is holding some resources and requests another resource that cannot be immediately allocated to it, then all resources the process is currently holding are preempted</a:t>
            </a:r>
          </a:p>
          <a:p>
            <a:pPr lvl="1"/>
            <a:r>
              <a:rPr lang="en-US" sz="2800" dirty="0"/>
              <a:t>The process will be restarted only when it can regain its old resources, as well as the new ones that it is requesting</a:t>
            </a:r>
          </a:p>
          <a:p>
            <a:pPr lvl="1"/>
            <a:r>
              <a:rPr lang="en-US" sz="2800" dirty="0"/>
              <a:t>This protocol is often applied to resources whose state can be easily saved and restored later, such as CPU registers and memory space</a:t>
            </a:r>
          </a:p>
        </p:txBody>
      </p:sp>
    </p:spTree>
    <p:extLst>
      <p:ext uri="{BB962C8B-B14F-4D97-AF65-F5344CB8AC3E}">
        <p14:creationId xmlns:p14="http://schemas.microsoft.com/office/powerpoint/2010/main" val="12608824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sz="3600" b="1" dirty="0"/>
              <a:t>Condition 4: Circular wait</a:t>
            </a:r>
          </a:p>
          <a:p>
            <a:pPr lvl="1"/>
            <a:r>
              <a:rPr lang="en-US" sz="3200" dirty="0"/>
              <a:t>Impose a total ordering of all resource types and to require that each process requests resources in an increasing order of enumeration</a:t>
            </a:r>
          </a:p>
          <a:p>
            <a:pPr lvl="1"/>
            <a:r>
              <a:rPr lang="en-US" sz="3200" dirty="0"/>
              <a:t>Suppose our numbering for resources is </a:t>
            </a:r>
            <a:r>
              <a:rPr lang="en-US" sz="3200" i="1" dirty="0"/>
              <a:t>Tape drive = 1, Disk drive = 5, Printer = 12</a:t>
            </a:r>
            <a:endParaRPr lang="en-US" sz="3200" dirty="0"/>
          </a:p>
          <a:p>
            <a:pPr lvl="1"/>
            <a:r>
              <a:rPr lang="en-US" sz="3200" dirty="0"/>
              <a:t>Now a process that needs the tape drive and the printer at the same time must first request the tape drive and then the printer</a:t>
            </a:r>
          </a:p>
          <a:p>
            <a:pPr lvl="1"/>
            <a:endParaRPr lang="en-IN" sz="3200" b="1" dirty="0"/>
          </a:p>
        </p:txBody>
      </p:sp>
    </p:spTree>
    <p:extLst>
      <p:ext uri="{BB962C8B-B14F-4D97-AF65-F5344CB8AC3E}">
        <p14:creationId xmlns:p14="http://schemas.microsoft.com/office/powerpoint/2010/main" val="28535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3EBE-EEB4-F1F9-A3A3-224B7CC901CC}"/>
              </a:ext>
            </a:extLst>
          </p:cNvPr>
          <p:cNvSpPr>
            <a:spLocks noGrp="1"/>
          </p:cNvSpPr>
          <p:nvPr>
            <p:ph type="title"/>
          </p:nvPr>
        </p:nvSpPr>
        <p:spPr/>
        <p:txBody>
          <a:bodyPr/>
          <a:lstStyle/>
          <a:p>
            <a:r>
              <a:rPr lang="en-IN" dirty="0"/>
              <a:t>Deadlock Avoidance</a:t>
            </a:r>
          </a:p>
        </p:txBody>
      </p:sp>
      <p:sp>
        <p:nvSpPr>
          <p:cNvPr id="3" name="Content Placeholder 2">
            <a:extLst>
              <a:ext uri="{FF2B5EF4-FFF2-40B4-BE49-F238E27FC236}">
                <a16:creationId xmlns:a16="http://schemas.microsoft.com/office/drawing/2014/main" id="{4686BFF9-B7C3-FF49-C13B-D7C87490A6B3}"/>
              </a:ext>
            </a:extLst>
          </p:cNvPr>
          <p:cNvSpPr>
            <a:spLocks noGrp="1"/>
          </p:cNvSpPr>
          <p:nvPr>
            <p:ph idx="1"/>
          </p:nvPr>
        </p:nvSpPr>
        <p:spPr/>
        <p:txBody>
          <a:bodyPr>
            <a:normAutofit/>
          </a:bodyPr>
          <a:lstStyle/>
          <a:p>
            <a:r>
              <a:rPr lang="en-US" dirty="0"/>
              <a:t>Ask for additional information about how resources are to be requested</a:t>
            </a:r>
          </a:p>
          <a:p>
            <a:r>
              <a:rPr lang="en-US" dirty="0"/>
              <a:t>Example: We must know that process P will request first the tape drive and then the printer before releasing both resources, whereas process Q will request first the printer and then the tape drive</a:t>
            </a:r>
          </a:p>
          <a:p>
            <a:r>
              <a:rPr lang="en-US" dirty="0"/>
              <a:t>Now we know whether a deadlock is possible or not</a:t>
            </a:r>
          </a:p>
        </p:txBody>
      </p:sp>
    </p:spTree>
    <p:extLst>
      <p:ext uri="{BB962C8B-B14F-4D97-AF65-F5344CB8AC3E}">
        <p14:creationId xmlns:p14="http://schemas.microsoft.com/office/powerpoint/2010/main" val="27320889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DEC4-CD3C-00C1-13ED-57ADA32A5956}"/>
              </a:ext>
            </a:extLst>
          </p:cNvPr>
          <p:cNvSpPr>
            <a:spLocks noGrp="1"/>
          </p:cNvSpPr>
          <p:nvPr>
            <p:ph type="title"/>
          </p:nvPr>
        </p:nvSpPr>
        <p:spPr/>
        <p:txBody>
          <a:bodyPr/>
          <a:lstStyle/>
          <a:p>
            <a:r>
              <a:rPr lang="en-IN" dirty="0"/>
              <a:t>Semaphore</a:t>
            </a:r>
          </a:p>
        </p:txBody>
      </p:sp>
      <p:sp>
        <p:nvSpPr>
          <p:cNvPr id="3" name="Content Placeholder 2">
            <a:extLst>
              <a:ext uri="{FF2B5EF4-FFF2-40B4-BE49-F238E27FC236}">
                <a16:creationId xmlns:a16="http://schemas.microsoft.com/office/drawing/2014/main" id="{ED5551D0-E0A5-A87B-7556-EA7C55F1C354}"/>
              </a:ext>
            </a:extLst>
          </p:cNvPr>
          <p:cNvSpPr>
            <a:spLocks noGrp="1"/>
          </p:cNvSpPr>
          <p:nvPr>
            <p:ph idx="1"/>
          </p:nvPr>
        </p:nvSpPr>
        <p:spPr/>
        <p:txBody>
          <a:bodyPr>
            <a:normAutofit/>
          </a:bodyPr>
          <a:lstStyle/>
          <a:p>
            <a:r>
              <a:rPr lang="en-IN" b="1" dirty="0"/>
              <a:t>Semaphore</a:t>
            </a:r>
            <a:r>
              <a:rPr lang="en-IN" dirty="0"/>
              <a:t>:</a:t>
            </a:r>
            <a:r>
              <a:rPr lang="en-IN" b="1" dirty="0"/>
              <a:t> </a:t>
            </a:r>
            <a:r>
              <a:rPr lang="en-IN" dirty="0"/>
              <a:t>A</a:t>
            </a:r>
            <a:r>
              <a:rPr lang="en-IN" b="1" dirty="0"/>
              <a:t> </a:t>
            </a:r>
            <a:r>
              <a:rPr lang="en-IN" dirty="0"/>
              <a:t>variable used to control access to a common resource</a:t>
            </a:r>
          </a:p>
          <a:p>
            <a:r>
              <a:rPr lang="en-IN" dirty="0"/>
              <a:t>Keeps a count of resource usage and decides if the resource can be made available to a requesting process</a:t>
            </a:r>
          </a:p>
          <a:p>
            <a:r>
              <a:rPr lang="en-IN" dirty="0"/>
              <a:t>Two types</a:t>
            </a:r>
          </a:p>
          <a:p>
            <a:pPr lvl="1"/>
            <a:r>
              <a:rPr lang="en-IN" b="1" dirty="0"/>
              <a:t>Counting semaphore</a:t>
            </a:r>
            <a:r>
              <a:rPr lang="en-IN" dirty="0"/>
              <a:t>: Can be any number</a:t>
            </a:r>
          </a:p>
          <a:p>
            <a:pPr lvl="1"/>
            <a:r>
              <a:rPr lang="en-IN" b="1" dirty="0"/>
              <a:t>Binary semaphore</a:t>
            </a:r>
            <a:r>
              <a:rPr lang="en-IN" dirty="0"/>
              <a:t>: Semaphore with a value of 0 or 1 only</a:t>
            </a:r>
            <a:endParaRPr lang="en-IN" sz="2800" dirty="0"/>
          </a:p>
          <a:p>
            <a:r>
              <a:rPr lang="en-IN" dirty="0"/>
              <a:t>The </a:t>
            </a:r>
            <a:r>
              <a:rPr lang="en-IN" b="1" dirty="0"/>
              <a:t>Producer-Consumer Problem </a:t>
            </a:r>
            <a:r>
              <a:rPr lang="en-IN" dirty="0"/>
              <a:t>can be solved using semaphores</a:t>
            </a:r>
          </a:p>
          <a:p>
            <a:r>
              <a:rPr lang="en-IN" dirty="0"/>
              <a:t>Threads and processes perform </a:t>
            </a:r>
            <a:r>
              <a:rPr lang="en-IN" b="1" dirty="0"/>
              <a:t>wait()</a:t>
            </a:r>
            <a:r>
              <a:rPr lang="en-IN" dirty="0"/>
              <a:t> and </a:t>
            </a:r>
            <a:r>
              <a:rPr lang="en-IN" b="1" dirty="0"/>
              <a:t>signal()</a:t>
            </a:r>
            <a:r>
              <a:rPr lang="en-IN" dirty="0"/>
              <a:t> operations to indicate whether they are acquiring or releasing resources</a:t>
            </a:r>
          </a:p>
        </p:txBody>
      </p:sp>
    </p:spTree>
    <p:extLst>
      <p:ext uri="{BB962C8B-B14F-4D97-AF65-F5344CB8AC3E}">
        <p14:creationId xmlns:p14="http://schemas.microsoft.com/office/powerpoint/2010/main" val="34660682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DEC4-CD3C-00C1-13ED-57ADA32A5956}"/>
              </a:ext>
            </a:extLst>
          </p:cNvPr>
          <p:cNvSpPr>
            <a:spLocks noGrp="1"/>
          </p:cNvSpPr>
          <p:nvPr>
            <p:ph type="title"/>
          </p:nvPr>
        </p:nvSpPr>
        <p:spPr/>
        <p:txBody>
          <a:bodyPr/>
          <a:lstStyle/>
          <a:p>
            <a:r>
              <a:rPr lang="en-IN" dirty="0"/>
              <a:t>Semaphore Example</a:t>
            </a:r>
          </a:p>
        </p:txBody>
      </p:sp>
      <p:sp>
        <p:nvSpPr>
          <p:cNvPr id="3" name="Content Placeholder 2">
            <a:extLst>
              <a:ext uri="{FF2B5EF4-FFF2-40B4-BE49-F238E27FC236}">
                <a16:creationId xmlns:a16="http://schemas.microsoft.com/office/drawing/2014/main" id="{ED5551D0-E0A5-A87B-7556-EA7C55F1C354}"/>
              </a:ext>
            </a:extLst>
          </p:cNvPr>
          <p:cNvSpPr>
            <a:spLocks noGrp="1"/>
          </p:cNvSpPr>
          <p:nvPr>
            <p:ph idx="1"/>
          </p:nvPr>
        </p:nvSpPr>
        <p:spPr/>
        <p:txBody>
          <a:bodyPr>
            <a:normAutofit/>
          </a:bodyPr>
          <a:lstStyle/>
          <a:p>
            <a:r>
              <a:rPr lang="en-IN" dirty="0"/>
              <a:t>We define a </a:t>
            </a:r>
            <a:r>
              <a:rPr lang="en-IN" b="1" dirty="0">
                <a:solidFill>
                  <a:srgbClr val="FFFF00"/>
                </a:solidFill>
              </a:rPr>
              <a:t>semaphore </a:t>
            </a:r>
            <a:r>
              <a:rPr lang="en-IN" i="1" dirty="0" err="1"/>
              <a:t>availableCopies</a:t>
            </a:r>
            <a:r>
              <a:rPr lang="en-IN" dirty="0"/>
              <a:t> to store the number of available copies of a book = 10</a:t>
            </a:r>
            <a:endParaRPr lang="en-IN" b="1" dirty="0">
              <a:solidFill>
                <a:schemeClr val="accent4">
                  <a:lumMod val="20000"/>
                  <a:lumOff val="80000"/>
                </a:schemeClr>
              </a:solidFill>
            </a:endParaRPr>
          </a:p>
          <a:p>
            <a:r>
              <a:rPr lang="en-IN" dirty="0"/>
              <a:t>Student needing a copy calls the </a:t>
            </a:r>
            <a:r>
              <a:rPr lang="en-IN" b="1" dirty="0"/>
              <a:t>wait()</a:t>
            </a:r>
            <a:r>
              <a:rPr lang="en-IN" dirty="0"/>
              <a:t> method – Will decrement the semaphore, assuming it is not already 0</a:t>
            </a:r>
          </a:p>
          <a:p>
            <a:r>
              <a:rPr lang="en-IN" dirty="0"/>
              <a:t>Student returning a copy calls the </a:t>
            </a:r>
            <a:r>
              <a:rPr lang="en-IN" b="1" dirty="0"/>
              <a:t>signal()</a:t>
            </a:r>
            <a:r>
              <a:rPr lang="en-IN" dirty="0"/>
              <a:t> method – Will increment the semaphore</a:t>
            </a:r>
          </a:p>
        </p:txBody>
      </p:sp>
    </p:spTree>
    <p:extLst>
      <p:ext uri="{BB962C8B-B14F-4D97-AF65-F5344CB8AC3E}">
        <p14:creationId xmlns:p14="http://schemas.microsoft.com/office/powerpoint/2010/main" val="970493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4545-2DC8-2C4B-3A90-C0F7D83BA0BF}"/>
              </a:ext>
            </a:extLst>
          </p:cNvPr>
          <p:cNvSpPr>
            <a:spLocks noGrp="1"/>
          </p:cNvSpPr>
          <p:nvPr>
            <p:ph type="title"/>
          </p:nvPr>
        </p:nvSpPr>
        <p:spPr/>
        <p:txBody>
          <a:bodyPr/>
          <a:lstStyle/>
          <a:p>
            <a:r>
              <a:rPr lang="en-IN" dirty="0"/>
              <a:t>The Shell Prompt</a:t>
            </a:r>
          </a:p>
        </p:txBody>
      </p:sp>
      <p:sp>
        <p:nvSpPr>
          <p:cNvPr id="3" name="Content Placeholder 2">
            <a:extLst>
              <a:ext uri="{FF2B5EF4-FFF2-40B4-BE49-F238E27FC236}">
                <a16:creationId xmlns:a16="http://schemas.microsoft.com/office/drawing/2014/main" id="{B43A72D8-7B06-3A80-D7DB-91C2D7DBA02F}"/>
              </a:ext>
            </a:extLst>
          </p:cNvPr>
          <p:cNvSpPr>
            <a:spLocks noGrp="1"/>
          </p:cNvSpPr>
          <p:nvPr>
            <p:ph idx="1"/>
          </p:nvPr>
        </p:nvSpPr>
        <p:spPr/>
        <p:txBody>
          <a:bodyPr/>
          <a:lstStyle/>
          <a:p>
            <a:r>
              <a:rPr lang="en-IN" dirty="0"/>
              <a:t>General format: </a:t>
            </a:r>
            <a:r>
              <a:rPr lang="en-IN" i="1" dirty="0" err="1"/>
              <a:t>username@machinename</a:t>
            </a:r>
            <a:r>
              <a:rPr lang="en-IN" dirty="0"/>
              <a:t>, followed by the current working directory, and a dollar sign</a:t>
            </a:r>
          </a:p>
          <a:p>
            <a:endParaRPr lang="en-IN" dirty="0"/>
          </a:p>
          <a:p>
            <a:endParaRPr lang="en-IN" dirty="0"/>
          </a:p>
          <a:p>
            <a:endParaRPr lang="en-IN" dirty="0"/>
          </a:p>
          <a:p>
            <a:r>
              <a:rPr lang="en-IN" dirty="0"/>
              <a:t>If we have a hash (#) at the end, instead of the dollar, the user has </a:t>
            </a:r>
            <a:r>
              <a:rPr lang="en-IN" i="1" dirty="0"/>
              <a:t>superuser/root</a:t>
            </a:r>
            <a:r>
              <a:rPr lang="en-IN" dirty="0"/>
              <a:t> privileges</a:t>
            </a:r>
          </a:p>
        </p:txBody>
      </p:sp>
      <p:pic>
        <p:nvPicPr>
          <p:cNvPr id="5" name="Picture 4">
            <a:extLst>
              <a:ext uri="{FF2B5EF4-FFF2-40B4-BE49-F238E27FC236}">
                <a16:creationId xmlns:a16="http://schemas.microsoft.com/office/drawing/2014/main" id="{28ED144E-F517-1A5B-8AAC-55695B10B0CA}"/>
              </a:ext>
            </a:extLst>
          </p:cNvPr>
          <p:cNvPicPr>
            <a:picLocks noChangeAspect="1"/>
          </p:cNvPicPr>
          <p:nvPr/>
        </p:nvPicPr>
        <p:blipFill>
          <a:blip r:embed="rId2"/>
          <a:stretch>
            <a:fillRect/>
          </a:stretch>
        </p:blipFill>
        <p:spPr>
          <a:xfrm>
            <a:off x="1506453" y="2826594"/>
            <a:ext cx="6010686" cy="1026215"/>
          </a:xfrm>
          <a:prstGeom prst="rect">
            <a:avLst/>
          </a:prstGeom>
        </p:spPr>
      </p:pic>
    </p:spTree>
    <p:extLst>
      <p:ext uri="{BB962C8B-B14F-4D97-AF65-F5344CB8AC3E}">
        <p14:creationId xmlns:p14="http://schemas.microsoft.com/office/powerpoint/2010/main" val="317344073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C53-7AB4-B0B3-78FF-B1EEC459B9C3}"/>
              </a:ext>
            </a:extLst>
          </p:cNvPr>
          <p:cNvSpPr>
            <a:spLocks noGrp="1"/>
          </p:cNvSpPr>
          <p:nvPr>
            <p:ph type="title"/>
          </p:nvPr>
        </p:nvSpPr>
        <p:spPr/>
        <p:txBody>
          <a:bodyPr/>
          <a:lstStyle/>
          <a:p>
            <a:r>
              <a:rPr lang="en-IN" dirty="0"/>
              <a:t>Producer-Consumer Problem</a:t>
            </a:r>
          </a:p>
        </p:txBody>
      </p:sp>
      <p:sp>
        <p:nvSpPr>
          <p:cNvPr id="3" name="Content Placeholder 2">
            <a:extLst>
              <a:ext uri="{FF2B5EF4-FFF2-40B4-BE49-F238E27FC236}">
                <a16:creationId xmlns:a16="http://schemas.microsoft.com/office/drawing/2014/main" id="{2F8969A5-5722-63A2-D9DB-881D646EF006}"/>
              </a:ext>
            </a:extLst>
          </p:cNvPr>
          <p:cNvSpPr>
            <a:spLocks noGrp="1"/>
          </p:cNvSpPr>
          <p:nvPr>
            <p:ph idx="1"/>
          </p:nvPr>
        </p:nvSpPr>
        <p:spPr/>
        <p:txBody>
          <a:bodyPr>
            <a:normAutofit/>
          </a:bodyPr>
          <a:lstStyle/>
          <a:p>
            <a:r>
              <a:rPr lang="en-IN" b="1" dirty="0"/>
              <a:t>Producer-consumer problem</a:t>
            </a:r>
            <a:r>
              <a:rPr lang="en-IN" dirty="0"/>
              <a:t>: Also called </a:t>
            </a:r>
            <a:r>
              <a:rPr lang="en-IN" b="1" dirty="0"/>
              <a:t>bounded-buffer problem</a:t>
            </a:r>
            <a:endParaRPr lang="en-IN" dirty="0"/>
          </a:p>
          <a:p>
            <a:r>
              <a:rPr lang="en-IN" dirty="0"/>
              <a:t>Two processes share a common fixed-size buffer</a:t>
            </a:r>
          </a:p>
          <a:p>
            <a:pPr lvl="1"/>
            <a:r>
              <a:rPr lang="en-IN" dirty="0"/>
              <a:t>The producer puts information in</a:t>
            </a:r>
          </a:p>
          <a:p>
            <a:pPr lvl="1"/>
            <a:r>
              <a:rPr lang="en-IN" dirty="0"/>
              <a:t>The consumer takes it out</a:t>
            </a:r>
          </a:p>
          <a:p>
            <a:r>
              <a:rPr lang="en-IN" dirty="0"/>
              <a:t>If the producer wants to write more information but the buffer is full, the producer goes to sleep and is woken up when the consumer removes one or more items from the buffer</a:t>
            </a:r>
          </a:p>
          <a:p>
            <a:r>
              <a:rPr lang="en-IN" dirty="0"/>
              <a:t>If the consumer wants to read more information but the buffer is empty, the consumer goes to sleep and is woken up when the producer adds one or more items to the buffer</a:t>
            </a:r>
          </a:p>
        </p:txBody>
      </p:sp>
    </p:spTree>
    <p:extLst>
      <p:ext uri="{BB962C8B-B14F-4D97-AF65-F5344CB8AC3E}">
        <p14:creationId xmlns:p14="http://schemas.microsoft.com/office/powerpoint/2010/main" val="37833854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A52F-C6B6-209A-4545-8EEFADD591EA}"/>
              </a:ext>
            </a:extLst>
          </p:cNvPr>
          <p:cNvSpPr>
            <a:spLocks noGrp="1"/>
          </p:cNvSpPr>
          <p:nvPr>
            <p:ph type="title"/>
          </p:nvPr>
        </p:nvSpPr>
        <p:spPr/>
        <p:txBody>
          <a:bodyPr/>
          <a:lstStyle/>
          <a:p>
            <a:r>
              <a:rPr lang="en-IN" dirty="0"/>
              <a:t>Mutual Exclusion (Mutex)</a:t>
            </a:r>
          </a:p>
        </p:txBody>
      </p:sp>
      <p:sp>
        <p:nvSpPr>
          <p:cNvPr id="3" name="Content Placeholder 2">
            <a:extLst>
              <a:ext uri="{FF2B5EF4-FFF2-40B4-BE49-F238E27FC236}">
                <a16:creationId xmlns:a16="http://schemas.microsoft.com/office/drawing/2014/main" id="{E2EC944F-4794-C722-EC6C-1BC64BA83313}"/>
              </a:ext>
            </a:extLst>
          </p:cNvPr>
          <p:cNvSpPr>
            <a:spLocks noGrp="1"/>
          </p:cNvSpPr>
          <p:nvPr>
            <p:ph idx="1"/>
          </p:nvPr>
        </p:nvSpPr>
        <p:spPr/>
        <p:txBody>
          <a:bodyPr>
            <a:normAutofit/>
          </a:bodyPr>
          <a:lstStyle/>
          <a:p>
            <a:r>
              <a:rPr lang="en-US" b="1" dirty="0"/>
              <a:t>Mutual Exclusion (Mutex)</a:t>
            </a:r>
            <a:r>
              <a:rPr lang="en-US" dirty="0"/>
              <a:t>: An object that allows multiple program threads to share the same resource, such as a file, but not simultaneously</a:t>
            </a:r>
          </a:p>
          <a:p>
            <a:r>
              <a:rPr lang="en-US" dirty="0"/>
              <a:t>Different from semaphores</a:t>
            </a:r>
          </a:p>
          <a:p>
            <a:r>
              <a:rPr lang="en-US" dirty="0"/>
              <a:t>Semaphore = Signaling mechanism, Mutex = Locking mechanism</a:t>
            </a:r>
          </a:p>
          <a:p>
            <a:r>
              <a:rPr lang="en-US" dirty="0"/>
              <a:t>Semaphore: May or may not be binary, Mutex: Always binary</a:t>
            </a:r>
          </a:p>
          <a:p>
            <a:r>
              <a:rPr lang="en-US" dirty="0"/>
              <a:t>Example follows …</a:t>
            </a:r>
          </a:p>
        </p:txBody>
      </p:sp>
    </p:spTree>
    <p:extLst>
      <p:ext uri="{BB962C8B-B14F-4D97-AF65-F5344CB8AC3E}">
        <p14:creationId xmlns:p14="http://schemas.microsoft.com/office/powerpoint/2010/main" val="179572235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74B1-6B0F-BAEA-A264-4EB9BBAB60B8}"/>
              </a:ext>
            </a:extLst>
          </p:cNvPr>
          <p:cNvSpPr>
            <a:spLocks noGrp="1"/>
          </p:cNvSpPr>
          <p:nvPr>
            <p:ph type="title"/>
          </p:nvPr>
        </p:nvSpPr>
        <p:spPr/>
        <p:txBody>
          <a:bodyPr/>
          <a:lstStyle/>
          <a:p>
            <a:r>
              <a:rPr lang="en-IN" dirty="0"/>
              <a:t>Need for Synchronization</a:t>
            </a:r>
          </a:p>
        </p:txBody>
      </p:sp>
      <p:sp>
        <p:nvSpPr>
          <p:cNvPr id="3" name="Content Placeholder 2">
            <a:extLst>
              <a:ext uri="{FF2B5EF4-FFF2-40B4-BE49-F238E27FC236}">
                <a16:creationId xmlns:a16="http://schemas.microsoft.com/office/drawing/2014/main" id="{23831FFC-32CA-1B13-9016-3E38624FF9E6}"/>
              </a:ext>
            </a:extLst>
          </p:cNvPr>
          <p:cNvSpPr>
            <a:spLocks noGrp="1"/>
          </p:cNvSpPr>
          <p:nvPr>
            <p:ph idx="1"/>
          </p:nvPr>
        </p:nvSpPr>
        <p:spPr/>
        <p:txBody>
          <a:bodyPr/>
          <a:lstStyle/>
          <a:p>
            <a:r>
              <a:rPr lang="en-IN" dirty="0"/>
              <a:t>Consider two people, who have access to the same bank account</a:t>
            </a:r>
          </a:p>
          <a:p>
            <a:r>
              <a:rPr lang="en-IN" dirty="0"/>
              <a:t>The first one keeps adding money, the second one keeps spending money</a:t>
            </a:r>
          </a:p>
          <a:p>
            <a:r>
              <a:rPr lang="en-IN" dirty="0"/>
              <a:t>Initial balance is $100</a:t>
            </a:r>
          </a:p>
        </p:txBody>
      </p:sp>
      <p:pic>
        <p:nvPicPr>
          <p:cNvPr id="5" name="Picture 4">
            <a:extLst>
              <a:ext uri="{FF2B5EF4-FFF2-40B4-BE49-F238E27FC236}">
                <a16:creationId xmlns:a16="http://schemas.microsoft.com/office/drawing/2014/main" id="{97D5B68E-2FF8-735B-2A6C-1BFCB722032D}"/>
              </a:ext>
            </a:extLst>
          </p:cNvPr>
          <p:cNvPicPr>
            <a:picLocks noChangeAspect="1"/>
          </p:cNvPicPr>
          <p:nvPr/>
        </p:nvPicPr>
        <p:blipFill>
          <a:blip r:embed="rId2"/>
          <a:stretch>
            <a:fillRect/>
          </a:stretch>
        </p:blipFill>
        <p:spPr>
          <a:xfrm>
            <a:off x="5167901" y="3168648"/>
            <a:ext cx="4133182" cy="3324227"/>
          </a:xfrm>
          <a:prstGeom prst="rect">
            <a:avLst/>
          </a:prstGeom>
        </p:spPr>
      </p:pic>
    </p:spTree>
    <p:extLst>
      <p:ext uri="{BB962C8B-B14F-4D97-AF65-F5344CB8AC3E}">
        <p14:creationId xmlns:p14="http://schemas.microsoft.com/office/powerpoint/2010/main" val="36380322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74B1-6B0F-BAEA-A264-4EB9BBAB60B8}"/>
              </a:ext>
            </a:extLst>
          </p:cNvPr>
          <p:cNvSpPr>
            <a:spLocks noGrp="1"/>
          </p:cNvSpPr>
          <p:nvPr>
            <p:ph type="title"/>
          </p:nvPr>
        </p:nvSpPr>
        <p:spPr/>
        <p:txBody>
          <a:bodyPr/>
          <a:lstStyle/>
          <a:p>
            <a:r>
              <a:rPr lang="en-IN" dirty="0"/>
              <a:t>Need for Synchronization</a:t>
            </a:r>
          </a:p>
        </p:txBody>
      </p:sp>
      <p:sp>
        <p:nvSpPr>
          <p:cNvPr id="4" name="Content Placeholder 3">
            <a:extLst>
              <a:ext uri="{FF2B5EF4-FFF2-40B4-BE49-F238E27FC236}">
                <a16:creationId xmlns:a16="http://schemas.microsoft.com/office/drawing/2014/main" id="{25F088BB-4196-37C5-FEDD-199D0D8042C0}"/>
              </a:ext>
            </a:extLst>
          </p:cNvPr>
          <p:cNvSpPr>
            <a:spLocks noGrp="1"/>
          </p:cNvSpPr>
          <p:nvPr>
            <p:ph sz="half" idx="1"/>
          </p:nvPr>
        </p:nvSpPr>
        <p:spPr/>
        <p:txBody>
          <a:bodyPr/>
          <a:lstStyle/>
          <a:p>
            <a:r>
              <a:rPr lang="en-IN" dirty="0"/>
              <a:t>Step 1: Stingy adds $10</a:t>
            </a:r>
          </a:p>
          <a:p>
            <a:endParaRPr lang="en-IN" dirty="0"/>
          </a:p>
          <a:p>
            <a:endParaRPr lang="en-IN" dirty="0"/>
          </a:p>
          <a:p>
            <a:endParaRPr lang="en-IN" dirty="0"/>
          </a:p>
          <a:p>
            <a:r>
              <a:rPr lang="en-IN" dirty="0"/>
              <a:t>Step 2: Spendy immediately spends the $10</a:t>
            </a:r>
          </a:p>
        </p:txBody>
      </p:sp>
      <p:sp>
        <p:nvSpPr>
          <p:cNvPr id="6" name="Content Placeholder 5">
            <a:extLst>
              <a:ext uri="{FF2B5EF4-FFF2-40B4-BE49-F238E27FC236}">
                <a16:creationId xmlns:a16="http://schemas.microsoft.com/office/drawing/2014/main" id="{D2A721B5-8057-93DC-B4C4-DD513C1A1191}"/>
              </a:ext>
            </a:extLst>
          </p:cNvPr>
          <p:cNvSpPr>
            <a:spLocks noGrp="1"/>
          </p:cNvSpPr>
          <p:nvPr>
            <p:ph sz="half" idx="2"/>
          </p:nvPr>
        </p:nvSpPr>
        <p:spPr/>
        <p:txBody>
          <a:bodyPr/>
          <a:lstStyle/>
          <a:p>
            <a:r>
              <a:rPr lang="en-IN" dirty="0"/>
              <a:t>Step 3: Both read the balance</a:t>
            </a:r>
          </a:p>
          <a:p>
            <a:endParaRPr lang="en-IN" dirty="0"/>
          </a:p>
          <a:p>
            <a:endParaRPr lang="en-IN" dirty="0"/>
          </a:p>
          <a:p>
            <a:endParaRPr lang="en-IN" dirty="0"/>
          </a:p>
          <a:p>
            <a:r>
              <a:rPr lang="en-IN" sz="2400" dirty="0"/>
              <a:t>Step 4: Both update balance (WRONG! Final balance should be $100)</a:t>
            </a:r>
          </a:p>
        </p:txBody>
      </p:sp>
      <p:pic>
        <p:nvPicPr>
          <p:cNvPr id="8" name="Picture 7">
            <a:extLst>
              <a:ext uri="{FF2B5EF4-FFF2-40B4-BE49-F238E27FC236}">
                <a16:creationId xmlns:a16="http://schemas.microsoft.com/office/drawing/2014/main" id="{BBA777F7-DEE7-1FF3-4BAB-4C6793132185}"/>
              </a:ext>
            </a:extLst>
          </p:cNvPr>
          <p:cNvPicPr>
            <a:picLocks noChangeAspect="1"/>
          </p:cNvPicPr>
          <p:nvPr/>
        </p:nvPicPr>
        <p:blipFill>
          <a:blip r:embed="rId2"/>
          <a:stretch>
            <a:fillRect/>
          </a:stretch>
        </p:blipFill>
        <p:spPr>
          <a:xfrm>
            <a:off x="1602769" y="2340971"/>
            <a:ext cx="2732926" cy="1590181"/>
          </a:xfrm>
          <a:prstGeom prst="rect">
            <a:avLst/>
          </a:prstGeom>
        </p:spPr>
      </p:pic>
      <p:pic>
        <p:nvPicPr>
          <p:cNvPr id="10" name="Picture 9">
            <a:extLst>
              <a:ext uri="{FF2B5EF4-FFF2-40B4-BE49-F238E27FC236}">
                <a16:creationId xmlns:a16="http://schemas.microsoft.com/office/drawing/2014/main" id="{6D7DB361-4635-54E5-A91D-DA20D3667638}"/>
              </a:ext>
            </a:extLst>
          </p:cNvPr>
          <p:cNvPicPr>
            <a:picLocks noChangeAspect="1"/>
          </p:cNvPicPr>
          <p:nvPr/>
        </p:nvPicPr>
        <p:blipFill>
          <a:blip r:embed="rId3"/>
          <a:stretch>
            <a:fillRect/>
          </a:stretch>
        </p:blipFill>
        <p:spPr>
          <a:xfrm>
            <a:off x="1530849" y="4822601"/>
            <a:ext cx="3262733" cy="1572081"/>
          </a:xfrm>
          <a:prstGeom prst="rect">
            <a:avLst/>
          </a:prstGeom>
        </p:spPr>
      </p:pic>
      <p:pic>
        <p:nvPicPr>
          <p:cNvPr id="12" name="Picture 11">
            <a:extLst>
              <a:ext uri="{FF2B5EF4-FFF2-40B4-BE49-F238E27FC236}">
                <a16:creationId xmlns:a16="http://schemas.microsoft.com/office/drawing/2014/main" id="{0A7B2040-72C5-9CF5-4798-A20F970006D3}"/>
              </a:ext>
            </a:extLst>
          </p:cNvPr>
          <p:cNvPicPr>
            <a:picLocks noChangeAspect="1"/>
          </p:cNvPicPr>
          <p:nvPr/>
        </p:nvPicPr>
        <p:blipFill>
          <a:blip r:embed="rId4"/>
          <a:stretch>
            <a:fillRect/>
          </a:stretch>
        </p:blipFill>
        <p:spPr>
          <a:xfrm>
            <a:off x="7017249" y="2340971"/>
            <a:ext cx="3243209" cy="1518439"/>
          </a:xfrm>
          <a:prstGeom prst="rect">
            <a:avLst/>
          </a:prstGeom>
        </p:spPr>
      </p:pic>
      <p:pic>
        <p:nvPicPr>
          <p:cNvPr id="14" name="Picture 13">
            <a:extLst>
              <a:ext uri="{FF2B5EF4-FFF2-40B4-BE49-F238E27FC236}">
                <a16:creationId xmlns:a16="http://schemas.microsoft.com/office/drawing/2014/main" id="{C477C764-464D-70B5-5424-893B9250FBE4}"/>
              </a:ext>
            </a:extLst>
          </p:cNvPr>
          <p:cNvPicPr>
            <a:picLocks noChangeAspect="1"/>
          </p:cNvPicPr>
          <p:nvPr/>
        </p:nvPicPr>
        <p:blipFill>
          <a:blip r:embed="rId5"/>
          <a:stretch>
            <a:fillRect/>
          </a:stretch>
        </p:blipFill>
        <p:spPr>
          <a:xfrm>
            <a:off x="5661859" y="4974649"/>
            <a:ext cx="3049116" cy="1420033"/>
          </a:xfrm>
          <a:prstGeom prst="rect">
            <a:avLst/>
          </a:prstGeom>
        </p:spPr>
      </p:pic>
      <p:pic>
        <p:nvPicPr>
          <p:cNvPr id="16" name="Picture 15">
            <a:extLst>
              <a:ext uri="{FF2B5EF4-FFF2-40B4-BE49-F238E27FC236}">
                <a16:creationId xmlns:a16="http://schemas.microsoft.com/office/drawing/2014/main" id="{62A09F06-2822-E4AF-18FA-D81FC43F4FDD}"/>
              </a:ext>
            </a:extLst>
          </p:cNvPr>
          <p:cNvPicPr>
            <a:picLocks noChangeAspect="1"/>
          </p:cNvPicPr>
          <p:nvPr/>
        </p:nvPicPr>
        <p:blipFill>
          <a:blip r:embed="rId6"/>
          <a:stretch>
            <a:fillRect/>
          </a:stretch>
        </p:blipFill>
        <p:spPr>
          <a:xfrm>
            <a:off x="8863375" y="4974649"/>
            <a:ext cx="3142879" cy="1420032"/>
          </a:xfrm>
          <a:prstGeom prst="rect">
            <a:avLst/>
          </a:prstGeom>
        </p:spPr>
      </p:pic>
    </p:spTree>
    <p:extLst>
      <p:ext uri="{BB962C8B-B14F-4D97-AF65-F5344CB8AC3E}">
        <p14:creationId xmlns:p14="http://schemas.microsoft.com/office/powerpoint/2010/main" val="5345246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6E2E29-6ABC-4991-0F99-BCE5730553C1}"/>
              </a:ext>
            </a:extLst>
          </p:cNvPr>
          <p:cNvSpPr>
            <a:spLocks noGrp="1"/>
          </p:cNvSpPr>
          <p:nvPr>
            <p:ph type="title"/>
          </p:nvPr>
        </p:nvSpPr>
        <p:spPr/>
        <p:txBody>
          <a:bodyPr/>
          <a:lstStyle/>
          <a:p>
            <a:r>
              <a:rPr lang="en-IN" dirty="0"/>
              <a:t>Race Condition</a:t>
            </a:r>
          </a:p>
        </p:txBody>
      </p:sp>
      <p:sp>
        <p:nvSpPr>
          <p:cNvPr id="6" name="Content Placeholder 5">
            <a:extLst>
              <a:ext uri="{FF2B5EF4-FFF2-40B4-BE49-F238E27FC236}">
                <a16:creationId xmlns:a16="http://schemas.microsoft.com/office/drawing/2014/main" id="{8408C8B6-ACFB-FB4C-7D93-7236478AAD12}"/>
              </a:ext>
            </a:extLst>
          </p:cNvPr>
          <p:cNvSpPr>
            <a:spLocks noGrp="1"/>
          </p:cNvSpPr>
          <p:nvPr>
            <p:ph idx="1"/>
          </p:nvPr>
        </p:nvSpPr>
        <p:spPr/>
        <p:txBody>
          <a:bodyPr/>
          <a:lstStyle/>
          <a:p>
            <a:r>
              <a:rPr lang="en-IN" dirty="0"/>
              <a:t>Because $20 were added and spent, the final balance should have been $100</a:t>
            </a:r>
          </a:p>
          <a:p>
            <a:endParaRPr lang="en-IN" dirty="0"/>
          </a:p>
          <a:p>
            <a:endParaRPr lang="en-IN" dirty="0"/>
          </a:p>
          <a:p>
            <a:endParaRPr lang="en-IN" dirty="0"/>
          </a:p>
          <a:p>
            <a:endParaRPr lang="en-IN" dirty="0"/>
          </a:p>
          <a:p>
            <a:endParaRPr lang="en-IN" dirty="0"/>
          </a:p>
          <a:p>
            <a:r>
              <a:rPr lang="en-IN" dirty="0"/>
              <a:t>But it is not – this is called as </a:t>
            </a:r>
            <a:r>
              <a:rPr lang="en-IN" b="1" dirty="0"/>
              <a:t>race condition</a:t>
            </a:r>
            <a:endParaRPr lang="en-IN" dirty="0"/>
          </a:p>
        </p:txBody>
      </p:sp>
      <p:pic>
        <p:nvPicPr>
          <p:cNvPr id="8" name="Picture 7">
            <a:extLst>
              <a:ext uri="{FF2B5EF4-FFF2-40B4-BE49-F238E27FC236}">
                <a16:creationId xmlns:a16="http://schemas.microsoft.com/office/drawing/2014/main" id="{2BF28779-6588-7504-9B11-DE8F57DD5549}"/>
              </a:ext>
            </a:extLst>
          </p:cNvPr>
          <p:cNvPicPr>
            <a:picLocks noChangeAspect="1"/>
          </p:cNvPicPr>
          <p:nvPr/>
        </p:nvPicPr>
        <p:blipFill>
          <a:blip r:embed="rId2"/>
          <a:stretch>
            <a:fillRect/>
          </a:stretch>
        </p:blipFill>
        <p:spPr>
          <a:xfrm>
            <a:off x="2995546" y="2340275"/>
            <a:ext cx="6200908" cy="2776307"/>
          </a:xfrm>
          <a:prstGeom prst="rect">
            <a:avLst/>
          </a:prstGeom>
        </p:spPr>
      </p:pic>
    </p:spTree>
    <p:extLst>
      <p:ext uri="{BB962C8B-B14F-4D97-AF65-F5344CB8AC3E}">
        <p14:creationId xmlns:p14="http://schemas.microsoft.com/office/powerpoint/2010/main" val="7733549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6517-4734-F687-1AF2-A4EF26448333}"/>
              </a:ext>
            </a:extLst>
          </p:cNvPr>
          <p:cNvSpPr>
            <a:spLocks noGrp="1"/>
          </p:cNvSpPr>
          <p:nvPr>
            <p:ph type="title"/>
          </p:nvPr>
        </p:nvSpPr>
        <p:spPr/>
        <p:txBody>
          <a:bodyPr/>
          <a:lstStyle/>
          <a:p>
            <a:r>
              <a:rPr lang="en-IN" dirty="0"/>
              <a:t>Using Mutex</a:t>
            </a:r>
          </a:p>
        </p:txBody>
      </p:sp>
      <p:sp>
        <p:nvSpPr>
          <p:cNvPr id="4" name="Content Placeholder 3">
            <a:extLst>
              <a:ext uri="{FF2B5EF4-FFF2-40B4-BE49-F238E27FC236}">
                <a16:creationId xmlns:a16="http://schemas.microsoft.com/office/drawing/2014/main" id="{151A6045-8D0C-999D-5B69-FC8CEDD4500F}"/>
              </a:ext>
            </a:extLst>
          </p:cNvPr>
          <p:cNvSpPr>
            <a:spLocks noGrp="1"/>
          </p:cNvSpPr>
          <p:nvPr>
            <p:ph sz="half" idx="1"/>
          </p:nvPr>
        </p:nvSpPr>
        <p:spPr/>
        <p:txBody>
          <a:bodyPr/>
          <a:lstStyle/>
          <a:p>
            <a:r>
              <a:rPr lang="en-IN" dirty="0"/>
              <a:t>Step 1: Stingy would ask for a lock (mutex)</a:t>
            </a:r>
          </a:p>
          <a:p>
            <a:endParaRPr lang="en-IN" dirty="0"/>
          </a:p>
          <a:p>
            <a:endParaRPr lang="en-IN" dirty="0"/>
          </a:p>
          <a:p>
            <a:endParaRPr lang="en-IN" dirty="0"/>
          </a:p>
          <a:p>
            <a:r>
              <a:rPr lang="en-IN" dirty="0"/>
              <a:t>Step 2: Since no one is holding the mutex, Stingy gets it</a:t>
            </a:r>
          </a:p>
        </p:txBody>
      </p:sp>
      <p:sp>
        <p:nvSpPr>
          <p:cNvPr id="5" name="Content Placeholder 4">
            <a:extLst>
              <a:ext uri="{FF2B5EF4-FFF2-40B4-BE49-F238E27FC236}">
                <a16:creationId xmlns:a16="http://schemas.microsoft.com/office/drawing/2014/main" id="{EED53AE1-ACBB-88F7-E76A-626C3F8912E9}"/>
              </a:ext>
            </a:extLst>
          </p:cNvPr>
          <p:cNvSpPr>
            <a:spLocks noGrp="1"/>
          </p:cNvSpPr>
          <p:nvPr>
            <p:ph sz="half" idx="2"/>
          </p:nvPr>
        </p:nvSpPr>
        <p:spPr/>
        <p:txBody>
          <a:bodyPr/>
          <a:lstStyle/>
          <a:p>
            <a:r>
              <a:rPr lang="en-IN" dirty="0"/>
              <a:t>Step 3: Stingy thread updates balance and releases mutex</a:t>
            </a:r>
          </a:p>
          <a:p>
            <a:endParaRPr lang="en-IN" dirty="0"/>
          </a:p>
          <a:p>
            <a:endParaRPr lang="en-IN" dirty="0"/>
          </a:p>
          <a:p>
            <a:endParaRPr lang="en-IN" dirty="0"/>
          </a:p>
          <a:p>
            <a:r>
              <a:rPr lang="en-IN" dirty="0"/>
              <a:t>Step 4: Now if Spendy locks it, updated balance will be seen</a:t>
            </a:r>
          </a:p>
        </p:txBody>
      </p:sp>
      <p:pic>
        <p:nvPicPr>
          <p:cNvPr id="9" name="Picture 8">
            <a:extLst>
              <a:ext uri="{FF2B5EF4-FFF2-40B4-BE49-F238E27FC236}">
                <a16:creationId xmlns:a16="http://schemas.microsoft.com/office/drawing/2014/main" id="{076E27D6-3027-7BAD-12AC-195E0946737B}"/>
              </a:ext>
            </a:extLst>
          </p:cNvPr>
          <p:cNvPicPr>
            <a:picLocks noChangeAspect="1"/>
          </p:cNvPicPr>
          <p:nvPr/>
        </p:nvPicPr>
        <p:blipFill>
          <a:blip r:embed="rId2"/>
          <a:stretch>
            <a:fillRect/>
          </a:stretch>
        </p:blipFill>
        <p:spPr>
          <a:xfrm>
            <a:off x="3495053" y="2346103"/>
            <a:ext cx="1930090" cy="1553939"/>
          </a:xfrm>
          <a:prstGeom prst="rect">
            <a:avLst/>
          </a:prstGeom>
        </p:spPr>
      </p:pic>
      <p:pic>
        <p:nvPicPr>
          <p:cNvPr id="11" name="Picture 10">
            <a:extLst>
              <a:ext uri="{FF2B5EF4-FFF2-40B4-BE49-F238E27FC236}">
                <a16:creationId xmlns:a16="http://schemas.microsoft.com/office/drawing/2014/main" id="{7C1BF8EB-DD59-149D-069F-7A735158932C}"/>
              </a:ext>
            </a:extLst>
          </p:cNvPr>
          <p:cNvPicPr>
            <a:picLocks noChangeAspect="1"/>
          </p:cNvPicPr>
          <p:nvPr/>
        </p:nvPicPr>
        <p:blipFill>
          <a:blip r:embed="rId3"/>
          <a:stretch>
            <a:fillRect/>
          </a:stretch>
        </p:blipFill>
        <p:spPr>
          <a:xfrm>
            <a:off x="2343876" y="5065159"/>
            <a:ext cx="2071443" cy="1690099"/>
          </a:xfrm>
          <a:prstGeom prst="rect">
            <a:avLst/>
          </a:prstGeom>
        </p:spPr>
      </p:pic>
      <p:pic>
        <p:nvPicPr>
          <p:cNvPr id="13" name="Picture 12">
            <a:extLst>
              <a:ext uri="{FF2B5EF4-FFF2-40B4-BE49-F238E27FC236}">
                <a16:creationId xmlns:a16="http://schemas.microsoft.com/office/drawing/2014/main" id="{34C0AF04-F347-A0EC-645C-4099F960ACBB}"/>
              </a:ext>
            </a:extLst>
          </p:cNvPr>
          <p:cNvPicPr>
            <a:picLocks noChangeAspect="1"/>
          </p:cNvPicPr>
          <p:nvPr/>
        </p:nvPicPr>
        <p:blipFill>
          <a:blip r:embed="rId4"/>
          <a:stretch>
            <a:fillRect/>
          </a:stretch>
        </p:blipFill>
        <p:spPr>
          <a:xfrm>
            <a:off x="8198777" y="2679776"/>
            <a:ext cx="1747685" cy="1481258"/>
          </a:xfrm>
          <a:prstGeom prst="rect">
            <a:avLst/>
          </a:prstGeom>
        </p:spPr>
      </p:pic>
      <p:pic>
        <p:nvPicPr>
          <p:cNvPr id="15" name="Picture 14">
            <a:extLst>
              <a:ext uri="{FF2B5EF4-FFF2-40B4-BE49-F238E27FC236}">
                <a16:creationId xmlns:a16="http://schemas.microsoft.com/office/drawing/2014/main" id="{599C0F8A-1BEC-EAA8-317E-BC00B61CBCD2}"/>
              </a:ext>
            </a:extLst>
          </p:cNvPr>
          <p:cNvPicPr>
            <a:picLocks noChangeAspect="1"/>
          </p:cNvPicPr>
          <p:nvPr/>
        </p:nvPicPr>
        <p:blipFill>
          <a:blip r:embed="rId5"/>
          <a:stretch>
            <a:fillRect/>
          </a:stretch>
        </p:blipFill>
        <p:spPr>
          <a:xfrm>
            <a:off x="8074600" y="5065159"/>
            <a:ext cx="1871862" cy="1532267"/>
          </a:xfrm>
          <a:prstGeom prst="rect">
            <a:avLst/>
          </a:prstGeom>
        </p:spPr>
      </p:pic>
    </p:spTree>
    <p:extLst>
      <p:ext uri="{BB962C8B-B14F-4D97-AF65-F5344CB8AC3E}">
        <p14:creationId xmlns:p14="http://schemas.microsoft.com/office/powerpoint/2010/main" val="20114332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6F08E-3309-FF03-A7CD-0F5F1DAD1A92}"/>
              </a:ext>
            </a:extLst>
          </p:cNvPr>
          <p:cNvSpPr>
            <a:spLocks noGrp="1"/>
          </p:cNvSpPr>
          <p:nvPr>
            <p:ph type="title"/>
          </p:nvPr>
        </p:nvSpPr>
        <p:spPr/>
        <p:txBody>
          <a:bodyPr/>
          <a:lstStyle/>
          <a:p>
            <a:r>
              <a:rPr lang="en-IN" dirty="0"/>
              <a:t>What if a Locked Resource is Wanted by Another Thread?</a:t>
            </a:r>
          </a:p>
        </p:txBody>
      </p:sp>
      <p:sp>
        <p:nvSpPr>
          <p:cNvPr id="6" name="Content Placeholder 5">
            <a:extLst>
              <a:ext uri="{FF2B5EF4-FFF2-40B4-BE49-F238E27FC236}">
                <a16:creationId xmlns:a16="http://schemas.microsoft.com/office/drawing/2014/main" id="{EC62A27D-43D4-57D8-0605-FBB0FF557C51}"/>
              </a:ext>
            </a:extLst>
          </p:cNvPr>
          <p:cNvSpPr>
            <a:spLocks noGrp="1"/>
          </p:cNvSpPr>
          <p:nvPr>
            <p:ph idx="1"/>
          </p:nvPr>
        </p:nvSpPr>
        <p:spPr/>
        <p:txBody>
          <a:bodyPr/>
          <a:lstStyle/>
          <a:p>
            <a:r>
              <a:rPr lang="en-IN" dirty="0"/>
              <a:t>Currently, the spendy thread is holding mutex on the balance and stingy again wants the mutex … It must go to sleep and wait till spendy releases it!</a:t>
            </a:r>
          </a:p>
        </p:txBody>
      </p:sp>
      <p:pic>
        <p:nvPicPr>
          <p:cNvPr id="8" name="Picture 7">
            <a:extLst>
              <a:ext uri="{FF2B5EF4-FFF2-40B4-BE49-F238E27FC236}">
                <a16:creationId xmlns:a16="http://schemas.microsoft.com/office/drawing/2014/main" id="{32E98A16-20DD-8880-6BFA-27A02F063E49}"/>
              </a:ext>
            </a:extLst>
          </p:cNvPr>
          <p:cNvPicPr>
            <a:picLocks noChangeAspect="1"/>
          </p:cNvPicPr>
          <p:nvPr/>
        </p:nvPicPr>
        <p:blipFill>
          <a:blip r:embed="rId2"/>
          <a:stretch>
            <a:fillRect/>
          </a:stretch>
        </p:blipFill>
        <p:spPr>
          <a:xfrm>
            <a:off x="1027415" y="3254647"/>
            <a:ext cx="3948247" cy="3057253"/>
          </a:xfrm>
          <a:prstGeom prst="rect">
            <a:avLst/>
          </a:prstGeom>
        </p:spPr>
      </p:pic>
      <p:pic>
        <p:nvPicPr>
          <p:cNvPr id="10" name="Picture 9">
            <a:extLst>
              <a:ext uri="{FF2B5EF4-FFF2-40B4-BE49-F238E27FC236}">
                <a16:creationId xmlns:a16="http://schemas.microsoft.com/office/drawing/2014/main" id="{72D72809-7908-6243-2559-D5BCAC825820}"/>
              </a:ext>
            </a:extLst>
          </p:cNvPr>
          <p:cNvPicPr>
            <a:picLocks noChangeAspect="1"/>
          </p:cNvPicPr>
          <p:nvPr/>
        </p:nvPicPr>
        <p:blipFill>
          <a:blip r:embed="rId3"/>
          <a:stretch>
            <a:fillRect/>
          </a:stretch>
        </p:blipFill>
        <p:spPr>
          <a:xfrm>
            <a:off x="6354344" y="3203187"/>
            <a:ext cx="3620773" cy="2973776"/>
          </a:xfrm>
          <a:prstGeom prst="rect">
            <a:avLst/>
          </a:prstGeom>
        </p:spPr>
      </p:pic>
    </p:spTree>
    <p:extLst>
      <p:ext uri="{BB962C8B-B14F-4D97-AF65-F5344CB8AC3E}">
        <p14:creationId xmlns:p14="http://schemas.microsoft.com/office/powerpoint/2010/main" val="3231763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D0F23-0C19-B140-A27A-B26227CCDD7B}"/>
              </a:ext>
            </a:extLst>
          </p:cNvPr>
          <p:cNvSpPr>
            <a:spLocks noGrp="1"/>
          </p:cNvSpPr>
          <p:nvPr>
            <p:ph type="title"/>
          </p:nvPr>
        </p:nvSpPr>
        <p:spPr/>
        <p:txBody>
          <a:bodyPr/>
          <a:lstStyle/>
          <a:p>
            <a:r>
              <a:rPr lang="en-US" dirty="0"/>
              <a:t>Processes</a:t>
            </a:r>
          </a:p>
        </p:txBody>
      </p:sp>
      <p:sp>
        <p:nvSpPr>
          <p:cNvPr id="5" name="Text Placeholder 4">
            <a:extLst>
              <a:ext uri="{FF2B5EF4-FFF2-40B4-BE49-F238E27FC236}">
                <a16:creationId xmlns:a16="http://schemas.microsoft.com/office/drawing/2014/main" id="{63A10E9B-AEDE-C45E-A00C-443A5EDF56A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7455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6E9E-2959-B7C7-4C01-010498076114}"/>
              </a:ext>
            </a:extLst>
          </p:cNvPr>
          <p:cNvSpPr>
            <a:spLocks noGrp="1"/>
          </p:cNvSpPr>
          <p:nvPr>
            <p:ph type="title"/>
          </p:nvPr>
        </p:nvSpPr>
        <p:spPr/>
        <p:txBody>
          <a:bodyPr/>
          <a:lstStyle/>
          <a:p>
            <a:r>
              <a:rPr lang="en-US" dirty="0"/>
              <a:t>Linux Processes</a:t>
            </a:r>
          </a:p>
        </p:txBody>
      </p:sp>
      <p:sp>
        <p:nvSpPr>
          <p:cNvPr id="3" name="Content Placeholder 2">
            <a:extLst>
              <a:ext uri="{FF2B5EF4-FFF2-40B4-BE49-F238E27FC236}">
                <a16:creationId xmlns:a16="http://schemas.microsoft.com/office/drawing/2014/main" id="{33DED4CE-617A-131E-CFE8-0FA3BB38AAA4}"/>
              </a:ext>
            </a:extLst>
          </p:cNvPr>
          <p:cNvSpPr>
            <a:spLocks noGrp="1"/>
          </p:cNvSpPr>
          <p:nvPr>
            <p:ph idx="1"/>
          </p:nvPr>
        </p:nvSpPr>
        <p:spPr/>
        <p:txBody>
          <a:bodyPr/>
          <a:lstStyle/>
          <a:p>
            <a:r>
              <a:rPr lang="en-US" dirty="0"/>
              <a:t>List all processes: </a:t>
            </a:r>
            <a:r>
              <a:rPr lang="en-US" b="1" dirty="0" err="1">
                <a:solidFill>
                  <a:srgbClr val="FFC000"/>
                </a:solidFill>
              </a:rPr>
              <a:t>ps</a:t>
            </a:r>
            <a:endParaRPr lang="en-US" b="1" dirty="0">
              <a:solidFill>
                <a:srgbClr val="FFC000"/>
              </a:solidFill>
            </a:endParaRPr>
          </a:p>
          <a:p>
            <a:r>
              <a:rPr lang="en-US" dirty="0"/>
              <a:t>If we run the command again, we will again see the same two processes, but the PID for </a:t>
            </a:r>
            <a:r>
              <a:rPr lang="en-US" i="1" dirty="0" err="1"/>
              <a:t>ps</a:t>
            </a:r>
            <a:r>
              <a:rPr lang="en-US" i="1" dirty="0"/>
              <a:t> </a:t>
            </a:r>
            <a:r>
              <a:rPr lang="en-US" dirty="0"/>
              <a:t>process would be different</a:t>
            </a:r>
          </a:p>
          <a:p>
            <a:r>
              <a:rPr lang="en-US" dirty="0"/>
              <a:t>To get help about all the options: </a:t>
            </a:r>
            <a:r>
              <a:rPr lang="en-US" b="1" dirty="0" err="1">
                <a:solidFill>
                  <a:srgbClr val="FFC000"/>
                </a:solidFill>
              </a:rPr>
              <a:t>ps</a:t>
            </a:r>
            <a:r>
              <a:rPr lang="en-US" b="1" dirty="0">
                <a:solidFill>
                  <a:srgbClr val="FFC000"/>
                </a:solidFill>
              </a:rPr>
              <a:t> --help all</a:t>
            </a:r>
          </a:p>
          <a:p>
            <a:r>
              <a:rPr lang="en-US" dirty="0"/>
              <a:t>Now try </a:t>
            </a:r>
            <a:r>
              <a:rPr lang="en-US" b="1" dirty="0" err="1">
                <a:solidFill>
                  <a:srgbClr val="FFC000"/>
                </a:solidFill>
              </a:rPr>
              <a:t>ps</a:t>
            </a:r>
            <a:r>
              <a:rPr lang="en-US" b="1" dirty="0">
                <a:solidFill>
                  <a:srgbClr val="FFC000"/>
                </a:solidFill>
              </a:rPr>
              <a:t> -e</a:t>
            </a:r>
          </a:p>
          <a:p>
            <a:r>
              <a:rPr lang="en-US" dirty="0"/>
              <a:t>The </a:t>
            </a:r>
            <a:r>
              <a:rPr lang="en-US" dirty="0" err="1"/>
              <a:t>ps</a:t>
            </a:r>
            <a:r>
              <a:rPr lang="en-US" dirty="0"/>
              <a:t> command shows processes for the current user only, but </a:t>
            </a:r>
            <a:r>
              <a:rPr lang="en-US" b="1" dirty="0" err="1">
                <a:solidFill>
                  <a:srgbClr val="FFC000"/>
                </a:solidFill>
              </a:rPr>
              <a:t>ps</a:t>
            </a:r>
            <a:r>
              <a:rPr lang="en-US" b="1" dirty="0">
                <a:solidFill>
                  <a:srgbClr val="FFC000"/>
                </a:solidFill>
              </a:rPr>
              <a:t> -e</a:t>
            </a:r>
            <a:r>
              <a:rPr lang="en-US" dirty="0"/>
              <a:t> or </a:t>
            </a:r>
            <a:r>
              <a:rPr lang="en-US" b="1" dirty="0" err="1">
                <a:solidFill>
                  <a:srgbClr val="FFC000"/>
                </a:solidFill>
              </a:rPr>
              <a:t>ps</a:t>
            </a:r>
            <a:r>
              <a:rPr lang="en-US" b="1" dirty="0">
                <a:solidFill>
                  <a:srgbClr val="FFC000"/>
                </a:solidFill>
              </a:rPr>
              <a:t> -A</a:t>
            </a:r>
            <a:r>
              <a:rPr lang="en-US" dirty="0"/>
              <a:t> shows all the processes running on the computer</a:t>
            </a:r>
          </a:p>
          <a:p>
            <a:r>
              <a:rPr lang="en-US" b="1" dirty="0">
                <a:solidFill>
                  <a:srgbClr val="FFC000"/>
                </a:solidFill>
              </a:rPr>
              <a:t>top </a:t>
            </a:r>
            <a:r>
              <a:rPr lang="en-US" dirty="0"/>
              <a:t>command: Shows dynamic list of processes and the resources they are consuming</a:t>
            </a:r>
          </a:p>
        </p:txBody>
      </p:sp>
    </p:spTree>
    <p:extLst>
      <p:ext uri="{BB962C8B-B14F-4D97-AF65-F5344CB8AC3E}">
        <p14:creationId xmlns:p14="http://schemas.microsoft.com/office/powerpoint/2010/main" val="1571872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2893-FA4F-FF6E-95ED-BE6F3953108C}"/>
              </a:ext>
            </a:extLst>
          </p:cNvPr>
          <p:cNvSpPr>
            <a:spLocks noGrp="1"/>
          </p:cNvSpPr>
          <p:nvPr>
            <p:ph type="title"/>
          </p:nvPr>
        </p:nvSpPr>
        <p:spPr/>
        <p:txBody>
          <a:bodyPr/>
          <a:lstStyle/>
          <a:p>
            <a:r>
              <a:rPr lang="en-US" dirty="0"/>
              <a:t>Killing a Process</a:t>
            </a:r>
          </a:p>
        </p:txBody>
      </p:sp>
      <p:sp>
        <p:nvSpPr>
          <p:cNvPr id="3" name="Content Placeholder 2">
            <a:extLst>
              <a:ext uri="{FF2B5EF4-FFF2-40B4-BE49-F238E27FC236}">
                <a16:creationId xmlns:a16="http://schemas.microsoft.com/office/drawing/2014/main" id="{D6BD1AA3-9F21-A7C9-C39F-C6151B7872B7}"/>
              </a:ext>
            </a:extLst>
          </p:cNvPr>
          <p:cNvSpPr>
            <a:spLocks noGrp="1"/>
          </p:cNvSpPr>
          <p:nvPr>
            <p:ph idx="1"/>
          </p:nvPr>
        </p:nvSpPr>
        <p:spPr/>
        <p:txBody>
          <a:bodyPr/>
          <a:lstStyle/>
          <a:p>
            <a:r>
              <a:rPr lang="en-US" dirty="0"/>
              <a:t>Reduce the terminal size of top command to half and open a second terminal in the second half</a:t>
            </a:r>
          </a:p>
          <a:p>
            <a:r>
              <a:rPr lang="en-US" dirty="0"/>
              <a:t>Note the </a:t>
            </a:r>
            <a:r>
              <a:rPr lang="en-US" dirty="0" err="1"/>
              <a:t>pid</a:t>
            </a:r>
            <a:r>
              <a:rPr lang="en-US" dirty="0"/>
              <a:t> of the </a:t>
            </a:r>
            <a:r>
              <a:rPr lang="en-US" b="1" dirty="0">
                <a:solidFill>
                  <a:srgbClr val="FFC000"/>
                </a:solidFill>
              </a:rPr>
              <a:t>top</a:t>
            </a:r>
            <a:r>
              <a:rPr lang="en-US" dirty="0"/>
              <a:t> process</a:t>
            </a:r>
          </a:p>
          <a:p>
            <a:r>
              <a:rPr lang="en-US" dirty="0"/>
              <a:t>In the other terminal, try </a:t>
            </a:r>
            <a:r>
              <a:rPr lang="en-US" b="1" dirty="0">
                <a:solidFill>
                  <a:srgbClr val="FFC000"/>
                </a:solidFill>
              </a:rPr>
              <a:t>kill </a:t>
            </a:r>
            <a:r>
              <a:rPr lang="en-US" i="1" dirty="0">
                <a:solidFill>
                  <a:srgbClr val="FFC000"/>
                </a:solidFill>
              </a:rPr>
              <a:t>&lt;</a:t>
            </a:r>
            <a:r>
              <a:rPr lang="en-US" i="1" dirty="0" err="1">
                <a:solidFill>
                  <a:srgbClr val="FFC000"/>
                </a:solidFill>
              </a:rPr>
              <a:t>pid</a:t>
            </a:r>
            <a:r>
              <a:rPr lang="en-US" i="1" dirty="0">
                <a:solidFill>
                  <a:srgbClr val="FFC000"/>
                </a:solidFill>
              </a:rPr>
              <a:t>&gt;</a:t>
            </a:r>
          </a:p>
          <a:p>
            <a:r>
              <a:rPr lang="en-US" dirty="0"/>
              <a:t>This sends a SIGTERM to </a:t>
            </a:r>
            <a:r>
              <a:rPr lang="en-US" b="1" dirty="0">
                <a:solidFill>
                  <a:srgbClr val="FFC000"/>
                </a:solidFill>
              </a:rPr>
              <a:t>top</a:t>
            </a:r>
            <a:r>
              <a:rPr lang="en-US" dirty="0"/>
              <a:t> process, killing it</a:t>
            </a:r>
          </a:p>
        </p:txBody>
      </p:sp>
    </p:spTree>
    <p:extLst>
      <p:ext uri="{BB962C8B-B14F-4D97-AF65-F5344CB8AC3E}">
        <p14:creationId xmlns:p14="http://schemas.microsoft.com/office/powerpoint/2010/main" val="2381643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2893-FA4F-FF6E-95ED-BE6F3953108C}"/>
              </a:ext>
            </a:extLst>
          </p:cNvPr>
          <p:cNvSpPr>
            <a:spLocks noGrp="1"/>
          </p:cNvSpPr>
          <p:nvPr>
            <p:ph type="title"/>
          </p:nvPr>
        </p:nvSpPr>
        <p:spPr/>
        <p:txBody>
          <a:bodyPr/>
          <a:lstStyle/>
          <a:p>
            <a:r>
              <a:rPr lang="en-US" dirty="0"/>
              <a:t>Data Streams and Piping</a:t>
            </a:r>
          </a:p>
        </p:txBody>
      </p:sp>
      <p:sp>
        <p:nvSpPr>
          <p:cNvPr id="3" name="Content Placeholder 2">
            <a:extLst>
              <a:ext uri="{FF2B5EF4-FFF2-40B4-BE49-F238E27FC236}">
                <a16:creationId xmlns:a16="http://schemas.microsoft.com/office/drawing/2014/main" id="{D6BD1AA3-9F21-A7C9-C39F-C6151B7872B7}"/>
              </a:ext>
            </a:extLst>
          </p:cNvPr>
          <p:cNvSpPr>
            <a:spLocks noGrp="1"/>
          </p:cNvSpPr>
          <p:nvPr>
            <p:ph idx="1"/>
          </p:nvPr>
        </p:nvSpPr>
        <p:spPr/>
        <p:txBody>
          <a:bodyPr>
            <a:normAutofit lnSpcReduction="10000"/>
          </a:bodyPr>
          <a:lstStyle/>
          <a:p>
            <a:r>
              <a:rPr lang="en-US" dirty="0"/>
              <a:t>Every process has three data streams</a:t>
            </a:r>
          </a:p>
          <a:p>
            <a:endParaRPr lang="en-US" dirty="0"/>
          </a:p>
          <a:p>
            <a:r>
              <a:rPr lang="en-US" b="1" dirty="0">
                <a:solidFill>
                  <a:srgbClr val="FFC000"/>
                </a:solidFill>
              </a:rPr>
              <a:t>ls</a:t>
            </a:r>
            <a:r>
              <a:rPr lang="en-US" dirty="0"/>
              <a:t>– output is produced by STDOUT</a:t>
            </a:r>
          </a:p>
          <a:p>
            <a:r>
              <a:rPr lang="en-US" b="1" dirty="0" err="1">
                <a:solidFill>
                  <a:srgbClr val="FFC000"/>
                </a:solidFill>
              </a:rPr>
              <a:t>mkdir</a:t>
            </a:r>
            <a:r>
              <a:rPr lang="en-US" dirty="0"/>
              <a:t> (with no arguments) – error is produced by STDERR</a:t>
            </a:r>
          </a:p>
          <a:p>
            <a:r>
              <a:rPr lang="en-US" b="1" dirty="0">
                <a:solidFill>
                  <a:srgbClr val="FFC000"/>
                </a:solidFill>
              </a:rPr>
              <a:t>echo “Hello CDAC” &gt; test.txt </a:t>
            </a:r>
            <a:r>
              <a:rPr lang="en-US" dirty="0"/>
              <a:t>– Input is produced by STDINPUT</a:t>
            </a:r>
          </a:p>
          <a:p>
            <a:r>
              <a:rPr lang="en-US" b="1" dirty="0">
                <a:solidFill>
                  <a:srgbClr val="FFC000"/>
                </a:solidFill>
              </a:rPr>
              <a:t>echo "Hello CDAC!" | cat &gt; hello.txt </a:t>
            </a:r>
            <a:r>
              <a:rPr lang="en-US" dirty="0"/>
              <a:t>– Write the text to the file</a:t>
            </a:r>
          </a:p>
          <a:p>
            <a:endParaRPr lang="en-US" dirty="0"/>
          </a:p>
          <a:p>
            <a:r>
              <a:rPr lang="en-US" dirty="0"/>
              <a:t>The pipe (|) symbol sends the output of one command to the next</a:t>
            </a:r>
          </a:p>
          <a:p>
            <a:r>
              <a:rPr lang="en-US" dirty="0"/>
              <a:t>The greater than (&gt;) symbol redirects STDOUT to a file</a:t>
            </a:r>
          </a:p>
          <a:p>
            <a:endParaRPr lang="en-US" dirty="0"/>
          </a:p>
          <a:p>
            <a:endParaRPr lang="en-US" dirty="0"/>
          </a:p>
        </p:txBody>
      </p:sp>
      <p:sp>
        <p:nvSpPr>
          <p:cNvPr id="4" name="TextBox 3">
            <a:extLst>
              <a:ext uri="{FF2B5EF4-FFF2-40B4-BE49-F238E27FC236}">
                <a16:creationId xmlns:a16="http://schemas.microsoft.com/office/drawing/2014/main" id="{0883AC8C-1C97-E50D-73F2-D40F95C9B8A0}"/>
              </a:ext>
            </a:extLst>
          </p:cNvPr>
          <p:cNvSpPr txBox="1"/>
          <p:nvPr/>
        </p:nvSpPr>
        <p:spPr>
          <a:xfrm>
            <a:off x="7921592" y="1346320"/>
            <a:ext cx="1472665" cy="1231106"/>
          </a:xfrm>
          <a:prstGeom prst="rect">
            <a:avLst/>
          </a:prstGeom>
          <a:solidFill>
            <a:schemeClr val="accent2"/>
          </a:solidFill>
        </p:spPr>
        <p:txBody>
          <a:bodyPr wrap="square" rtlCol="0">
            <a:spAutoFit/>
          </a:bodyPr>
          <a:lstStyle/>
          <a:p>
            <a:pPr algn="ctr"/>
            <a:endParaRPr lang="en-US" sz="2800" b="1" dirty="0">
              <a:solidFill>
                <a:srgbClr val="FFFF00"/>
              </a:solidFill>
            </a:endParaRPr>
          </a:p>
          <a:p>
            <a:pPr algn="ctr"/>
            <a:r>
              <a:rPr lang="en-US" sz="2800" b="1" dirty="0">
                <a:solidFill>
                  <a:srgbClr val="FFFF00"/>
                </a:solidFill>
              </a:rPr>
              <a:t>Process</a:t>
            </a:r>
          </a:p>
          <a:p>
            <a:pPr algn="ctr"/>
            <a:endParaRPr lang="en-US" b="1" dirty="0">
              <a:solidFill>
                <a:srgbClr val="FFFF00"/>
              </a:solidFill>
            </a:endParaRPr>
          </a:p>
        </p:txBody>
      </p:sp>
      <p:sp>
        <p:nvSpPr>
          <p:cNvPr id="5" name="Arrow: Right 4">
            <a:extLst>
              <a:ext uri="{FF2B5EF4-FFF2-40B4-BE49-F238E27FC236}">
                <a16:creationId xmlns:a16="http://schemas.microsoft.com/office/drawing/2014/main" id="{3D7A4AFB-A7C9-A65F-2EFE-98ECB837BD66}"/>
              </a:ext>
            </a:extLst>
          </p:cNvPr>
          <p:cNvSpPr/>
          <p:nvPr/>
        </p:nvSpPr>
        <p:spPr>
          <a:xfrm>
            <a:off x="6612557" y="1763565"/>
            <a:ext cx="1309035" cy="567891"/>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lumOff val="5000"/>
                  </a:schemeClr>
                </a:solidFill>
              </a:rPr>
              <a:t>STDIN</a:t>
            </a:r>
          </a:p>
        </p:txBody>
      </p:sp>
      <p:sp>
        <p:nvSpPr>
          <p:cNvPr id="6" name="Arrow: Right 5">
            <a:extLst>
              <a:ext uri="{FF2B5EF4-FFF2-40B4-BE49-F238E27FC236}">
                <a16:creationId xmlns:a16="http://schemas.microsoft.com/office/drawing/2014/main" id="{54716BCB-F4E6-C2A0-5C33-1D2EBAB1F9B2}"/>
              </a:ext>
            </a:extLst>
          </p:cNvPr>
          <p:cNvSpPr/>
          <p:nvPr/>
        </p:nvSpPr>
        <p:spPr>
          <a:xfrm>
            <a:off x="9411501" y="1332238"/>
            <a:ext cx="1309035" cy="567891"/>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lumOff val="5000"/>
                  </a:schemeClr>
                </a:solidFill>
              </a:rPr>
              <a:t>STDOUT</a:t>
            </a:r>
          </a:p>
        </p:txBody>
      </p:sp>
      <p:sp>
        <p:nvSpPr>
          <p:cNvPr id="7" name="Arrow: Right 6">
            <a:extLst>
              <a:ext uri="{FF2B5EF4-FFF2-40B4-BE49-F238E27FC236}">
                <a16:creationId xmlns:a16="http://schemas.microsoft.com/office/drawing/2014/main" id="{842122C1-AECD-19E4-DDAE-31A85DB5EA59}"/>
              </a:ext>
            </a:extLst>
          </p:cNvPr>
          <p:cNvSpPr/>
          <p:nvPr/>
        </p:nvSpPr>
        <p:spPr>
          <a:xfrm>
            <a:off x="9411501" y="2047510"/>
            <a:ext cx="1309035" cy="567891"/>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lumOff val="5000"/>
                  </a:schemeClr>
                </a:solidFill>
              </a:rPr>
              <a:t>STDERR</a:t>
            </a:r>
          </a:p>
        </p:txBody>
      </p:sp>
    </p:spTree>
    <p:extLst>
      <p:ext uri="{BB962C8B-B14F-4D97-AF65-F5344CB8AC3E}">
        <p14:creationId xmlns:p14="http://schemas.microsoft.com/office/powerpoint/2010/main" val="118387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36185-7B16-EBE8-B51C-C4EE3F60D33C}"/>
              </a:ext>
            </a:extLst>
          </p:cNvPr>
          <p:cNvSpPr>
            <a:spLocks noGrp="1"/>
          </p:cNvSpPr>
          <p:nvPr>
            <p:ph type="title"/>
          </p:nvPr>
        </p:nvSpPr>
        <p:spPr/>
        <p:txBody>
          <a:bodyPr/>
          <a:lstStyle/>
          <a:p>
            <a:r>
              <a:rPr lang="en-US" dirty="0"/>
              <a:t>File and Directory Management</a:t>
            </a:r>
          </a:p>
        </p:txBody>
      </p:sp>
      <p:sp>
        <p:nvSpPr>
          <p:cNvPr id="5" name="Text Placeholder 4">
            <a:extLst>
              <a:ext uri="{FF2B5EF4-FFF2-40B4-BE49-F238E27FC236}">
                <a16:creationId xmlns:a16="http://schemas.microsoft.com/office/drawing/2014/main" id="{BB8B6C35-0D49-006E-97F8-BAF0EA16C6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5204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0B0B-E4FE-17A4-3992-79B912B4A871}"/>
              </a:ext>
            </a:extLst>
          </p:cNvPr>
          <p:cNvSpPr>
            <a:spLocks noGrp="1"/>
          </p:cNvSpPr>
          <p:nvPr>
            <p:ph type="title"/>
          </p:nvPr>
        </p:nvSpPr>
        <p:spPr/>
        <p:txBody>
          <a:bodyPr/>
          <a:lstStyle/>
          <a:p>
            <a:r>
              <a:rPr lang="en-IN" dirty="0"/>
              <a:t>Directory Structure</a:t>
            </a:r>
          </a:p>
        </p:txBody>
      </p:sp>
      <p:sp>
        <p:nvSpPr>
          <p:cNvPr id="3" name="Content Placeholder 2">
            <a:extLst>
              <a:ext uri="{FF2B5EF4-FFF2-40B4-BE49-F238E27FC236}">
                <a16:creationId xmlns:a16="http://schemas.microsoft.com/office/drawing/2014/main" id="{656D691E-527B-1F2B-31A9-C16AF6246F1C}"/>
              </a:ext>
            </a:extLst>
          </p:cNvPr>
          <p:cNvSpPr>
            <a:spLocks noGrp="1"/>
          </p:cNvSpPr>
          <p:nvPr>
            <p:ph idx="1"/>
          </p:nvPr>
        </p:nvSpPr>
        <p:spPr/>
        <p:txBody>
          <a:bodyPr/>
          <a:lstStyle/>
          <a:p>
            <a:r>
              <a:rPr lang="en-IN" dirty="0"/>
              <a:t>/ is the </a:t>
            </a:r>
            <a:r>
              <a:rPr lang="en-IN" b="1" dirty="0"/>
              <a:t>root directory</a:t>
            </a:r>
            <a:r>
              <a:rPr lang="en-IN" dirty="0"/>
              <a:t> </a:t>
            </a:r>
          </a:p>
          <a:p>
            <a:r>
              <a:rPr lang="en-IN" dirty="0"/>
              <a:t>Each user on the system has a sub-directory inside </a:t>
            </a:r>
            <a:r>
              <a:rPr lang="en-IN" i="1" dirty="0"/>
              <a:t>home</a:t>
            </a:r>
            <a:endParaRPr lang="en-IN" dirty="0"/>
          </a:p>
        </p:txBody>
      </p:sp>
      <p:pic>
        <p:nvPicPr>
          <p:cNvPr id="2050" name="Picture 2" descr="Chapter 4] 4.3 How Linux Organizes Data">
            <a:extLst>
              <a:ext uri="{FF2B5EF4-FFF2-40B4-BE49-F238E27FC236}">
                <a16:creationId xmlns:a16="http://schemas.microsoft.com/office/drawing/2014/main" id="{19D811F8-8F3A-3020-9158-786B789B2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425" y="2896238"/>
            <a:ext cx="8070837" cy="3874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CBBE4-BD5C-E95B-6824-80652EA85818}"/>
              </a:ext>
            </a:extLst>
          </p:cNvPr>
          <p:cNvSpPr txBox="1"/>
          <p:nvPr/>
        </p:nvSpPr>
        <p:spPr>
          <a:xfrm>
            <a:off x="5630778" y="3183556"/>
            <a:ext cx="664144" cy="452387"/>
          </a:xfrm>
          <a:prstGeom prst="rect">
            <a:avLst/>
          </a:prstGeom>
          <a:solidFill>
            <a:schemeClr val="accent2">
              <a:lumMod val="60000"/>
              <a:lumOff val="40000"/>
              <a:alpha val="30000"/>
            </a:schemeClr>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734FBA7A-BFB3-50AE-DAA1-7B9E2F97D327}"/>
              </a:ext>
            </a:extLst>
          </p:cNvPr>
          <p:cNvSpPr txBox="1"/>
          <p:nvPr/>
        </p:nvSpPr>
        <p:spPr>
          <a:xfrm>
            <a:off x="5921969" y="4096352"/>
            <a:ext cx="664144" cy="452387"/>
          </a:xfrm>
          <a:prstGeom prst="rect">
            <a:avLst/>
          </a:prstGeom>
          <a:solidFill>
            <a:srgbClr val="FFFF00">
              <a:alpha val="30000"/>
            </a:srgbClr>
          </a:solidFill>
        </p:spPr>
        <p:txBody>
          <a:bodyPr wrap="square" rtlCol="0">
            <a:spAutoFit/>
          </a:bodyPr>
          <a:lstStyle/>
          <a:p>
            <a:endParaRPr lang="en-US" dirty="0"/>
          </a:p>
        </p:txBody>
      </p:sp>
      <p:sp>
        <p:nvSpPr>
          <p:cNvPr id="6" name="Callout: Line 5">
            <a:extLst>
              <a:ext uri="{FF2B5EF4-FFF2-40B4-BE49-F238E27FC236}">
                <a16:creationId xmlns:a16="http://schemas.microsoft.com/office/drawing/2014/main" id="{AA864572-D40C-867B-DDAE-0F25A4A9EBB0}"/>
              </a:ext>
            </a:extLst>
          </p:cNvPr>
          <p:cNvSpPr/>
          <p:nvPr/>
        </p:nvSpPr>
        <p:spPr>
          <a:xfrm>
            <a:off x="10385659" y="2666198"/>
            <a:ext cx="1405288" cy="1135781"/>
          </a:xfrm>
          <a:prstGeom prst="borderCallout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The </a:t>
            </a:r>
            <a:r>
              <a:rPr lang="en-US" dirty="0" err="1"/>
              <a:t>tilda</a:t>
            </a:r>
            <a:r>
              <a:rPr lang="en-US" dirty="0"/>
              <a:t> symbol (~) represents the user’s home directory</a:t>
            </a:r>
          </a:p>
        </p:txBody>
      </p:sp>
    </p:spTree>
    <p:extLst>
      <p:ext uri="{BB962C8B-B14F-4D97-AF65-F5344CB8AC3E}">
        <p14:creationId xmlns:p14="http://schemas.microsoft.com/office/powerpoint/2010/main" val="32516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38F0-F6A5-8832-CF88-A1180C19B40C}"/>
              </a:ext>
            </a:extLst>
          </p:cNvPr>
          <p:cNvSpPr>
            <a:spLocks noGrp="1"/>
          </p:cNvSpPr>
          <p:nvPr>
            <p:ph type="title"/>
          </p:nvPr>
        </p:nvSpPr>
        <p:spPr/>
        <p:txBody>
          <a:bodyPr/>
          <a:lstStyle/>
          <a:p>
            <a:r>
              <a:rPr lang="en-US" dirty="0"/>
              <a:t>Computer Basics</a:t>
            </a:r>
            <a:endParaRPr lang="en-GB" dirty="0"/>
          </a:p>
        </p:txBody>
      </p:sp>
      <p:pic>
        <p:nvPicPr>
          <p:cNvPr id="8" name="Content Placeholder 7">
            <a:extLst>
              <a:ext uri="{FF2B5EF4-FFF2-40B4-BE49-F238E27FC236}">
                <a16:creationId xmlns:a16="http://schemas.microsoft.com/office/drawing/2014/main" id="{D909F31A-C2CE-4CFF-452D-71001C1697D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81488" y="2671010"/>
            <a:ext cx="2859948" cy="2337302"/>
          </a:xfrm>
        </p:spPr>
      </p:pic>
      <p:sp>
        <p:nvSpPr>
          <p:cNvPr id="4" name="TextBox 3">
            <a:extLst>
              <a:ext uri="{FF2B5EF4-FFF2-40B4-BE49-F238E27FC236}">
                <a16:creationId xmlns:a16="http://schemas.microsoft.com/office/drawing/2014/main" id="{D47AEF33-A8B1-FCA4-2A9D-B1740427D66C}"/>
              </a:ext>
            </a:extLst>
          </p:cNvPr>
          <p:cNvSpPr txBox="1"/>
          <p:nvPr/>
        </p:nvSpPr>
        <p:spPr>
          <a:xfrm>
            <a:off x="2011680" y="3439551"/>
            <a:ext cx="1434904" cy="400110"/>
          </a:xfrm>
          <a:prstGeom prst="rect">
            <a:avLst/>
          </a:prstGeom>
          <a:noFill/>
        </p:spPr>
        <p:txBody>
          <a:bodyPr wrap="square" rtlCol="0">
            <a:spAutoFit/>
          </a:bodyPr>
          <a:lstStyle/>
          <a:p>
            <a:pPr algn="ctr"/>
            <a:r>
              <a:rPr lang="en-US" sz="2000" b="1" dirty="0"/>
              <a:t>Input</a:t>
            </a:r>
            <a:endParaRPr lang="en-GB" b="1" dirty="0"/>
          </a:p>
        </p:txBody>
      </p:sp>
      <p:sp>
        <p:nvSpPr>
          <p:cNvPr id="5" name="Arrow: Right 4">
            <a:extLst>
              <a:ext uri="{FF2B5EF4-FFF2-40B4-BE49-F238E27FC236}">
                <a16:creationId xmlns:a16="http://schemas.microsoft.com/office/drawing/2014/main" id="{26E45F79-0E01-97D9-6538-CA329A2AD279}"/>
              </a:ext>
            </a:extLst>
          </p:cNvPr>
          <p:cNvSpPr/>
          <p:nvPr/>
        </p:nvSpPr>
        <p:spPr>
          <a:xfrm>
            <a:off x="3446584" y="3425538"/>
            <a:ext cx="787791" cy="453683"/>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4EDC0A3-87A3-28CF-D977-DE02C6EBCD58}"/>
              </a:ext>
            </a:extLst>
          </p:cNvPr>
          <p:cNvSpPr txBox="1"/>
          <p:nvPr/>
        </p:nvSpPr>
        <p:spPr>
          <a:xfrm>
            <a:off x="9000979" y="3479111"/>
            <a:ext cx="1434904" cy="400110"/>
          </a:xfrm>
          <a:prstGeom prst="rect">
            <a:avLst/>
          </a:prstGeom>
          <a:noFill/>
        </p:spPr>
        <p:txBody>
          <a:bodyPr wrap="square" rtlCol="0">
            <a:spAutoFit/>
          </a:bodyPr>
          <a:lstStyle/>
          <a:p>
            <a:pPr algn="ctr"/>
            <a:r>
              <a:rPr lang="en-US" sz="2000" b="1" dirty="0"/>
              <a:t>Output</a:t>
            </a:r>
            <a:endParaRPr lang="en-GB" b="1" dirty="0"/>
          </a:p>
        </p:txBody>
      </p:sp>
      <p:sp>
        <p:nvSpPr>
          <p:cNvPr id="9" name="Arrow: Right 8">
            <a:extLst>
              <a:ext uri="{FF2B5EF4-FFF2-40B4-BE49-F238E27FC236}">
                <a16:creationId xmlns:a16="http://schemas.microsoft.com/office/drawing/2014/main" id="{31A0FB27-25A6-897A-56DB-20FC7FEF03D4}"/>
              </a:ext>
            </a:extLst>
          </p:cNvPr>
          <p:cNvSpPr/>
          <p:nvPr/>
        </p:nvSpPr>
        <p:spPr>
          <a:xfrm>
            <a:off x="8388549" y="3452324"/>
            <a:ext cx="787791" cy="453683"/>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455AB85-C03B-DEF8-8E16-DFDA145A15BB}"/>
              </a:ext>
            </a:extLst>
          </p:cNvPr>
          <p:cNvSpPr txBox="1"/>
          <p:nvPr/>
        </p:nvSpPr>
        <p:spPr>
          <a:xfrm>
            <a:off x="5118295" y="3286552"/>
            <a:ext cx="1434904" cy="400110"/>
          </a:xfrm>
          <a:prstGeom prst="rect">
            <a:avLst/>
          </a:prstGeom>
          <a:noFill/>
        </p:spPr>
        <p:txBody>
          <a:bodyPr wrap="square" rtlCol="0">
            <a:spAutoFit/>
          </a:bodyPr>
          <a:lstStyle/>
          <a:p>
            <a:pPr algn="ctr"/>
            <a:r>
              <a:rPr lang="en-US" sz="2000" b="1" dirty="0"/>
              <a:t>Processing</a:t>
            </a:r>
            <a:endParaRPr lang="en-GB" b="1" dirty="0"/>
          </a:p>
        </p:txBody>
      </p:sp>
    </p:spTree>
    <p:extLst>
      <p:ext uri="{BB962C8B-B14F-4D97-AF65-F5344CB8AC3E}">
        <p14:creationId xmlns:p14="http://schemas.microsoft.com/office/powerpoint/2010/main" val="4161464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CC05-348C-6BEE-8BF5-CC7EA3474AC2}"/>
              </a:ext>
            </a:extLst>
          </p:cNvPr>
          <p:cNvSpPr>
            <a:spLocks noGrp="1"/>
          </p:cNvSpPr>
          <p:nvPr>
            <p:ph type="title"/>
          </p:nvPr>
        </p:nvSpPr>
        <p:spPr/>
        <p:txBody>
          <a:bodyPr/>
          <a:lstStyle/>
          <a:p>
            <a:r>
              <a:rPr lang="en-US" dirty="0"/>
              <a:t>File and Directory Commands</a:t>
            </a:r>
          </a:p>
        </p:txBody>
      </p:sp>
      <p:sp>
        <p:nvSpPr>
          <p:cNvPr id="3" name="Content Placeholder 2">
            <a:extLst>
              <a:ext uri="{FF2B5EF4-FFF2-40B4-BE49-F238E27FC236}">
                <a16:creationId xmlns:a16="http://schemas.microsoft.com/office/drawing/2014/main" id="{1133889F-524A-790D-6B2C-3723877D2CE9}"/>
              </a:ext>
            </a:extLst>
          </p:cNvPr>
          <p:cNvSpPr>
            <a:spLocks noGrp="1"/>
          </p:cNvSpPr>
          <p:nvPr>
            <p:ph idx="1"/>
          </p:nvPr>
        </p:nvSpPr>
        <p:spPr/>
        <p:txBody>
          <a:bodyPr>
            <a:normAutofit fontScale="77500" lnSpcReduction="20000"/>
          </a:bodyPr>
          <a:lstStyle/>
          <a:p>
            <a:r>
              <a:rPr lang="en-US" b="1" dirty="0"/>
              <a:t>touch</a:t>
            </a:r>
            <a:r>
              <a:rPr lang="en-US" dirty="0"/>
              <a:t>: Create an empty file</a:t>
            </a:r>
          </a:p>
          <a:p>
            <a:r>
              <a:rPr lang="en-US" b="1" dirty="0" err="1"/>
              <a:t>pwd</a:t>
            </a:r>
            <a:r>
              <a:rPr lang="en-US" dirty="0"/>
              <a:t>: Print Working Directory</a:t>
            </a:r>
          </a:p>
          <a:p>
            <a:r>
              <a:rPr lang="en-US" b="1" dirty="0"/>
              <a:t>cd</a:t>
            </a:r>
            <a:r>
              <a:rPr lang="en-US" dirty="0"/>
              <a:t>: Change directory </a:t>
            </a:r>
          </a:p>
          <a:p>
            <a:pPr lvl="1"/>
            <a:r>
              <a:rPr lang="en-US" dirty="0"/>
              <a:t>Absolute path: Start from root – cd /home/</a:t>
            </a:r>
            <a:r>
              <a:rPr lang="en-US" dirty="0" err="1"/>
              <a:t>atul</a:t>
            </a:r>
            <a:r>
              <a:rPr lang="en-US" dirty="0"/>
              <a:t>/Downloads</a:t>
            </a:r>
          </a:p>
          <a:p>
            <a:pPr lvl="1"/>
            <a:r>
              <a:rPr lang="en-US" dirty="0"/>
              <a:t>Relative path: Start from current position – cd ..    or   cd test</a:t>
            </a:r>
          </a:p>
          <a:p>
            <a:pPr lvl="1"/>
            <a:r>
              <a:rPr lang="en-US" dirty="0"/>
              <a:t>Go to root: cd /</a:t>
            </a:r>
          </a:p>
          <a:p>
            <a:pPr lvl="1"/>
            <a:r>
              <a:rPr lang="en-US" dirty="0"/>
              <a:t>Go to user’s home directory: cd</a:t>
            </a:r>
          </a:p>
          <a:p>
            <a:r>
              <a:rPr lang="en-US" i="1" dirty="0"/>
              <a:t>Note: . is the current directory and .. Is the parent directory</a:t>
            </a:r>
          </a:p>
          <a:p>
            <a:r>
              <a:rPr lang="en-US" b="1" dirty="0"/>
              <a:t>ls</a:t>
            </a:r>
            <a:r>
              <a:rPr lang="en-US" dirty="0"/>
              <a:t>:</a:t>
            </a:r>
            <a:r>
              <a:rPr lang="en-US" b="1" dirty="0"/>
              <a:t> </a:t>
            </a:r>
            <a:r>
              <a:rPr lang="en-US" dirty="0"/>
              <a:t>List all files in a specified directory</a:t>
            </a:r>
          </a:p>
          <a:p>
            <a:r>
              <a:rPr lang="en-IN" b="1" dirty="0" err="1"/>
              <a:t>mkdir</a:t>
            </a:r>
            <a:r>
              <a:rPr lang="en-IN" dirty="0"/>
              <a:t>: Create a directory</a:t>
            </a:r>
          </a:p>
          <a:p>
            <a:r>
              <a:rPr lang="en-IN" b="1" dirty="0"/>
              <a:t>cp</a:t>
            </a:r>
            <a:r>
              <a:rPr lang="en-IN" dirty="0"/>
              <a:t>: Copy files and directories</a:t>
            </a:r>
          </a:p>
          <a:p>
            <a:r>
              <a:rPr lang="en-IN" b="1" dirty="0"/>
              <a:t>mv</a:t>
            </a:r>
            <a:r>
              <a:rPr lang="en-IN" dirty="0"/>
              <a:t>: Rename a file/directory</a:t>
            </a:r>
          </a:p>
          <a:p>
            <a:r>
              <a:rPr lang="en-IN" b="1" dirty="0"/>
              <a:t>rm</a:t>
            </a:r>
            <a:r>
              <a:rPr lang="en-IN" dirty="0"/>
              <a:t>: Delete a file, </a:t>
            </a:r>
            <a:r>
              <a:rPr lang="en-IN" b="1" dirty="0"/>
              <a:t>rm -r</a:t>
            </a:r>
            <a:r>
              <a:rPr lang="en-IN" dirty="0"/>
              <a:t>:  Recursively delete a directory and all sub-directories </a:t>
            </a:r>
            <a:endParaRPr lang="en-US" dirty="0"/>
          </a:p>
        </p:txBody>
      </p:sp>
    </p:spTree>
    <p:extLst>
      <p:ext uri="{BB962C8B-B14F-4D97-AF65-F5344CB8AC3E}">
        <p14:creationId xmlns:p14="http://schemas.microsoft.com/office/powerpoint/2010/main" val="2935586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AE740-FEF6-84B8-BE3D-29E99A83DD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BB9028-FE0E-E7B0-25E5-7BA67A32BD36}"/>
              </a:ext>
            </a:extLst>
          </p:cNvPr>
          <p:cNvSpPr>
            <a:spLocks noGrp="1"/>
          </p:cNvSpPr>
          <p:nvPr>
            <p:ph type="title"/>
          </p:nvPr>
        </p:nvSpPr>
        <p:spPr/>
        <p:txBody>
          <a:bodyPr/>
          <a:lstStyle/>
          <a:p>
            <a:r>
              <a:rPr lang="en-IN" dirty="0"/>
              <a:t>Linux Editors</a:t>
            </a:r>
          </a:p>
        </p:txBody>
      </p:sp>
      <p:sp>
        <p:nvSpPr>
          <p:cNvPr id="5" name="Content Placeholder 4">
            <a:extLst>
              <a:ext uri="{FF2B5EF4-FFF2-40B4-BE49-F238E27FC236}">
                <a16:creationId xmlns:a16="http://schemas.microsoft.com/office/drawing/2014/main" id="{87B0704A-6626-F3FA-A027-FA890144E961}"/>
              </a:ext>
            </a:extLst>
          </p:cNvPr>
          <p:cNvSpPr>
            <a:spLocks noGrp="1"/>
          </p:cNvSpPr>
          <p:nvPr>
            <p:ph idx="1"/>
          </p:nvPr>
        </p:nvSpPr>
        <p:spPr/>
        <p:txBody>
          <a:bodyPr/>
          <a:lstStyle/>
          <a:p>
            <a:r>
              <a:rPr lang="en-IN" dirty="0"/>
              <a:t>vi – The original Linux editor</a:t>
            </a:r>
          </a:p>
          <a:p>
            <a:r>
              <a:rPr lang="en-IN" dirty="0"/>
              <a:t>vim – Improved version of vi</a:t>
            </a:r>
          </a:p>
          <a:p>
            <a:r>
              <a:rPr lang="en-IN" dirty="0"/>
              <a:t>nano – Easy to work with (To install: </a:t>
            </a:r>
            <a:r>
              <a:rPr lang="en-IN" b="1" dirty="0" err="1"/>
              <a:t>sudo</a:t>
            </a:r>
            <a:r>
              <a:rPr lang="en-IN" b="1" dirty="0"/>
              <a:t> apt-get update</a:t>
            </a:r>
            <a:r>
              <a:rPr lang="en-IN" dirty="0"/>
              <a:t> and then </a:t>
            </a:r>
            <a:r>
              <a:rPr lang="en-IN" b="1" dirty="0" err="1"/>
              <a:t>sudo</a:t>
            </a:r>
            <a:r>
              <a:rPr lang="en-IN" b="1" dirty="0"/>
              <a:t> apt-get install nano</a:t>
            </a:r>
            <a:r>
              <a:rPr lang="en-IN" dirty="0"/>
              <a:t>)</a:t>
            </a:r>
          </a:p>
        </p:txBody>
      </p:sp>
    </p:spTree>
    <p:extLst>
      <p:ext uri="{BB962C8B-B14F-4D97-AF65-F5344CB8AC3E}">
        <p14:creationId xmlns:p14="http://schemas.microsoft.com/office/powerpoint/2010/main" val="2970616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A703-955A-7B08-45EC-B0031B35EF2E}"/>
              </a:ext>
            </a:extLst>
          </p:cNvPr>
          <p:cNvSpPr>
            <a:spLocks noGrp="1"/>
          </p:cNvSpPr>
          <p:nvPr>
            <p:ph type="title"/>
          </p:nvPr>
        </p:nvSpPr>
        <p:spPr/>
        <p:txBody>
          <a:bodyPr/>
          <a:lstStyle/>
          <a:p>
            <a:r>
              <a:rPr lang="en-US" dirty="0"/>
              <a:t>The vi Editor</a:t>
            </a:r>
          </a:p>
        </p:txBody>
      </p:sp>
      <p:sp>
        <p:nvSpPr>
          <p:cNvPr id="3" name="Content Placeholder 2">
            <a:extLst>
              <a:ext uri="{FF2B5EF4-FFF2-40B4-BE49-F238E27FC236}">
                <a16:creationId xmlns:a16="http://schemas.microsoft.com/office/drawing/2014/main" id="{60436C71-EA9B-3369-E284-32838A0F354B}"/>
              </a:ext>
            </a:extLst>
          </p:cNvPr>
          <p:cNvSpPr>
            <a:spLocks noGrp="1"/>
          </p:cNvSpPr>
          <p:nvPr>
            <p:ph idx="1"/>
          </p:nvPr>
        </p:nvSpPr>
        <p:spPr/>
        <p:txBody>
          <a:bodyPr/>
          <a:lstStyle/>
          <a:p>
            <a:r>
              <a:rPr lang="en-US" dirty="0"/>
              <a:t>Modal editing: Three different modes: normal, insert, command-line</a:t>
            </a:r>
          </a:p>
          <a:p>
            <a:r>
              <a:rPr lang="en-US" b="1" dirty="0"/>
              <a:t>Normal mode</a:t>
            </a:r>
            <a:r>
              <a:rPr lang="en-US" dirty="0"/>
              <a:t>: Navigate the file, Editing commands are possible</a:t>
            </a:r>
          </a:p>
          <a:p>
            <a:r>
              <a:rPr lang="en-US" b="1" dirty="0"/>
              <a:t>Insert mode</a:t>
            </a:r>
            <a:r>
              <a:rPr lang="en-US" dirty="0"/>
              <a:t>: For inserting text</a:t>
            </a:r>
          </a:p>
          <a:p>
            <a:r>
              <a:rPr lang="en-US" b="1" dirty="0"/>
              <a:t>Command-line mode</a:t>
            </a:r>
            <a:r>
              <a:rPr lang="en-US" dirty="0"/>
              <a:t>: Editor commands</a:t>
            </a:r>
          </a:p>
          <a:p>
            <a:endParaRPr lang="en-US" dirty="0"/>
          </a:p>
          <a:p>
            <a:r>
              <a:rPr lang="en-US" dirty="0"/>
              <a:t>Normal mode commands: Cursor movement using h (left), j (down), k (up), l (right), w (one word forward), b (one word back), gg (BOF), G (EOF)</a:t>
            </a:r>
          </a:p>
          <a:p>
            <a:endParaRPr lang="en-US" dirty="0"/>
          </a:p>
        </p:txBody>
      </p:sp>
    </p:spTree>
    <p:extLst>
      <p:ext uri="{BB962C8B-B14F-4D97-AF65-F5344CB8AC3E}">
        <p14:creationId xmlns:p14="http://schemas.microsoft.com/office/powerpoint/2010/main" val="2295193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47B7-A88B-B939-C728-858186DC1806}"/>
              </a:ext>
            </a:extLst>
          </p:cNvPr>
          <p:cNvSpPr>
            <a:spLocks noGrp="1"/>
          </p:cNvSpPr>
          <p:nvPr>
            <p:ph type="title"/>
          </p:nvPr>
        </p:nvSpPr>
        <p:spPr/>
        <p:txBody>
          <a:bodyPr/>
          <a:lstStyle/>
          <a:p>
            <a:r>
              <a:rPr lang="en-US" dirty="0"/>
              <a:t>Using vi</a:t>
            </a:r>
          </a:p>
        </p:txBody>
      </p:sp>
      <p:sp>
        <p:nvSpPr>
          <p:cNvPr id="3" name="Content Placeholder 2">
            <a:extLst>
              <a:ext uri="{FF2B5EF4-FFF2-40B4-BE49-F238E27FC236}">
                <a16:creationId xmlns:a16="http://schemas.microsoft.com/office/drawing/2014/main" id="{71410232-8A8F-5405-5A84-8BB066C11891}"/>
              </a:ext>
            </a:extLst>
          </p:cNvPr>
          <p:cNvSpPr>
            <a:spLocks noGrp="1"/>
          </p:cNvSpPr>
          <p:nvPr>
            <p:ph idx="1"/>
          </p:nvPr>
        </p:nvSpPr>
        <p:spPr/>
        <p:txBody>
          <a:bodyPr/>
          <a:lstStyle/>
          <a:p>
            <a:r>
              <a:rPr lang="en-US" b="0" i="0" dirty="0">
                <a:solidFill>
                  <a:srgbClr val="F9F9F9"/>
                </a:solidFill>
                <a:effectLst/>
                <a:latin typeface="Söhne"/>
              </a:rPr>
              <a:t>Problem: Create a file test.txt, add three lines, save and exit and again reopen the file and edit the second line, save and exit.</a:t>
            </a:r>
          </a:p>
          <a:p>
            <a:r>
              <a:rPr lang="en-US" dirty="0">
                <a:solidFill>
                  <a:srgbClr val="F9F9F9"/>
                </a:solidFill>
                <a:latin typeface="Söhne"/>
              </a:rPr>
              <a:t>By default, vi starts in the normal mode, so press </a:t>
            </a:r>
            <a:r>
              <a:rPr lang="en-US" b="1" dirty="0" err="1">
                <a:solidFill>
                  <a:srgbClr val="FFFF00"/>
                </a:solidFill>
                <a:latin typeface="Söhne"/>
              </a:rPr>
              <a:t>i</a:t>
            </a:r>
            <a:r>
              <a:rPr lang="en-US" dirty="0">
                <a:solidFill>
                  <a:srgbClr val="F9F9F9"/>
                </a:solidFill>
                <a:latin typeface="Söhne"/>
              </a:rPr>
              <a:t> to switch to insert mode and type three lines, then </a:t>
            </a:r>
            <a:r>
              <a:rPr lang="en-US" b="1" dirty="0">
                <a:solidFill>
                  <a:srgbClr val="FFFF00"/>
                </a:solidFill>
                <a:latin typeface="Söhne"/>
              </a:rPr>
              <a:t>ESC</a:t>
            </a:r>
            <a:r>
              <a:rPr lang="en-US" dirty="0">
                <a:solidFill>
                  <a:srgbClr val="F9F9F9"/>
                </a:solidFill>
                <a:latin typeface="Söhne"/>
              </a:rPr>
              <a:t>, then type </a:t>
            </a:r>
            <a:r>
              <a:rPr lang="en-US" b="1" dirty="0">
                <a:solidFill>
                  <a:srgbClr val="FFFF00"/>
                </a:solidFill>
                <a:latin typeface="Söhne"/>
              </a:rPr>
              <a:t>:</a:t>
            </a:r>
            <a:r>
              <a:rPr lang="en-US" b="1" dirty="0" err="1">
                <a:solidFill>
                  <a:srgbClr val="FFFF00"/>
                </a:solidFill>
                <a:latin typeface="Söhne"/>
              </a:rPr>
              <a:t>wq</a:t>
            </a:r>
            <a:r>
              <a:rPr lang="en-US" b="1" dirty="0">
                <a:solidFill>
                  <a:srgbClr val="FFFF00"/>
                </a:solidFill>
                <a:latin typeface="Söhne"/>
              </a:rPr>
              <a:t> </a:t>
            </a:r>
            <a:r>
              <a:rPr lang="en-US" dirty="0">
                <a:solidFill>
                  <a:srgbClr val="F9F9F9"/>
                </a:solidFill>
                <a:latin typeface="Söhne"/>
              </a:rPr>
              <a:t>and </a:t>
            </a:r>
            <a:r>
              <a:rPr lang="en-US" b="1" dirty="0">
                <a:solidFill>
                  <a:srgbClr val="FFFF00"/>
                </a:solidFill>
                <a:latin typeface="Söhne"/>
              </a:rPr>
              <a:t>ENTER </a:t>
            </a:r>
            <a:r>
              <a:rPr lang="en-US" dirty="0">
                <a:solidFill>
                  <a:srgbClr val="F9F9F9"/>
                </a:solidFill>
                <a:latin typeface="Söhne"/>
              </a:rPr>
              <a:t>to save and exit</a:t>
            </a:r>
          </a:p>
          <a:p>
            <a:r>
              <a:rPr lang="en-US" dirty="0">
                <a:solidFill>
                  <a:srgbClr val="F9F9F9"/>
                </a:solidFill>
                <a:latin typeface="Söhne"/>
              </a:rPr>
              <a:t>Then reopen the file, use </a:t>
            </a:r>
            <a:r>
              <a:rPr lang="en-US" b="1" dirty="0">
                <a:solidFill>
                  <a:srgbClr val="FFFF00"/>
                </a:solidFill>
                <a:latin typeface="Söhne"/>
              </a:rPr>
              <a:t>j</a:t>
            </a:r>
            <a:r>
              <a:rPr lang="en-US" dirty="0">
                <a:solidFill>
                  <a:srgbClr val="F9F9F9"/>
                </a:solidFill>
                <a:latin typeface="Söhne"/>
              </a:rPr>
              <a:t> twice to move cursor down two lines, press </a:t>
            </a:r>
            <a:r>
              <a:rPr lang="en-US" b="1" dirty="0" err="1">
                <a:solidFill>
                  <a:srgbClr val="FFFF00"/>
                </a:solidFill>
                <a:latin typeface="Söhne"/>
              </a:rPr>
              <a:t>i</a:t>
            </a:r>
            <a:r>
              <a:rPr lang="en-US" dirty="0">
                <a:solidFill>
                  <a:srgbClr val="F9F9F9"/>
                </a:solidFill>
                <a:latin typeface="Söhne"/>
              </a:rPr>
              <a:t> to switch to insert mode, again repeat </a:t>
            </a:r>
            <a:r>
              <a:rPr lang="en-US" b="1" dirty="0">
                <a:solidFill>
                  <a:srgbClr val="FFFF00"/>
                </a:solidFill>
                <a:latin typeface="Söhne"/>
              </a:rPr>
              <a:t>ESC :</a:t>
            </a:r>
            <a:r>
              <a:rPr lang="en-US" b="1" dirty="0" err="1">
                <a:solidFill>
                  <a:srgbClr val="FFFF00"/>
                </a:solidFill>
                <a:latin typeface="Söhne"/>
              </a:rPr>
              <a:t>wq</a:t>
            </a:r>
            <a:r>
              <a:rPr lang="en-US" b="1" dirty="0">
                <a:solidFill>
                  <a:srgbClr val="FFFF00"/>
                </a:solidFill>
                <a:latin typeface="Söhne"/>
              </a:rPr>
              <a:t> ENTER</a:t>
            </a:r>
          </a:p>
          <a:p>
            <a:r>
              <a:rPr lang="en-US" dirty="0">
                <a:solidFill>
                  <a:srgbClr val="F9F9F9"/>
                </a:solidFill>
                <a:latin typeface="Söhne"/>
              </a:rPr>
              <a:t>To quit vi without saving the changes, </a:t>
            </a:r>
            <a:r>
              <a:rPr lang="en-US" b="1" dirty="0">
                <a:solidFill>
                  <a:srgbClr val="FFFF00"/>
                </a:solidFill>
                <a:latin typeface="Söhne"/>
              </a:rPr>
              <a:t>ESC :q! ENTER</a:t>
            </a:r>
          </a:p>
          <a:p>
            <a:r>
              <a:rPr lang="en-US" dirty="0">
                <a:solidFill>
                  <a:srgbClr val="F9F9F9"/>
                </a:solidFill>
                <a:latin typeface="Söhne"/>
              </a:rPr>
              <a:t>To display line numbers in vi, </a:t>
            </a:r>
            <a:r>
              <a:rPr lang="en-US" b="1" dirty="0">
                <a:solidFill>
                  <a:srgbClr val="FFFF00"/>
                </a:solidFill>
                <a:latin typeface="Söhne"/>
              </a:rPr>
              <a:t>ESC :set number ENTER</a:t>
            </a:r>
          </a:p>
        </p:txBody>
      </p:sp>
    </p:spTree>
    <p:extLst>
      <p:ext uri="{BB962C8B-B14F-4D97-AF65-F5344CB8AC3E}">
        <p14:creationId xmlns:p14="http://schemas.microsoft.com/office/powerpoint/2010/main" val="2152246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51E6-A34A-35E1-4571-8EB5D2BB2F61}"/>
              </a:ext>
            </a:extLst>
          </p:cNvPr>
          <p:cNvSpPr>
            <a:spLocks noGrp="1"/>
          </p:cNvSpPr>
          <p:nvPr>
            <p:ph type="title"/>
          </p:nvPr>
        </p:nvSpPr>
        <p:spPr/>
        <p:txBody>
          <a:bodyPr/>
          <a:lstStyle/>
          <a:p>
            <a:r>
              <a:rPr lang="en-US" dirty="0"/>
              <a:t>Moving First Three Lines of a File to its End in vi</a:t>
            </a:r>
          </a:p>
        </p:txBody>
      </p:sp>
      <p:sp>
        <p:nvSpPr>
          <p:cNvPr id="3" name="Content Placeholder 2">
            <a:extLst>
              <a:ext uri="{FF2B5EF4-FFF2-40B4-BE49-F238E27FC236}">
                <a16:creationId xmlns:a16="http://schemas.microsoft.com/office/drawing/2014/main" id="{B5A12001-869A-DD72-F5CF-ADBA47413E50}"/>
              </a:ext>
            </a:extLst>
          </p:cNvPr>
          <p:cNvSpPr>
            <a:spLocks noGrp="1"/>
          </p:cNvSpPr>
          <p:nvPr>
            <p:ph idx="1"/>
          </p:nvPr>
        </p:nvSpPr>
        <p:spPr/>
        <p:txBody>
          <a:bodyPr>
            <a:normAutofit/>
          </a:bodyPr>
          <a:lstStyle/>
          <a:p>
            <a:r>
              <a:rPr lang="en-US" dirty="0"/>
              <a:t>Once inside vi, press the Esc key to ensure you are in command mode.</a:t>
            </a:r>
          </a:p>
          <a:p>
            <a:r>
              <a:rPr lang="en-US" dirty="0"/>
              <a:t>Move the cursor to the beginning of the file by pressing gg.</a:t>
            </a:r>
          </a:p>
          <a:p>
            <a:r>
              <a:rPr lang="en-US" dirty="0"/>
              <a:t>Enter visual mode by typing V (uppercase V).</a:t>
            </a:r>
          </a:p>
          <a:p>
            <a:r>
              <a:rPr lang="en-US" dirty="0"/>
              <a:t>Move the cursor down to select the first three lines by pressing 3j or simply 3↓.</a:t>
            </a:r>
          </a:p>
          <a:p>
            <a:r>
              <a:rPr lang="en-US" dirty="0"/>
              <a:t>Once the lines are selected, cut them by typing d.</a:t>
            </a:r>
          </a:p>
          <a:p>
            <a:r>
              <a:rPr lang="en-US" dirty="0"/>
              <a:t>Move to the end of the file by typing G.</a:t>
            </a:r>
          </a:p>
          <a:p>
            <a:r>
              <a:rPr lang="en-US" dirty="0"/>
              <a:t>Paste the cut lines by typing p.</a:t>
            </a:r>
          </a:p>
        </p:txBody>
      </p:sp>
    </p:spTree>
    <p:extLst>
      <p:ext uri="{BB962C8B-B14F-4D97-AF65-F5344CB8AC3E}">
        <p14:creationId xmlns:p14="http://schemas.microsoft.com/office/powerpoint/2010/main" val="2826267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B1E48-E3A5-B076-C116-F946398D5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BCC3ED-1D15-AAAA-49BA-B2DCC6022758}"/>
              </a:ext>
            </a:extLst>
          </p:cNvPr>
          <p:cNvSpPr>
            <a:spLocks noGrp="1"/>
          </p:cNvSpPr>
          <p:nvPr>
            <p:ph type="title"/>
          </p:nvPr>
        </p:nvSpPr>
        <p:spPr/>
        <p:txBody>
          <a:bodyPr/>
          <a:lstStyle/>
          <a:p>
            <a:r>
              <a:rPr lang="en-US" b="0" i="0" dirty="0">
                <a:solidFill>
                  <a:srgbClr val="F9F9F9"/>
                </a:solidFill>
                <a:effectLst/>
                <a:latin typeface="Söhne"/>
              </a:rPr>
              <a:t>Copy the 5th line and paste it above the first line in vi</a:t>
            </a:r>
            <a:endParaRPr lang="en-US" dirty="0"/>
          </a:p>
        </p:txBody>
      </p:sp>
      <p:sp>
        <p:nvSpPr>
          <p:cNvPr id="3" name="Content Placeholder 2">
            <a:extLst>
              <a:ext uri="{FF2B5EF4-FFF2-40B4-BE49-F238E27FC236}">
                <a16:creationId xmlns:a16="http://schemas.microsoft.com/office/drawing/2014/main" id="{65668A8E-6817-1119-1364-E1B241AB24A0}"/>
              </a:ext>
            </a:extLst>
          </p:cNvPr>
          <p:cNvSpPr>
            <a:spLocks noGrp="1"/>
          </p:cNvSpPr>
          <p:nvPr>
            <p:ph idx="1"/>
          </p:nvPr>
        </p:nvSpPr>
        <p:spPr/>
        <p:txBody>
          <a:bodyPr>
            <a:normAutofit/>
          </a:bodyPr>
          <a:lstStyle/>
          <a:p>
            <a:r>
              <a:rPr lang="en-US" dirty="0"/>
              <a:t>Once inside vi, press the Esc key to ensure you are in command mode.</a:t>
            </a:r>
          </a:p>
          <a:p>
            <a:r>
              <a:rPr lang="en-US" dirty="0"/>
              <a:t>Move the cursor to the 5th line by typing 5G or simply 5gg.</a:t>
            </a:r>
          </a:p>
          <a:p>
            <a:r>
              <a:rPr lang="en-US" dirty="0"/>
              <a:t>Enter visual mode by typing V (uppercase V).</a:t>
            </a:r>
          </a:p>
          <a:p>
            <a:r>
              <a:rPr lang="en-US" dirty="0"/>
              <a:t>Move the cursor down to select the entire 5th line by pressing j or ↓.</a:t>
            </a:r>
          </a:p>
          <a:p>
            <a:r>
              <a:rPr lang="en-US" dirty="0"/>
              <a:t>Once the line is selected, copy it by typing y.</a:t>
            </a:r>
          </a:p>
          <a:p>
            <a:r>
              <a:rPr lang="en-US" dirty="0"/>
              <a:t>Move to the first line by typing gg.</a:t>
            </a:r>
          </a:p>
          <a:p>
            <a:r>
              <a:rPr lang="en-US" dirty="0"/>
              <a:t>Paste the copied line above the first line by typing P (uppercase P).</a:t>
            </a:r>
          </a:p>
        </p:txBody>
      </p:sp>
    </p:spTree>
    <p:extLst>
      <p:ext uri="{BB962C8B-B14F-4D97-AF65-F5344CB8AC3E}">
        <p14:creationId xmlns:p14="http://schemas.microsoft.com/office/powerpoint/2010/main" val="93371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D5A2-F7B5-AFF1-AADA-74605F73F6E3}"/>
              </a:ext>
            </a:extLst>
          </p:cNvPr>
          <p:cNvSpPr>
            <a:spLocks noGrp="1"/>
          </p:cNvSpPr>
          <p:nvPr>
            <p:ph type="title"/>
          </p:nvPr>
        </p:nvSpPr>
        <p:spPr/>
        <p:txBody>
          <a:bodyPr/>
          <a:lstStyle/>
          <a:p>
            <a:r>
              <a:rPr lang="en-US" dirty="0"/>
              <a:t>Find and Replace in vi</a:t>
            </a:r>
          </a:p>
        </p:txBody>
      </p:sp>
      <p:sp>
        <p:nvSpPr>
          <p:cNvPr id="3" name="Content Placeholder 2">
            <a:extLst>
              <a:ext uri="{FF2B5EF4-FFF2-40B4-BE49-F238E27FC236}">
                <a16:creationId xmlns:a16="http://schemas.microsoft.com/office/drawing/2014/main" id="{F399A9DC-C1A9-32CA-DA48-F081D0E1486B}"/>
              </a:ext>
            </a:extLst>
          </p:cNvPr>
          <p:cNvSpPr>
            <a:spLocks noGrp="1"/>
          </p:cNvSpPr>
          <p:nvPr>
            <p:ph idx="1"/>
          </p:nvPr>
        </p:nvSpPr>
        <p:spPr/>
        <p:txBody>
          <a:bodyPr/>
          <a:lstStyle/>
          <a:p>
            <a:r>
              <a:rPr lang="en-US" dirty="0"/>
              <a:t>Forward search </a:t>
            </a:r>
            <a:r>
              <a:rPr lang="en-US" dirty="0" err="1"/>
              <a:t>cdac</a:t>
            </a:r>
            <a:r>
              <a:rPr lang="en-US" dirty="0"/>
              <a:t>: ESC and then /</a:t>
            </a:r>
            <a:r>
              <a:rPr lang="en-US" dirty="0" err="1"/>
              <a:t>cdac</a:t>
            </a:r>
            <a:r>
              <a:rPr lang="en-US" dirty="0"/>
              <a:t> (n to go to the next occurrence, N to go to the previous occurrence)</a:t>
            </a:r>
          </a:p>
          <a:p>
            <a:r>
              <a:rPr lang="en-US" dirty="0"/>
              <a:t>Backward search </a:t>
            </a:r>
            <a:r>
              <a:rPr lang="en-US" dirty="0" err="1"/>
              <a:t>cdac</a:t>
            </a:r>
            <a:r>
              <a:rPr lang="en-US" dirty="0"/>
              <a:t>: ESC and then ?</a:t>
            </a:r>
            <a:r>
              <a:rPr lang="en-US" dirty="0" err="1"/>
              <a:t>cdac</a:t>
            </a:r>
            <a:r>
              <a:rPr lang="en-US" dirty="0"/>
              <a:t> (n to go to the previous occurrence, N to go to the next occurrence)</a:t>
            </a:r>
          </a:p>
          <a:p>
            <a:endParaRPr lang="en-US" dirty="0"/>
          </a:p>
          <a:p>
            <a:r>
              <a:rPr lang="en-US" dirty="0"/>
              <a:t>Replace </a:t>
            </a:r>
            <a:r>
              <a:rPr lang="en-US" dirty="0" err="1"/>
              <a:t>abc</a:t>
            </a:r>
            <a:r>
              <a:rPr lang="en-US" dirty="0"/>
              <a:t> with </a:t>
            </a:r>
            <a:r>
              <a:rPr lang="en-US" dirty="0" err="1"/>
              <a:t>xyz</a:t>
            </a:r>
            <a:r>
              <a:rPr lang="en-US" dirty="0"/>
              <a:t>: ESC and then </a:t>
            </a:r>
            <a:r>
              <a:rPr lang="en-IN" b="1" i="0" dirty="0">
                <a:solidFill>
                  <a:srgbClr val="F9F9F9"/>
                </a:solidFill>
                <a:effectLst/>
                <a:latin typeface="Söhne Mono"/>
              </a:rPr>
              <a:t>:%s/</a:t>
            </a:r>
            <a:r>
              <a:rPr lang="en-IN" b="1" i="0" dirty="0" err="1">
                <a:solidFill>
                  <a:srgbClr val="F9F9F9"/>
                </a:solidFill>
                <a:effectLst/>
                <a:latin typeface="Söhne Mono"/>
              </a:rPr>
              <a:t>abc</a:t>
            </a:r>
            <a:r>
              <a:rPr lang="en-IN" b="1" i="0" dirty="0">
                <a:solidFill>
                  <a:srgbClr val="F9F9F9"/>
                </a:solidFill>
                <a:effectLst/>
                <a:latin typeface="Söhne Mono"/>
              </a:rPr>
              <a:t>/</a:t>
            </a:r>
            <a:r>
              <a:rPr lang="en-IN" b="1" i="0" dirty="0" err="1">
                <a:solidFill>
                  <a:srgbClr val="F9F9F9"/>
                </a:solidFill>
                <a:effectLst/>
                <a:latin typeface="Söhne Mono"/>
              </a:rPr>
              <a:t>xyz</a:t>
            </a:r>
            <a:r>
              <a:rPr lang="en-IN" b="1" i="0" dirty="0">
                <a:solidFill>
                  <a:srgbClr val="F9F9F9"/>
                </a:solidFill>
                <a:effectLst/>
                <a:latin typeface="Söhne Mono"/>
              </a:rPr>
              <a:t>/g</a:t>
            </a:r>
          </a:p>
          <a:p>
            <a:r>
              <a:rPr lang="en-IN" dirty="0">
                <a:solidFill>
                  <a:srgbClr val="F9F9F9"/>
                </a:solidFill>
                <a:latin typeface="Söhne Mono"/>
              </a:rPr>
              <a:t>Note: g = global, if omitted, it will replace only the first occurrence</a:t>
            </a:r>
            <a:endParaRPr lang="en-US" dirty="0"/>
          </a:p>
        </p:txBody>
      </p:sp>
    </p:spTree>
    <p:extLst>
      <p:ext uri="{BB962C8B-B14F-4D97-AF65-F5344CB8AC3E}">
        <p14:creationId xmlns:p14="http://schemas.microsoft.com/office/powerpoint/2010/main" val="2177476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E55D-908E-8EEC-F35F-DEFBE6FEB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2CE2D-B742-085E-2FC0-A54FEB787673}"/>
              </a:ext>
            </a:extLst>
          </p:cNvPr>
          <p:cNvSpPr>
            <a:spLocks noGrp="1"/>
          </p:cNvSpPr>
          <p:nvPr>
            <p:ph type="title"/>
          </p:nvPr>
        </p:nvSpPr>
        <p:spPr/>
        <p:txBody>
          <a:bodyPr/>
          <a:lstStyle/>
          <a:p>
            <a:r>
              <a:rPr lang="en-IN" dirty="0"/>
              <a:t>Counting Number of Lines in a File, etc</a:t>
            </a:r>
          </a:p>
        </p:txBody>
      </p:sp>
      <p:sp>
        <p:nvSpPr>
          <p:cNvPr id="3" name="Content Placeholder 2">
            <a:extLst>
              <a:ext uri="{FF2B5EF4-FFF2-40B4-BE49-F238E27FC236}">
                <a16:creationId xmlns:a16="http://schemas.microsoft.com/office/drawing/2014/main" id="{29F6D866-1F2B-C3D0-EB1B-4E40EC3D7E7C}"/>
              </a:ext>
            </a:extLst>
          </p:cNvPr>
          <p:cNvSpPr>
            <a:spLocks noGrp="1"/>
          </p:cNvSpPr>
          <p:nvPr>
            <p:ph idx="1"/>
          </p:nvPr>
        </p:nvSpPr>
        <p:spPr/>
        <p:txBody>
          <a:bodyPr/>
          <a:lstStyle/>
          <a:p>
            <a:r>
              <a:rPr lang="en-IN" dirty="0"/>
              <a:t>The </a:t>
            </a:r>
            <a:r>
              <a:rPr lang="en-IN" b="1" dirty="0"/>
              <a:t>word count (</a:t>
            </a:r>
            <a:r>
              <a:rPr lang="en-IN" b="1" dirty="0" err="1"/>
              <a:t>wc</a:t>
            </a:r>
            <a:r>
              <a:rPr lang="en-IN" b="1" dirty="0"/>
              <a:t>)</a:t>
            </a:r>
            <a:r>
              <a:rPr lang="en-IN" dirty="0"/>
              <a:t> command</a:t>
            </a:r>
          </a:p>
          <a:p>
            <a:r>
              <a:rPr lang="en-US" dirty="0"/>
              <a:t>Find out number of lines, words, bytes and characters in a file</a:t>
            </a:r>
          </a:p>
          <a:p>
            <a:r>
              <a:rPr lang="en-US" dirty="0"/>
              <a:t>Create two files: state.txt and capital.txt </a:t>
            </a:r>
            <a:endParaRPr lang="en-IN" dirty="0"/>
          </a:p>
        </p:txBody>
      </p:sp>
      <p:sp>
        <p:nvSpPr>
          <p:cNvPr id="4" name="TextBox 3">
            <a:extLst>
              <a:ext uri="{FF2B5EF4-FFF2-40B4-BE49-F238E27FC236}">
                <a16:creationId xmlns:a16="http://schemas.microsoft.com/office/drawing/2014/main" id="{4B7C8CBE-B67D-00B1-C22E-008FCB5FC0A8}"/>
              </a:ext>
            </a:extLst>
          </p:cNvPr>
          <p:cNvSpPr txBox="1"/>
          <p:nvPr/>
        </p:nvSpPr>
        <p:spPr>
          <a:xfrm>
            <a:off x="1047964" y="3491325"/>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Andhra Pradesh</a:t>
            </a:r>
          </a:p>
          <a:p>
            <a:r>
              <a:rPr lang="en-IN" dirty="0">
                <a:solidFill>
                  <a:schemeClr val="bg1"/>
                </a:solidFill>
              </a:rPr>
              <a:t>Arunachal Pradesh</a:t>
            </a:r>
          </a:p>
          <a:p>
            <a:r>
              <a:rPr lang="en-IN" dirty="0">
                <a:solidFill>
                  <a:schemeClr val="bg1"/>
                </a:solidFill>
              </a:rPr>
              <a:t>Assam</a:t>
            </a:r>
          </a:p>
          <a:p>
            <a:r>
              <a:rPr lang="en-IN" dirty="0">
                <a:solidFill>
                  <a:schemeClr val="bg1"/>
                </a:solidFill>
              </a:rPr>
              <a:t>Bihar</a:t>
            </a:r>
          </a:p>
          <a:p>
            <a:r>
              <a:rPr lang="en-IN" dirty="0">
                <a:solidFill>
                  <a:schemeClr val="bg1"/>
                </a:solidFill>
              </a:rPr>
              <a:t>Chhattisgarh</a:t>
            </a:r>
          </a:p>
        </p:txBody>
      </p:sp>
      <p:sp>
        <p:nvSpPr>
          <p:cNvPr id="5" name="TextBox 4">
            <a:extLst>
              <a:ext uri="{FF2B5EF4-FFF2-40B4-BE49-F238E27FC236}">
                <a16:creationId xmlns:a16="http://schemas.microsoft.com/office/drawing/2014/main" id="{9DAE92DB-A44A-BA9C-A070-FB0097A4AE8C}"/>
              </a:ext>
            </a:extLst>
          </p:cNvPr>
          <p:cNvSpPr txBox="1"/>
          <p:nvPr/>
        </p:nvSpPr>
        <p:spPr>
          <a:xfrm>
            <a:off x="4716266" y="3491325"/>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Amaravati</a:t>
            </a:r>
          </a:p>
          <a:p>
            <a:r>
              <a:rPr lang="en-IN" dirty="0">
                <a:solidFill>
                  <a:schemeClr val="bg1"/>
                </a:solidFill>
              </a:rPr>
              <a:t>Itanagar</a:t>
            </a:r>
          </a:p>
          <a:p>
            <a:r>
              <a:rPr lang="en-IN" dirty="0">
                <a:solidFill>
                  <a:schemeClr val="bg1"/>
                </a:solidFill>
              </a:rPr>
              <a:t>Dispur</a:t>
            </a:r>
          </a:p>
          <a:p>
            <a:r>
              <a:rPr lang="en-IN" dirty="0">
                <a:solidFill>
                  <a:schemeClr val="bg1"/>
                </a:solidFill>
              </a:rPr>
              <a:t>Patna</a:t>
            </a:r>
          </a:p>
          <a:p>
            <a:r>
              <a:rPr lang="en-IN" dirty="0">
                <a:solidFill>
                  <a:schemeClr val="bg1"/>
                </a:solidFill>
              </a:rPr>
              <a:t>Raipur</a:t>
            </a:r>
          </a:p>
        </p:txBody>
      </p:sp>
    </p:spTree>
    <p:extLst>
      <p:ext uri="{BB962C8B-B14F-4D97-AF65-F5344CB8AC3E}">
        <p14:creationId xmlns:p14="http://schemas.microsoft.com/office/powerpoint/2010/main" val="1437232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097E4-E606-4020-54E0-BDC27D10A8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BB19F-592C-BD26-D4A4-5E90276420FE}"/>
              </a:ext>
            </a:extLst>
          </p:cNvPr>
          <p:cNvSpPr>
            <a:spLocks noGrp="1"/>
          </p:cNvSpPr>
          <p:nvPr>
            <p:ph type="title"/>
          </p:nvPr>
        </p:nvSpPr>
        <p:spPr/>
        <p:txBody>
          <a:bodyPr/>
          <a:lstStyle/>
          <a:p>
            <a:r>
              <a:rPr lang="en-IN" dirty="0"/>
              <a:t>Counting Number of Lines in a File, etc</a:t>
            </a:r>
          </a:p>
        </p:txBody>
      </p:sp>
      <p:sp>
        <p:nvSpPr>
          <p:cNvPr id="6" name="Content Placeholder 5">
            <a:extLst>
              <a:ext uri="{FF2B5EF4-FFF2-40B4-BE49-F238E27FC236}">
                <a16:creationId xmlns:a16="http://schemas.microsoft.com/office/drawing/2014/main" id="{1F211BD6-6C70-B288-83E4-7AB87F1F7DEA}"/>
              </a:ext>
            </a:extLst>
          </p:cNvPr>
          <p:cNvSpPr>
            <a:spLocks noGrp="1"/>
          </p:cNvSpPr>
          <p:nvPr>
            <p:ph sz="half" idx="1"/>
          </p:nvPr>
        </p:nvSpPr>
        <p:spPr/>
        <p:txBody>
          <a:bodyPr>
            <a:normAutofit fontScale="92500" lnSpcReduction="20000"/>
          </a:bodyPr>
          <a:lstStyle/>
          <a:p>
            <a:endParaRPr lang="en-IN"/>
          </a:p>
        </p:txBody>
      </p:sp>
      <p:sp>
        <p:nvSpPr>
          <p:cNvPr id="7" name="Content Placeholder 6">
            <a:extLst>
              <a:ext uri="{FF2B5EF4-FFF2-40B4-BE49-F238E27FC236}">
                <a16:creationId xmlns:a16="http://schemas.microsoft.com/office/drawing/2014/main" id="{FBB08ED9-72F1-CEAD-17D0-B5BA65498C9E}"/>
              </a:ext>
            </a:extLst>
          </p:cNvPr>
          <p:cNvSpPr>
            <a:spLocks noGrp="1"/>
          </p:cNvSpPr>
          <p:nvPr>
            <p:ph sz="half" idx="2"/>
          </p:nvPr>
        </p:nvSpPr>
        <p:spPr/>
        <p:txBody>
          <a:bodyPr>
            <a:normAutofit fontScale="92500" lnSpcReduction="20000"/>
          </a:bodyPr>
          <a:lstStyle/>
          <a:p>
            <a:r>
              <a:rPr lang="en-IN" b="1" dirty="0" err="1"/>
              <a:t>wc</a:t>
            </a:r>
            <a:r>
              <a:rPr lang="en-IN" b="1" dirty="0"/>
              <a:t> state.txt</a:t>
            </a:r>
          </a:p>
          <a:p>
            <a:pPr lvl="1"/>
            <a:r>
              <a:rPr lang="en-US" dirty="0"/>
              <a:t>5  7 58 state.txt</a:t>
            </a:r>
          </a:p>
          <a:p>
            <a:r>
              <a:rPr lang="en-IN" b="1" dirty="0" err="1"/>
              <a:t>wc</a:t>
            </a:r>
            <a:r>
              <a:rPr lang="en-IN" b="1" dirty="0"/>
              <a:t> state.txt capital.txt</a:t>
            </a:r>
          </a:p>
          <a:p>
            <a:pPr lvl="1"/>
            <a:r>
              <a:rPr lang="en-IN" dirty="0"/>
              <a:t> 5  7 58 state.txt</a:t>
            </a:r>
          </a:p>
          <a:p>
            <a:pPr lvl="1"/>
            <a:r>
              <a:rPr lang="en-IN" dirty="0"/>
              <a:t> 5  5 39 capital.txt</a:t>
            </a:r>
          </a:p>
          <a:p>
            <a:pPr lvl="1"/>
            <a:r>
              <a:rPr lang="en-IN" dirty="0"/>
              <a:t>10 12 97 total</a:t>
            </a:r>
          </a:p>
          <a:p>
            <a:r>
              <a:rPr lang="en-US" b="1" dirty="0" err="1"/>
              <a:t>wc</a:t>
            </a:r>
            <a:r>
              <a:rPr lang="en-US" b="1" dirty="0"/>
              <a:t> -l state.txt</a:t>
            </a:r>
          </a:p>
          <a:p>
            <a:pPr lvl="1"/>
            <a:r>
              <a:rPr lang="en-US" dirty="0"/>
              <a:t>5 state.txt</a:t>
            </a:r>
          </a:p>
          <a:p>
            <a:r>
              <a:rPr lang="en-US" b="1" dirty="0" err="1"/>
              <a:t>wc</a:t>
            </a:r>
            <a:r>
              <a:rPr lang="en-US" b="1" dirty="0"/>
              <a:t> -w state.txt capital.txt</a:t>
            </a:r>
          </a:p>
          <a:p>
            <a:pPr lvl="1"/>
            <a:r>
              <a:rPr lang="en-US" dirty="0"/>
              <a:t> 7 state.txt</a:t>
            </a:r>
          </a:p>
          <a:p>
            <a:pPr lvl="1"/>
            <a:r>
              <a:rPr lang="en-US" dirty="0"/>
              <a:t> 5 capital.txt</a:t>
            </a:r>
          </a:p>
          <a:p>
            <a:pPr lvl="1"/>
            <a:r>
              <a:rPr lang="en-US" dirty="0"/>
              <a:t>12 total</a:t>
            </a:r>
          </a:p>
          <a:p>
            <a:endParaRPr lang="en-US" dirty="0"/>
          </a:p>
          <a:p>
            <a:endParaRPr lang="en-IN" dirty="0"/>
          </a:p>
        </p:txBody>
      </p:sp>
      <p:sp>
        <p:nvSpPr>
          <p:cNvPr id="4" name="TextBox 3">
            <a:extLst>
              <a:ext uri="{FF2B5EF4-FFF2-40B4-BE49-F238E27FC236}">
                <a16:creationId xmlns:a16="http://schemas.microsoft.com/office/drawing/2014/main" id="{4CE519D1-88CA-BF46-B0F2-6591F370A3E1}"/>
              </a:ext>
            </a:extLst>
          </p:cNvPr>
          <p:cNvSpPr txBox="1"/>
          <p:nvPr/>
        </p:nvSpPr>
        <p:spPr>
          <a:xfrm>
            <a:off x="1006868" y="1951672"/>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Andhra Pradesh</a:t>
            </a:r>
          </a:p>
          <a:p>
            <a:r>
              <a:rPr lang="en-IN" dirty="0">
                <a:solidFill>
                  <a:schemeClr val="bg1"/>
                </a:solidFill>
              </a:rPr>
              <a:t>Arunachal Pradesh</a:t>
            </a:r>
          </a:p>
          <a:p>
            <a:r>
              <a:rPr lang="en-IN" dirty="0">
                <a:solidFill>
                  <a:schemeClr val="bg1"/>
                </a:solidFill>
              </a:rPr>
              <a:t>Assam</a:t>
            </a:r>
          </a:p>
          <a:p>
            <a:r>
              <a:rPr lang="en-IN" dirty="0">
                <a:solidFill>
                  <a:schemeClr val="bg1"/>
                </a:solidFill>
              </a:rPr>
              <a:t>Bihar</a:t>
            </a:r>
          </a:p>
          <a:p>
            <a:r>
              <a:rPr lang="en-IN" dirty="0">
                <a:solidFill>
                  <a:schemeClr val="bg1"/>
                </a:solidFill>
              </a:rPr>
              <a:t>Chhattisgarh</a:t>
            </a:r>
          </a:p>
        </p:txBody>
      </p:sp>
      <p:sp>
        <p:nvSpPr>
          <p:cNvPr id="5" name="TextBox 4">
            <a:extLst>
              <a:ext uri="{FF2B5EF4-FFF2-40B4-BE49-F238E27FC236}">
                <a16:creationId xmlns:a16="http://schemas.microsoft.com/office/drawing/2014/main" id="{4CD31406-7984-BCF1-B7A3-610FFDACA97F}"/>
              </a:ext>
            </a:extLst>
          </p:cNvPr>
          <p:cNvSpPr txBox="1"/>
          <p:nvPr/>
        </p:nvSpPr>
        <p:spPr>
          <a:xfrm>
            <a:off x="1006868" y="4169420"/>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Amaravati</a:t>
            </a:r>
          </a:p>
          <a:p>
            <a:r>
              <a:rPr lang="en-IN" dirty="0">
                <a:solidFill>
                  <a:schemeClr val="bg1"/>
                </a:solidFill>
              </a:rPr>
              <a:t>Itanagar</a:t>
            </a:r>
          </a:p>
          <a:p>
            <a:r>
              <a:rPr lang="en-IN" dirty="0">
                <a:solidFill>
                  <a:schemeClr val="bg1"/>
                </a:solidFill>
              </a:rPr>
              <a:t>Dispur</a:t>
            </a:r>
          </a:p>
          <a:p>
            <a:r>
              <a:rPr lang="en-IN" dirty="0">
                <a:solidFill>
                  <a:schemeClr val="bg1"/>
                </a:solidFill>
              </a:rPr>
              <a:t>Patna</a:t>
            </a:r>
          </a:p>
          <a:p>
            <a:r>
              <a:rPr lang="en-IN" dirty="0">
                <a:solidFill>
                  <a:schemeClr val="bg1"/>
                </a:solidFill>
              </a:rPr>
              <a:t>Raipur</a:t>
            </a:r>
          </a:p>
        </p:txBody>
      </p:sp>
      <p:sp>
        <p:nvSpPr>
          <p:cNvPr id="9" name="TextBox 8">
            <a:extLst>
              <a:ext uri="{FF2B5EF4-FFF2-40B4-BE49-F238E27FC236}">
                <a16:creationId xmlns:a16="http://schemas.microsoft.com/office/drawing/2014/main" id="{B9307883-2013-25DB-DE8F-D7C456DE9D2F}"/>
              </a:ext>
            </a:extLst>
          </p:cNvPr>
          <p:cNvSpPr txBox="1"/>
          <p:nvPr/>
        </p:nvSpPr>
        <p:spPr>
          <a:xfrm>
            <a:off x="8443645" y="3800088"/>
            <a:ext cx="1953802" cy="369332"/>
          </a:xfrm>
          <a:prstGeom prst="rect">
            <a:avLst/>
          </a:prstGeom>
          <a:solidFill>
            <a:srgbClr val="7030A0"/>
          </a:solidFill>
        </p:spPr>
        <p:txBody>
          <a:bodyPr wrap="square" rtlCol="0">
            <a:spAutoFit/>
          </a:bodyPr>
          <a:lstStyle/>
          <a:p>
            <a:r>
              <a:rPr lang="en-IN" dirty="0"/>
              <a:t>Number of lines</a:t>
            </a:r>
          </a:p>
        </p:txBody>
      </p:sp>
      <p:sp>
        <p:nvSpPr>
          <p:cNvPr id="10" name="TextBox 9">
            <a:extLst>
              <a:ext uri="{FF2B5EF4-FFF2-40B4-BE49-F238E27FC236}">
                <a16:creationId xmlns:a16="http://schemas.microsoft.com/office/drawing/2014/main" id="{4ED99785-483F-F832-C01A-1E61AA4D8D9E}"/>
              </a:ext>
            </a:extLst>
          </p:cNvPr>
          <p:cNvSpPr txBox="1"/>
          <p:nvPr/>
        </p:nvSpPr>
        <p:spPr>
          <a:xfrm>
            <a:off x="10024153" y="4466196"/>
            <a:ext cx="1953802" cy="369332"/>
          </a:xfrm>
          <a:prstGeom prst="rect">
            <a:avLst/>
          </a:prstGeom>
          <a:solidFill>
            <a:srgbClr val="7030A0"/>
          </a:solidFill>
        </p:spPr>
        <p:txBody>
          <a:bodyPr wrap="square" rtlCol="0">
            <a:spAutoFit/>
          </a:bodyPr>
          <a:lstStyle/>
          <a:p>
            <a:r>
              <a:rPr lang="en-IN" dirty="0"/>
              <a:t>Number of words</a:t>
            </a:r>
          </a:p>
        </p:txBody>
      </p:sp>
    </p:spTree>
    <p:extLst>
      <p:ext uri="{BB962C8B-B14F-4D97-AF65-F5344CB8AC3E}">
        <p14:creationId xmlns:p14="http://schemas.microsoft.com/office/powerpoint/2010/main" val="4262956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7DD83-090C-E2BE-86C6-732518082C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1EE2A4-7506-DFF4-3DE1-24102BB78E5E}"/>
              </a:ext>
            </a:extLst>
          </p:cNvPr>
          <p:cNvSpPr>
            <a:spLocks noGrp="1"/>
          </p:cNvSpPr>
          <p:nvPr>
            <p:ph type="title"/>
          </p:nvPr>
        </p:nvSpPr>
        <p:spPr/>
        <p:txBody>
          <a:bodyPr/>
          <a:lstStyle/>
          <a:p>
            <a:r>
              <a:rPr lang="en-IN" dirty="0"/>
              <a:t>Counting Number of Lines in a File, etc</a:t>
            </a:r>
          </a:p>
        </p:txBody>
      </p:sp>
      <p:sp>
        <p:nvSpPr>
          <p:cNvPr id="6" name="Content Placeholder 5">
            <a:extLst>
              <a:ext uri="{FF2B5EF4-FFF2-40B4-BE49-F238E27FC236}">
                <a16:creationId xmlns:a16="http://schemas.microsoft.com/office/drawing/2014/main" id="{6C210BB1-C392-A5B2-C7C2-58910B44E080}"/>
              </a:ext>
            </a:extLst>
          </p:cNvPr>
          <p:cNvSpPr>
            <a:spLocks noGrp="1"/>
          </p:cNvSpPr>
          <p:nvPr>
            <p:ph sz="half" idx="1"/>
          </p:nvPr>
        </p:nvSpPr>
        <p:spPr>
          <a:xfrm>
            <a:off x="838200" y="1825625"/>
            <a:ext cx="4124218" cy="4351338"/>
          </a:xfrm>
        </p:spPr>
        <p:txBody>
          <a:bodyPr>
            <a:normAutofit/>
          </a:bodyPr>
          <a:lstStyle/>
          <a:p>
            <a:endParaRPr lang="en-IN" dirty="0"/>
          </a:p>
        </p:txBody>
      </p:sp>
      <p:sp>
        <p:nvSpPr>
          <p:cNvPr id="7" name="Content Placeholder 6">
            <a:extLst>
              <a:ext uri="{FF2B5EF4-FFF2-40B4-BE49-F238E27FC236}">
                <a16:creationId xmlns:a16="http://schemas.microsoft.com/office/drawing/2014/main" id="{412A3B82-44F9-1830-4131-89AC5AA49173}"/>
              </a:ext>
            </a:extLst>
          </p:cNvPr>
          <p:cNvSpPr>
            <a:spLocks noGrp="1"/>
          </p:cNvSpPr>
          <p:nvPr>
            <p:ph sz="half" idx="2"/>
          </p:nvPr>
        </p:nvSpPr>
        <p:spPr>
          <a:xfrm>
            <a:off x="5208998" y="1825625"/>
            <a:ext cx="6144802" cy="4351338"/>
          </a:xfrm>
        </p:spPr>
        <p:txBody>
          <a:bodyPr>
            <a:normAutofit/>
          </a:bodyPr>
          <a:lstStyle/>
          <a:p>
            <a:r>
              <a:rPr lang="en-US" b="1" dirty="0" err="1"/>
              <a:t>wc</a:t>
            </a:r>
            <a:r>
              <a:rPr lang="en-US" b="1" dirty="0"/>
              <a:t> -c state.txt</a:t>
            </a:r>
          </a:p>
          <a:p>
            <a:pPr lvl="1"/>
            <a:r>
              <a:rPr lang="en-US" dirty="0"/>
              <a:t>58 state.txt</a:t>
            </a:r>
          </a:p>
          <a:p>
            <a:r>
              <a:rPr lang="en-US" b="1" dirty="0"/>
              <a:t>ls | </a:t>
            </a:r>
            <a:r>
              <a:rPr lang="en-US" b="1" dirty="0" err="1"/>
              <a:t>wc</a:t>
            </a:r>
            <a:r>
              <a:rPr lang="en-US" b="1" dirty="0"/>
              <a:t> -l</a:t>
            </a:r>
          </a:p>
          <a:p>
            <a:pPr lvl="1"/>
            <a:r>
              <a:rPr lang="en-US" dirty="0"/>
              <a:t>17</a:t>
            </a:r>
          </a:p>
          <a:p>
            <a:endParaRPr lang="en-US" dirty="0"/>
          </a:p>
          <a:p>
            <a:endParaRPr lang="en-IN" dirty="0"/>
          </a:p>
        </p:txBody>
      </p:sp>
      <p:sp>
        <p:nvSpPr>
          <p:cNvPr id="4" name="TextBox 3">
            <a:extLst>
              <a:ext uri="{FF2B5EF4-FFF2-40B4-BE49-F238E27FC236}">
                <a16:creationId xmlns:a16="http://schemas.microsoft.com/office/drawing/2014/main" id="{63359A4A-D770-B50C-B7BA-39813E6FC49F}"/>
              </a:ext>
            </a:extLst>
          </p:cNvPr>
          <p:cNvSpPr txBox="1"/>
          <p:nvPr/>
        </p:nvSpPr>
        <p:spPr>
          <a:xfrm>
            <a:off x="1006868" y="1951672"/>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Andhra Pradesh</a:t>
            </a:r>
          </a:p>
          <a:p>
            <a:r>
              <a:rPr lang="en-IN" dirty="0">
                <a:solidFill>
                  <a:schemeClr val="bg1"/>
                </a:solidFill>
              </a:rPr>
              <a:t>Arunachal Pradesh</a:t>
            </a:r>
          </a:p>
          <a:p>
            <a:r>
              <a:rPr lang="en-IN" dirty="0">
                <a:solidFill>
                  <a:schemeClr val="bg1"/>
                </a:solidFill>
              </a:rPr>
              <a:t>Assam</a:t>
            </a:r>
          </a:p>
          <a:p>
            <a:r>
              <a:rPr lang="en-IN" dirty="0">
                <a:solidFill>
                  <a:schemeClr val="bg1"/>
                </a:solidFill>
              </a:rPr>
              <a:t>Bihar</a:t>
            </a:r>
          </a:p>
          <a:p>
            <a:r>
              <a:rPr lang="en-IN" dirty="0">
                <a:solidFill>
                  <a:schemeClr val="bg1"/>
                </a:solidFill>
              </a:rPr>
              <a:t>Chhattisgarh</a:t>
            </a:r>
          </a:p>
        </p:txBody>
      </p:sp>
      <p:sp>
        <p:nvSpPr>
          <p:cNvPr id="5" name="TextBox 4">
            <a:extLst>
              <a:ext uri="{FF2B5EF4-FFF2-40B4-BE49-F238E27FC236}">
                <a16:creationId xmlns:a16="http://schemas.microsoft.com/office/drawing/2014/main" id="{F87A6367-08C2-BA06-230D-C61048089CF0}"/>
              </a:ext>
            </a:extLst>
          </p:cNvPr>
          <p:cNvSpPr txBox="1"/>
          <p:nvPr/>
        </p:nvSpPr>
        <p:spPr>
          <a:xfrm>
            <a:off x="1006868" y="4169420"/>
            <a:ext cx="2969232" cy="1477328"/>
          </a:xfrm>
          <a:prstGeom prst="rect">
            <a:avLst/>
          </a:prstGeom>
          <a:solidFill>
            <a:schemeClr val="accent2">
              <a:lumMod val="20000"/>
              <a:lumOff val="80000"/>
            </a:schemeClr>
          </a:solidFill>
        </p:spPr>
        <p:txBody>
          <a:bodyPr wrap="square" rtlCol="0">
            <a:spAutoFit/>
          </a:bodyPr>
          <a:lstStyle/>
          <a:p>
            <a:r>
              <a:rPr lang="en-IN" dirty="0">
                <a:solidFill>
                  <a:schemeClr val="bg1"/>
                </a:solidFill>
              </a:rPr>
              <a:t>Amaravati</a:t>
            </a:r>
          </a:p>
          <a:p>
            <a:r>
              <a:rPr lang="en-IN" dirty="0">
                <a:solidFill>
                  <a:schemeClr val="bg1"/>
                </a:solidFill>
              </a:rPr>
              <a:t>Itanagar</a:t>
            </a:r>
          </a:p>
          <a:p>
            <a:r>
              <a:rPr lang="en-IN" dirty="0">
                <a:solidFill>
                  <a:schemeClr val="bg1"/>
                </a:solidFill>
              </a:rPr>
              <a:t>Dispur</a:t>
            </a:r>
          </a:p>
          <a:p>
            <a:r>
              <a:rPr lang="en-IN" dirty="0">
                <a:solidFill>
                  <a:schemeClr val="bg1"/>
                </a:solidFill>
              </a:rPr>
              <a:t>Patna</a:t>
            </a:r>
          </a:p>
          <a:p>
            <a:r>
              <a:rPr lang="en-IN" dirty="0">
                <a:solidFill>
                  <a:schemeClr val="bg1"/>
                </a:solidFill>
              </a:rPr>
              <a:t>Raipur</a:t>
            </a:r>
          </a:p>
        </p:txBody>
      </p:sp>
      <p:sp>
        <p:nvSpPr>
          <p:cNvPr id="9" name="TextBox 8">
            <a:extLst>
              <a:ext uri="{FF2B5EF4-FFF2-40B4-BE49-F238E27FC236}">
                <a16:creationId xmlns:a16="http://schemas.microsoft.com/office/drawing/2014/main" id="{9AA6664B-E314-1097-2ADF-7E3A1BFA6DFD}"/>
              </a:ext>
            </a:extLst>
          </p:cNvPr>
          <p:cNvSpPr txBox="1"/>
          <p:nvPr/>
        </p:nvSpPr>
        <p:spPr>
          <a:xfrm>
            <a:off x="8659402" y="1876995"/>
            <a:ext cx="2292849" cy="369332"/>
          </a:xfrm>
          <a:prstGeom prst="rect">
            <a:avLst/>
          </a:prstGeom>
          <a:solidFill>
            <a:srgbClr val="7030A0"/>
          </a:solidFill>
        </p:spPr>
        <p:txBody>
          <a:bodyPr wrap="square" rtlCol="0">
            <a:spAutoFit/>
          </a:bodyPr>
          <a:lstStyle/>
          <a:p>
            <a:r>
              <a:rPr lang="en-IN" dirty="0"/>
              <a:t>Number of bytes</a:t>
            </a:r>
          </a:p>
        </p:txBody>
      </p:sp>
      <p:sp>
        <p:nvSpPr>
          <p:cNvPr id="10" name="TextBox 9">
            <a:extLst>
              <a:ext uri="{FF2B5EF4-FFF2-40B4-BE49-F238E27FC236}">
                <a16:creationId xmlns:a16="http://schemas.microsoft.com/office/drawing/2014/main" id="{82EB58FA-E056-BB57-BEA1-8DB4744F4B31}"/>
              </a:ext>
            </a:extLst>
          </p:cNvPr>
          <p:cNvSpPr txBox="1"/>
          <p:nvPr/>
        </p:nvSpPr>
        <p:spPr>
          <a:xfrm>
            <a:off x="6513816" y="3192964"/>
            <a:ext cx="5486400" cy="369332"/>
          </a:xfrm>
          <a:prstGeom prst="rect">
            <a:avLst/>
          </a:prstGeom>
          <a:solidFill>
            <a:srgbClr val="7030A0"/>
          </a:solidFill>
        </p:spPr>
        <p:txBody>
          <a:bodyPr wrap="square" rtlCol="0">
            <a:spAutoFit/>
          </a:bodyPr>
          <a:lstStyle/>
          <a:p>
            <a:r>
              <a:rPr lang="en-IN" dirty="0"/>
              <a:t>Number of files and directories in the current directory</a:t>
            </a:r>
          </a:p>
        </p:txBody>
      </p:sp>
    </p:spTree>
    <p:extLst>
      <p:ext uri="{BB962C8B-B14F-4D97-AF65-F5344CB8AC3E}">
        <p14:creationId xmlns:p14="http://schemas.microsoft.com/office/powerpoint/2010/main" val="424466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EB6C-4018-4847-C64F-41FF4155E5CF}"/>
              </a:ext>
            </a:extLst>
          </p:cNvPr>
          <p:cNvSpPr>
            <a:spLocks noGrp="1"/>
          </p:cNvSpPr>
          <p:nvPr>
            <p:ph type="title"/>
          </p:nvPr>
        </p:nvSpPr>
        <p:spPr/>
        <p:txBody>
          <a:bodyPr/>
          <a:lstStyle/>
          <a:p>
            <a:r>
              <a:rPr lang="en-US" dirty="0"/>
              <a:t>Main Components</a:t>
            </a:r>
            <a:endParaRPr lang="en-GB" dirty="0"/>
          </a:p>
        </p:txBody>
      </p:sp>
      <p:pic>
        <p:nvPicPr>
          <p:cNvPr id="8" name="Content Placeholder 7">
            <a:extLst>
              <a:ext uri="{FF2B5EF4-FFF2-40B4-BE49-F238E27FC236}">
                <a16:creationId xmlns:a16="http://schemas.microsoft.com/office/drawing/2014/main" id="{1080DD32-8139-C944-7038-468A363F6D9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23888" y="3010485"/>
            <a:ext cx="3115311" cy="2336483"/>
          </a:xfrm>
        </p:spPr>
      </p:pic>
      <p:sp>
        <p:nvSpPr>
          <p:cNvPr id="4" name="TextBox 3">
            <a:extLst>
              <a:ext uri="{FF2B5EF4-FFF2-40B4-BE49-F238E27FC236}">
                <a16:creationId xmlns:a16="http://schemas.microsoft.com/office/drawing/2014/main" id="{F8C0C24A-9A0D-AC85-A2D8-42E8B1600551}"/>
              </a:ext>
            </a:extLst>
          </p:cNvPr>
          <p:cNvSpPr txBox="1"/>
          <p:nvPr/>
        </p:nvSpPr>
        <p:spPr>
          <a:xfrm>
            <a:off x="1364565" y="2082018"/>
            <a:ext cx="2686929" cy="400110"/>
          </a:xfrm>
          <a:prstGeom prst="rect">
            <a:avLst/>
          </a:prstGeom>
          <a:solidFill>
            <a:srgbClr val="7030A0"/>
          </a:solidFill>
        </p:spPr>
        <p:txBody>
          <a:bodyPr wrap="square" rtlCol="0">
            <a:spAutoFit/>
          </a:bodyPr>
          <a:lstStyle/>
          <a:p>
            <a:pPr algn="ctr"/>
            <a:r>
              <a:rPr lang="en-US" sz="2000" b="1" dirty="0"/>
              <a:t>Memory subsystem</a:t>
            </a:r>
            <a:endParaRPr lang="en-GB" b="1" dirty="0"/>
          </a:p>
        </p:txBody>
      </p:sp>
      <p:sp>
        <p:nvSpPr>
          <p:cNvPr id="5" name="TextBox 4">
            <a:extLst>
              <a:ext uri="{FF2B5EF4-FFF2-40B4-BE49-F238E27FC236}">
                <a16:creationId xmlns:a16="http://schemas.microsoft.com/office/drawing/2014/main" id="{0B311C5E-5F08-B203-A4BA-F0F5F8F740D3}"/>
              </a:ext>
            </a:extLst>
          </p:cNvPr>
          <p:cNvSpPr txBox="1"/>
          <p:nvPr/>
        </p:nvSpPr>
        <p:spPr>
          <a:xfrm>
            <a:off x="5051348" y="2079673"/>
            <a:ext cx="2794782" cy="400110"/>
          </a:xfrm>
          <a:prstGeom prst="rect">
            <a:avLst/>
          </a:prstGeom>
          <a:solidFill>
            <a:srgbClr val="7030A0"/>
          </a:solidFill>
        </p:spPr>
        <p:txBody>
          <a:bodyPr wrap="square" rtlCol="0">
            <a:spAutoFit/>
          </a:bodyPr>
          <a:lstStyle/>
          <a:p>
            <a:pPr algn="ctr"/>
            <a:r>
              <a:rPr lang="en-US" sz="2000" b="1" dirty="0"/>
              <a:t>Input/Output subsystem</a:t>
            </a:r>
            <a:endParaRPr lang="en-GB" b="1" dirty="0"/>
          </a:p>
        </p:txBody>
      </p:sp>
      <p:sp>
        <p:nvSpPr>
          <p:cNvPr id="6" name="TextBox 5">
            <a:extLst>
              <a:ext uri="{FF2B5EF4-FFF2-40B4-BE49-F238E27FC236}">
                <a16:creationId xmlns:a16="http://schemas.microsoft.com/office/drawing/2014/main" id="{08E68131-4813-2EA2-573B-7A1B88BF1DDD}"/>
              </a:ext>
            </a:extLst>
          </p:cNvPr>
          <p:cNvSpPr txBox="1"/>
          <p:nvPr/>
        </p:nvSpPr>
        <p:spPr>
          <a:xfrm>
            <a:off x="8831488" y="2079673"/>
            <a:ext cx="2794782" cy="400110"/>
          </a:xfrm>
          <a:prstGeom prst="rect">
            <a:avLst/>
          </a:prstGeom>
          <a:solidFill>
            <a:srgbClr val="7030A0"/>
          </a:solidFill>
        </p:spPr>
        <p:txBody>
          <a:bodyPr wrap="square" rtlCol="0">
            <a:spAutoFit/>
          </a:bodyPr>
          <a:lstStyle/>
          <a:p>
            <a:pPr algn="ctr"/>
            <a:r>
              <a:rPr lang="en-US" sz="2000" b="1" dirty="0"/>
              <a:t>Central Processing Unit</a:t>
            </a:r>
            <a:endParaRPr lang="en-GB" b="1" dirty="0"/>
          </a:p>
        </p:txBody>
      </p:sp>
      <p:pic>
        <p:nvPicPr>
          <p:cNvPr id="11" name="Picture 10">
            <a:extLst>
              <a:ext uri="{FF2B5EF4-FFF2-40B4-BE49-F238E27FC236}">
                <a16:creationId xmlns:a16="http://schemas.microsoft.com/office/drawing/2014/main" id="{A44259E9-DB58-1CB7-58DE-29022FC76B4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69052" y="2868768"/>
            <a:ext cx="3559375" cy="2801360"/>
          </a:xfrm>
          <a:prstGeom prst="rect">
            <a:avLst/>
          </a:prstGeom>
        </p:spPr>
      </p:pic>
      <p:pic>
        <p:nvPicPr>
          <p:cNvPr id="14" name="Picture 13">
            <a:extLst>
              <a:ext uri="{FF2B5EF4-FFF2-40B4-BE49-F238E27FC236}">
                <a16:creationId xmlns:a16="http://schemas.microsoft.com/office/drawing/2014/main" id="{5ABEB6B0-4A82-6D64-CB69-72AB5DF1DA82}"/>
              </a:ext>
            </a:extLst>
          </p:cNvPr>
          <p:cNvPicPr>
            <a:picLocks noChangeAspect="1"/>
          </p:cNvPicPr>
          <p:nvPr/>
        </p:nvPicPr>
        <p:blipFill>
          <a:blip r:embed="rId6"/>
          <a:stretch>
            <a:fillRect/>
          </a:stretch>
        </p:blipFill>
        <p:spPr>
          <a:xfrm>
            <a:off x="8410048" y="2868768"/>
            <a:ext cx="3295852" cy="2631700"/>
          </a:xfrm>
          <a:prstGeom prst="rect">
            <a:avLst/>
          </a:prstGeom>
        </p:spPr>
      </p:pic>
    </p:spTree>
    <p:extLst>
      <p:ext uri="{BB962C8B-B14F-4D97-AF65-F5344CB8AC3E}">
        <p14:creationId xmlns:p14="http://schemas.microsoft.com/office/powerpoint/2010/main" val="185136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5593F5-8460-76C2-5E1D-115296E096D7}"/>
              </a:ext>
            </a:extLst>
          </p:cNvPr>
          <p:cNvSpPr>
            <a:spLocks noGrp="1"/>
          </p:cNvSpPr>
          <p:nvPr>
            <p:ph type="title"/>
          </p:nvPr>
        </p:nvSpPr>
        <p:spPr/>
        <p:txBody>
          <a:bodyPr/>
          <a:lstStyle/>
          <a:p>
            <a:r>
              <a:rPr lang="en-US" dirty="0"/>
              <a:t>File </a:t>
            </a:r>
            <a:r>
              <a:rPr lang="en-US" dirty="0" err="1"/>
              <a:t>inode</a:t>
            </a:r>
            <a:r>
              <a:rPr lang="en-US" dirty="0"/>
              <a:t> and links</a:t>
            </a:r>
          </a:p>
        </p:txBody>
      </p:sp>
      <p:sp>
        <p:nvSpPr>
          <p:cNvPr id="6" name="Content Placeholder 5">
            <a:extLst>
              <a:ext uri="{FF2B5EF4-FFF2-40B4-BE49-F238E27FC236}">
                <a16:creationId xmlns:a16="http://schemas.microsoft.com/office/drawing/2014/main" id="{23EEB526-F416-B61D-B944-FA870A3EAAE4}"/>
              </a:ext>
            </a:extLst>
          </p:cNvPr>
          <p:cNvSpPr>
            <a:spLocks noGrp="1"/>
          </p:cNvSpPr>
          <p:nvPr>
            <p:ph idx="1"/>
          </p:nvPr>
        </p:nvSpPr>
        <p:spPr/>
        <p:txBody>
          <a:bodyPr>
            <a:normAutofit/>
          </a:bodyPr>
          <a:lstStyle/>
          <a:p>
            <a:r>
              <a:rPr lang="en-US" b="1" dirty="0" err="1"/>
              <a:t>inode</a:t>
            </a:r>
            <a:r>
              <a:rPr lang="en-US" b="1" dirty="0"/>
              <a:t> (index node)</a:t>
            </a:r>
            <a:r>
              <a:rPr lang="en-US" dirty="0"/>
              <a:t>: A data structure that stores </a:t>
            </a:r>
            <a:r>
              <a:rPr lang="en-US" b="1" dirty="0"/>
              <a:t>metadata</a:t>
            </a:r>
            <a:r>
              <a:rPr lang="en-US" dirty="0"/>
              <a:t> about a file or directory</a:t>
            </a:r>
          </a:p>
          <a:p>
            <a:pPr lvl="1"/>
            <a:r>
              <a:rPr lang="en-US" dirty="0"/>
              <a:t>File type (Regular, Directory, Link), Permissions, Owner and Group, Size, Timestamps, Pointers to data blocks, Link count</a:t>
            </a:r>
          </a:p>
          <a:p>
            <a:r>
              <a:rPr lang="en-US" b="1" dirty="0"/>
              <a:t>Link</a:t>
            </a:r>
            <a:r>
              <a:rPr lang="en-US" dirty="0"/>
              <a:t>: Association between a file name and its </a:t>
            </a:r>
            <a:r>
              <a:rPr lang="en-US" dirty="0" err="1"/>
              <a:t>inode</a:t>
            </a:r>
            <a:endParaRPr lang="en-US" dirty="0"/>
          </a:p>
          <a:p>
            <a:pPr lvl="1"/>
            <a:r>
              <a:rPr lang="en-US" b="1" dirty="0"/>
              <a:t>Hard link</a:t>
            </a:r>
            <a:r>
              <a:rPr lang="en-US" dirty="0"/>
              <a:t>: Directory entry (File name-&gt;</a:t>
            </a:r>
            <a:r>
              <a:rPr lang="en-US" dirty="0" err="1"/>
              <a:t>inode</a:t>
            </a:r>
            <a:r>
              <a:rPr lang="en-US" dirty="0"/>
              <a:t>), If multiple, then multiple directory entries -&gt; One file, Changes made through one -&gt; Reflect everywhere</a:t>
            </a:r>
          </a:p>
          <a:p>
            <a:pPr lvl="1"/>
            <a:r>
              <a:rPr lang="en-US" b="1" dirty="0"/>
              <a:t>Soft link </a:t>
            </a:r>
            <a:r>
              <a:rPr lang="en-US" dirty="0"/>
              <a:t>or </a:t>
            </a:r>
            <a:r>
              <a:rPr lang="en-US" b="1" dirty="0"/>
              <a:t>Symbolic link (</a:t>
            </a:r>
            <a:r>
              <a:rPr lang="en-US" b="1" dirty="0" err="1"/>
              <a:t>symlink</a:t>
            </a:r>
            <a:r>
              <a:rPr lang="en-US" b="1" dirty="0"/>
              <a:t>)</a:t>
            </a:r>
            <a:r>
              <a:rPr lang="en-US" dirty="0"/>
              <a:t>: A special type of file that contains a reference to another file, Does not point to </a:t>
            </a:r>
            <a:r>
              <a:rPr lang="en-US" dirty="0" err="1"/>
              <a:t>inode</a:t>
            </a:r>
            <a:r>
              <a:rPr lang="en-US" dirty="0"/>
              <a:t> but to the path of the file</a:t>
            </a:r>
          </a:p>
        </p:txBody>
      </p:sp>
    </p:spTree>
    <p:extLst>
      <p:ext uri="{BB962C8B-B14F-4D97-AF65-F5344CB8AC3E}">
        <p14:creationId xmlns:p14="http://schemas.microsoft.com/office/powerpoint/2010/main" val="3857335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CE4E6-05E3-D4AD-EF3F-83D8981E29AE}"/>
              </a:ext>
            </a:extLst>
          </p:cNvPr>
          <p:cNvSpPr>
            <a:spLocks noGrp="1"/>
          </p:cNvSpPr>
          <p:nvPr>
            <p:ph type="title"/>
          </p:nvPr>
        </p:nvSpPr>
        <p:spPr/>
        <p:txBody>
          <a:bodyPr/>
          <a:lstStyle/>
          <a:p>
            <a:r>
              <a:rPr lang="en-US" dirty="0"/>
              <a:t>Example</a:t>
            </a:r>
          </a:p>
        </p:txBody>
      </p:sp>
      <p:sp>
        <p:nvSpPr>
          <p:cNvPr id="6" name="Content Placeholder 5">
            <a:extLst>
              <a:ext uri="{FF2B5EF4-FFF2-40B4-BE49-F238E27FC236}">
                <a16:creationId xmlns:a16="http://schemas.microsoft.com/office/drawing/2014/main" id="{10E0F45F-CFE8-0F78-107B-9203B55237D7}"/>
              </a:ext>
            </a:extLst>
          </p:cNvPr>
          <p:cNvSpPr>
            <a:spLocks noGrp="1"/>
          </p:cNvSpPr>
          <p:nvPr>
            <p:ph idx="1"/>
          </p:nvPr>
        </p:nvSpPr>
        <p:spPr/>
        <p:txBody>
          <a:bodyPr/>
          <a:lstStyle/>
          <a:p>
            <a:r>
              <a:rPr lang="en-US" dirty="0"/>
              <a:t>Create a file using echo: </a:t>
            </a:r>
            <a:r>
              <a:rPr lang="en-US" b="1" dirty="0"/>
              <a:t>echo "This is some text." &gt; FILE2</a:t>
            </a:r>
            <a:endParaRPr lang="en-US" dirty="0"/>
          </a:p>
          <a:p>
            <a:r>
              <a:rPr lang="en-US" dirty="0"/>
              <a:t>Create two more </a:t>
            </a:r>
            <a:r>
              <a:rPr lang="en-US" b="1" dirty="0"/>
              <a:t>hard links </a:t>
            </a:r>
            <a:r>
              <a:rPr lang="en-US" dirty="0"/>
              <a:t>to the file:</a:t>
            </a:r>
          </a:p>
          <a:p>
            <a:r>
              <a:rPr lang="en-US" b="1" dirty="0"/>
              <a:t>ln FILE2 FILE2_hardlink1</a:t>
            </a:r>
          </a:p>
          <a:p>
            <a:r>
              <a:rPr lang="en-US" b="1" dirty="0"/>
              <a:t>ln FILE2 FILE2_hardlink2</a:t>
            </a:r>
            <a:endParaRPr lang="en-US" dirty="0"/>
          </a:p>
          <a:p>
            <a:r>
              <a:rPr lang="en-US" dirty="0"/>
              <a:t>Now, we have three hard links to the same file: </a:t>
            </a:r>
            <a:r>
              <a:rPr lang="en-US" i="1" dirty="0"/>
              <a:t>FILE2, FILE2_hardlink1, and FILE2_hardlink2</a:t>
            </a:r>
            <a:endParaRPr lang="en-US" dirty="0"/>
          </a:p>
          <a:p>
            <a:r>
              <a:rPr lang="en-US" dirty="0"/>
              <a:t>Check the </a:t>
            </a:r>
            <a:r>
              <a:rPr lang="en-US" dirty="0" err="1"/>
              <a:t>inode</a:t>
            </a:r>
            <a:r>
              <a:rPr lang="en-US" dirty="0"/>
              <a:t> number and link count for each of these names: </a:t>
            </a:r>
          </a:p>
          <a:p>
            <a:r>
              <a:rPr lang="nn-NO" b="1" dirty="0"/>
              <a:t>ls -i -l FILE2 FILE2_hardlink1 FILE2_hardlink2</a:t>
            </a:r>
          </a:p>
          <a:p>
            <a:endParaRPr lang="en-US" dirty="0"/>
          </a:p>
          <a:p>
            <a:endParaRPr lang="en-US" dirty="0"/>
          </a:p>
          <a:p>
            <a:endParaRPr lang="en-US" dirty="0"/>
          </a:p>
        </p:txBody>
      </p:sp>
    </p:spTree>
    <p:extLst>
      <p:ext uri="{BB962C8B-B14F-4D97-AF65-F5344CB8AC3E}">
        <p14:creationId xmlns:p14="http://schemas.microsoft.com/office/powerpoint/2010/main" val="1751585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58EA-62ED-7C7E-D0A3-83C42FF1E5AC}"/>
              </a:ext>
            </a:extLst>
          </p:cNvPr>
          <p:cNvSpPr>
            <a:spLocks noGrp="1"/>
          </p:cNvSpPr>
          <p:nvPr>
            <p:ph type="title"/>
          </p:nvPr>
        </p:nvSpPr>
        <p:spPr/>
        <p:txBody>
          <a:bodyPr/>
          <a:lstStyle/>
          <a:p>
            <a:r>
              <a:rPr lang="en-US" dirty="0"/>
              <a:t>The who Command</a:t>
            </a:r>
          </a:p>
        </p:txBody>
      </p:sp>
      <p:sp>
        <p:nvSpPr>
          <p:cNvPr id="3" name="Content Placeholder 2">
            <a:extLst>
              <a:ext uri="{FF2B5EF4-FFF2-40B4-BE49-F238E27FC236}">
                <a16:creationId xmlns:a16="http://schemas.microsoft.com/office/drawing/2014/main" id="{ED560913-CC98-38A0-1215-955D1751CB5C}"/>
              </a:ext>
            </a:extLst>
          </p:cNvPr>
          <p:cNvSpPr>
            <a:spLocks noGrp="1"/>
          </p:cNvSpPr>
          <p:nvPr>
            <p:ph idx="1"/>
          </p:nvPr>
        </p:nvSpPr>
        <p:spPr/>
        <p:txBody>
          <a:bodyPr/>
          <a:lstStyle/>
          <a:p>
            <a:r>
              <a:rPr lang="en-US" dirty="0"/>
              <a:t>Display all users: </a:t>
            </a:r>
            <a:r>
              <a:rPr lang="en-US" b="1" dirty="0"/>
              <a:t>who</a:t>
            </a:r>
            <a:endParaRPr lang="en-US" dirty="0"/>
          </a:p>
          <a:p>
            <a:endParaRPr lang="en-US" dirty="0"/>
          </a:p>
          <a:p>
            <a:r>
              <a:rPr lang="en-US" dirty="0"/>
              <a:t>Possible question: Combine the outputs of the who and </a:t>
            </a:r>
            <a:r>
              <a:rPr lang="en-US" dirty="0" err="1"/>
              <a:t>pwd</a:t>
            </a:r>
            <a:r>
              <a:rPr lang="en-US" dirty="0"/>
              <a:t> commands:</a:t>
            </a:r>
          </a:p>
          <a:p>
            <a:r>
              <a:rPr lang="en-US" b="1" dirty="0"/>
              <a:t>who &amp;&amp; </a:t>
            </a:r>
            <a:r>
              <a:rPr lang="en-US" b="1" dirty="0" err="1"/>
              <a:t>pwd</a:t>
            </a:r>
            <a:endParaRPr lang="en-US" b="1" dirty="0"/>
          </a:p>
          <a:p>
            <a:r>
              <a:rPr lang="en-US" dirty="0"/>
              <a:t>The &amp;&amp; operator </a:t>
            </a:r>
            <a:r>
              <a:rPr lang="en-US" b="1" dirty="0"/>
              <a:t>chains</a:t>
            </a:r>
            <a:r>
              <a:rPr lang="en-US" dirty="0"/>
              <a:t> multiple commands, second runs only if the first one succeeds</a:t>
            </a:r>
          </a:p>
        </p:txBody>
      </p:sp>
    </p:spTree>
    <p:extLst>
      <p:ext uri="{BB962C8B-B14F-4D97-AF65-F5344CB8AC3E}">
        <p14:creationId xmlns:p14="http://schemas.microsoft.com/office/powerpoint/2010/main" val="756181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C7F5-B08A-41AE-068C-BCA73DAFBE8F}"/>
              </a:ext>
            </a:extLst>
          </p:cNvPr>
          <p:cNvSpPr>
            <a:spLocks noGrp="1"/>
          </p:cNvSpPr>
          <p:nvPr>
            <p:ph type="title"/>
          </p:nvPr>
        </p:nvSpPr>
        <p:spPr/>
        <p:txBody>
          <a:bodyPr/>
          <a:lstStyle/>
          <a:p>
            <a:r>
              <a:rPr lang="en-US" dirty="0"/>
              <a:t>The date Command</a:t>
            </a:r>
          </a:p>
        </p:txBody>
      </p:sp>
      <p:sp>
        <p:nvSpPr>
          <p:cNvPr id="3" name="Content Placeholder 2">
            <a:extLst>
              <a:ext uri="{FF2B5EF4-FFF2-40B4-BE49-F238E27FC236}">
                <a16:creationId xmlns:a16="http://schemas.microsoft.com/office/drawing/2014/main" id="{9A505AE1-8D64-5D2B-E6AA-B25D4C765E0C}"/>
              </a:ext>
            </a:extLst>
          </p:cNvPr>
          <p:cNvSpPr>
            <a:spLocks noGrp="1"/>
          </p:cNvSpPr>
          <p:nvPr>
            <p:ph idx="1"/>
          </p:nvPr>
        </p:nvSpPr>
        <p:spPr/>
        <p:txBody>
          <a:bodyPr>
            <a:normAutofit fontScale="92500" lnSpcReduction="10000"/>
          </a:bodyPr>
          <a:lstStyle/>
          <a:p>
            <a:r>
              <a:rPr lang="en-US" b="1" dirty="0"/>
              <a:t>date</a:t>
            </a:r>
            <a:r>
              <a:rPr lang="en-US" dirty="0"/>
              <a:t>: Display the system date</a:t>
            </a:r>
          </a:p>
          <a:p>
            <a:endParaRPr lang="en-US" b="1" dirty="0"/>
          </a:p>
          <a:p>
            <a:r>
              <a:rPr lang="en-US" dirty="0"/>
              <a:t>Question: Display the system date in following format: Today is Friday, 17 May 96</a:t>
            </a:r>
          </a:p>
          <a:p>
            <a:r>
              <a:rPr lang="en-US" b="1" dirty="0"/>
              <a:t>date +"Today is %A, %d %B %y"</a:t>
            </a:r>
          </a:p>
          <a:p>
            <a:endParaRPr lang="en-US" dirty="0"/>
          </a:p>
          <a:p>
            <a:r>
              <a:rPr lang="en-US" dirty="0"/>
              <a:t>%A: Full weekday name (e.g., Monday, Tuesday)</a:t>
            </a:r>
          </a:p>
          <a:p>
            <a:r>
              <a:rPr lang="en-US" dirty="0"/>
              <a:t>%d: Day of the month (01 to 31)</a:t>
            </a:r>
          </a:p>
          <a:p>
            <a:r>
              <a:rPr lang="en-US" dirty="0"/>
              <a:t>%B: Full month name (e.g., January, February)</a:t>
            </a:r>
          </a:p>
          <a:p>
            <a:r>
              <a:rPr lang="en-US" dirty="0"/>
              <a:t>%y: Year without century (00 to 99)</a:t>
            </a:r>
          </a:p>
        </p:txBody>
      </p:sp>
    </p:spTree>
    <p:extLst>
      <p:ext uri="{BB962C8B-B14F-4D97-AF65-F5344CB8AC3E}">
        <p14:creationId xmlns:p14="http://schemas.microsoft.com/office/powerpoint/2010/main" val="1932950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D0CB-20E8-A7AF-1520-F9359C4C9D72}"/>
              </a:ext>
            </a:extLst>
          </p:cNvPr>
          <p:cNvSpPr>
            <a:spLocks noGrp="1"/>
          </p:cNvSpPr>
          <p:nvPr>
            <p:ph type="title"/>
          </p:nvPr>
        </p:nvSpPr>
        <p:spPr/>
        <p:txBody>
          <a:bodyPr/>
          <a:lstStyle/>
          <a:p>
            <a:r>
              <a:rPr lang="en-US" dirty="0"/>
              <a:t>Examples</a:t>
            </a:r>
          </a:p>
        </p:txBody>
      </p:sp>
      <p:graphicFrame>
        <p:nvGraphicFramePr>
          <p:cNvPr id="4" name="Content Placeholder 3">
            <a:extLst>
              <a:ext uri="{FF2B5EF4-FFF2-40B4-BE49-F238E27FC236}">
                <a16:creationId xmlns:a16="http://schemas.microsoft.com/office/drawing/2014/main" id="{48AD21AC-6107-E434-3261-5AE6223449D9}"/>
              </a:ext>
            </a:extLst>
          </p:cNvPr>
          <p:cNvGraphicFramePr>
            <a:graphicFrameLocks noGrp="1"/>
          </p:cNvGraphicFramePr>
          <p:nvPr>
            <p:ph idx="1"/>
            <p:extLst>
              <p:ext uri="{D42A27DB-BD31-4B8C-83A1-F6EECF244321}">
                <p14:modId xmlns:p14="http://schemas.microsoft.com/office/powerpoint/2010/main" val="2696725660"/>
              </p:ext>
            </p:extLst>
          </p:nvPr>
        </p:nvGraphicFramePr>
        <p:xfrm>
          <a:off x="221381" y="1825625"/>
          <a:ext cx="11781321" cy="4592320"/>
        </p:xfrm>
        <a:graphic>
          <a:graphicData uri="http://schemas.openxmlformats.org/drawingml/2006/table">
            <a:tbl>
              <a:tblPr firstRow="1" bandRow="1">
                <a:tableStyleId>{5C22544A-7EE6-4342-B048-85BDC9FD1C3A}</a:tableStyleId>
              </a:tblPr>
              <a:tblGrid>
                <a:gridCol w="6371924">
                  <a:extLst>
                    <a:ext uri="{9D8B030D-6E8A-4147-A177-3AD203B41FA5}">
                      <a16:colId xmlns:a16="http://schemas.microsoft.com/office/drawing/2014/main" val="541042181"/>
                    </a:ext>
                  </a:extLst>
                </a:gridCol>
                <a:gridCol w="2204186">
                  <a:extLst>
                    <a:ext uri="{9D8B030D-6E8A-4147-A177-3AD203B41FA5}">
                      <a16:colId xmlns:a16="http://schemas.microsoft.com/office/drawing/2014/main" val="3181418164"/>
                    </a:ext>
                  </a:extLst>
                </a:gridCol>
                <a:gridCol w="3205211">
                  <a:extLst>
                    <a:ext uri="{9D8B030D-6E8A-4147-A177-3AD203B41FA5}">
                      <a16:colId xmlns:a16="http://schemas.microsoft.com/office/drawing/2014/main" val="1940974931"/>
                    </a:ext>
                  </a:extLst>
                </a:gridCol>
              </a:tblGrid>
              <a:tr h="370840">
                <a:tc>
                  <a:txBody>
                    <a:bodyPr/>
                    <a:lstStyle/>
                    <a:p>
                      <a:r>
                        <a:rPr lang="en-US" dirty="0"/>
                        <a:t>Question</a:t>
                      </a:r>
                    </a:p>
                  </a:txBody>
                  <a:tcPr/>
                </a:tc>
                <a:tc>
                  <a:txBody>
                    <a:bodyPr/>
                    <a:lstStyle/>
                    <a:p>
                      <a:r>
                        <a:rPr lang="en-US" dirty="0"/>
                        <a:t>Command</a:t>
                      </a:r>
                    </a:p>
                  </a:txBody>
                  <a:tcPr/>
                </a:tc>
                <a:tc>
                  <a:txBody>
                    <a:bodyPr/>
                    <a:lstStyle/>
                    <a:p>
                      <a:r>
                        <a:rPr lang="en-US" dirty="0"/>
                        <a:t>Key points</a:t>
                      </a:r>
                    </a:p>
                  </a:txBody>
                  <a:tcPr/>
                </a:tc>
                <a:extLst>
                  <a:ext uri="{0D108BD9-81ED-4DB2-BD59-A6C34878D82A}">
                    <a16:rowId xmlns:a16="http://schemas.microsoft.com/office/drawing/2014/main" val="3553974928"/>
                  </a:ext>
                </a:extLst>
              </a:tr>
              <a:tr h="370840">
                <a:tc>
                  <a:txBody>
                    <a:bodyPr/>
                    <a:lstStyle/>
                    <a:p>
                      <a:r>
                        <a:rPr lang="en-US" sz="1800" b="0" i="0" u="none" strike="noStrike" kern="1200" baseline="0" dirty="0">
                          <a:solidFill>
                            <a:schemeClr val="dk1"/>
                          </a:solidFill>
                          <a:latin typeface="+mn-lt"/>
                          <a:ea typeface="+mn-ea"/>
                          <a:cs typeface="+mn-cs"/>
                        </a:rPr>
                        <a:t>List all the files and sub directories of the directory /bin.</a:t>
                      </a:r>
                      <a:endParaRPr lang="en-US" dirty="0"/>
                    </a:p>
                  </a:txBody>
                  <a:tcPr/>
                </a:tc>
                <a:tc>
                  <a:txBody>
                    <a:bodyPr/>
                    <a:lstStyle/>
                    <a:p>
                      <a:r>
                        <a:rPr lang="en-US" b="1" dirty="0"/>
                        <a:t>ls -la /bin</a:t>
                      </a:r>
                    </a:p>
                    <a:p>
                      <a:endParaRPr lang="en-US" b="1" dirty="0"/>
                    </a:p>
                  </a:txBody>
                  <a:tcPr/>
                </a:tc>
                <a:tc>
                  <a:txBody>
                    <a:bodyPr/>
                    <a:lstStyle/>
                    <a:p>
                      <a:r>
                        <a:rPr lang="en-US" dirty="0"/>
                        <a:t>-l = Long listing, -a = All files, including hidden files</a:t>
                      </a:r>
                    </a:p>
                  </a:txBody>
                  <a:tcPr/>
                </a:tc>
                <a:extLst>
                  <a:ext uri="{0D108BD9-81ED-4DB2-BD59-A6C34878D82A}">
                    <a16:rowId xmlns:a16="http://schemas.microsoft.com/office/drawing/2014/main" val="247072530"/>
                  </a:ext>
                </a:extLst>
              </a:tr>
              <a:tr h="370840">
                <a:tc>
                  <a:txBody>
                    <a:bodyPr/>
                    <a:lstStyle/>
                    <a:p>
                      <a:r>
                        <a:rPr lang="en-US" sz="1800" b="0" i="0" kern="1200" dirty="0">
                          <a:solidFill>
                            <a:schemeClr val="dk1"/>
                          </a:solidFill>
                          <a:effectLst/>
                          <a:latin typeface="+mn-lt"/>
                          <a:ea typeface="+mn-ea"/>
                          <a:cs typeface="+mn-cs"/>
                        </a:rPr>
                        <a:t>List all the files including hidden files in your current directory.</a:t>
                      </a:r>
                      <a:endParaRPr lang="en-US" dirty="0"/>
                    </a:p>
                  </a:txBody>
                  <a:tcPr/>
                </a:tc>
                <a:tc>
                  <a:txBody>
                    <a:bodyPr/>
                    <a:lstStyle/>
                    <a:p>
                      <a:r>
                        <a:rPr lang="en-US" b="1" dirty="0"/>
                        <a:t>ls -la</a:t>
                      </a:r>
                    </a:p>
                  </a:txBody>
                  <a:tcPr/>
                </a:tc>
                <a:tc>
                  <a:txBody>
                    <a:bodyPr/>
                    <a:lstStyle/>
                    <a:p>
                      <a:endParaRPr lang="en-US"/>
                    </a:p>
                  </a:txBody>
                  <a:tcPr/>
                </a:tc>
                <a:extLst>
                  <a:ext uri="{0D108BD9-81ED-4DB2-BD59-A6C34878D82A}">
                    <a16:rowId xmlns:a16="http://schemas.microsoft.com/office/drawing/2014/main" val="3035530163"/>
                  </a:ext>
                </a:extLst>
              </a:tr>
              <a:tr h="370840">
                <a:tc>
                  <a:txBody>
                    <a:bodyPr/>
                    <a:lstStyle/>
                    <a:p>
                      <a:r>
                        <a:rPr lang="en-US" sz="1800" b="0" i="0" u="none" strike="noStrike" kern="1200" baseline="0" dirty="0">
                          <a:solidFill>
                            <a:schemeClr val="dk1"/>
                          </a:solidFill>
                          <a:latin typeface="+mn-lt"/>
                          <a:ea typeface="+mn-ea"/>
                          <a:cs typeface="+mn-cs"/>
                        </a:rPr>
                        <a:t>List all the files starting with letter ‘r’ in your current directory.</a:t>
                      </a:r>
                      <a:endParaRPr lang="en-US" dirty="0"/>
                    </a:p>
                  </a:txBody>
                  <a:tcPr/>
                </a:tc>
                <a:tc>
                  <a:txBody>
                    <a:bodyPr/>
                    <a:lstStyle/>
                    <a:p>
                      <a:r>
                        <a:rPr lang="en-US" b="1" dirty="0"/>
                        <a:t>ls r*</a:t>
                      </a:r>
                    </a:p>
                  </a:txBody>
                  <a:tcPr/>
                </a:tc>
                <a:tc>
                  <a:txBody>
                    <a:bodyPr/>
                    <a:lstStyle/>
                    <a:p>
                      <a:endParaRPr lang="en-US"/>
                    </a:p>
                  </a:txBody>
                  <a:tcPr/>
                </a:tc>
                <a:extLst>
                  <a:ext uri="{0D108BD9-81ED-4DB2-BD59-A6C34878D82A}">
                    <a16:rowId xmlns:a16="http://schemas.microsoft.com/office/drawing/2014/main" val="1922083086"/>
                  </a:ext>
                </a:extLst>
              </a:tr>
              <a:tr h="370840">
                <a:tc>
                  <a:txBody>
                    <a:bodyPr/>
                    <a:lstStyle/>
                    <a:p>
                      <a:r>
                        <a:rPr lang="en-US" sz="1800" b="0" i="0" kern="1200" dirty="0">
                          <a:solidFill>
                            <a:schemeClr val="dk1"/>
                          </a:solidFill>
                          <a:effectLst/>
                          <a:latin typeface="+mn-lt"/>
                          <a:ea typeface="+mn-ea"/>
                          <a:cs typeface="+mn-cs"/>
                        </a:rPr>
                        <a:t>List all the files having three characters in their names, from your current directory.</a:t>
                      </a:r>
                      <a:endParaRPr lang="en-US" dirty="0"/>
                    </a:p>
                  </a:txBody>
                  <a:tcPr/>
                </a:tc>
                <a:tc>
                  <a:txBody>
                    <a:bodyPr/>
                    <a:lstStyle/>
                    <a:p>
                      <a:r>
                        <a:rPr lang="en-US" b="1" dirty="0"/>
                        <a:t>ls ???</a:t>
                      </a:r>
                    </a:p>
                  </a:txBody>
                  <a:tcPr/>
                </a:tc>
                <a:tc>
                  <a:txBody>
                    <a:bodyPr/>
                    <a:lstStyle/>
                    <a:p>
                      <a:r>
                        <a:rPr lang="en-US" dirty="0"/>
                        <a:t>? </a:t>
                      </a:r>
                      <a:r>
                        <a:rPr lang="en-US" b="1" dirty="0"/>
                        <a:t>wildcard</a:t>
                      </a:r>
                      <a:r>
                        <a:rPr lang="en-US" dirty="0"/>
                        <a:t> = Exactly one character</a:t>
                      </a:r>
                    </a:p>
                  </a:txBody>
                  <a:tcPr/>
                </a:tc>
                <a:extLst>
                  <a:ext uri="{0D108BD9-81ED-4DB2-BD59-A6C34878D82A}">
                    <a16:rowId xmlns:a16="http://schemas.microsoft.com/office/drawing/2014/main" val="1188499488"/>
                  </a:ext>
                </a:extLst>
              </a:tr>
              <a:tr h="370840">
                <a:tc>
                  <a:txBody>
                    <a:bodyPr/>
                    <a:lstStyle/>
                    <a:p>
                      <a:r>
                        <a:rPr lang="en-US" sz="1800" b="0" i="0" kern="1200" dirty="0">
                          <a:solidFill>
                            <a:schemeClr val="dk1"/>
                          </a:solidFill>
                          <a:effectLst/>
                          <a:latin typeface="+mn-lt"/>
                          <a:ea typeface="+mn-ea"/>
                          <a:cs typeface="+mn-cs"/>
                        </a:rPr>
                        <a:t>List all the files with extension .doc in your current directory.</a:t>
                      </a:r>
                      <a:endParaRPr lang="en-US" dirty="0"/>
                    </a:p>
                  </a:txBody>
                  <a:tcPr/>
                </a:tc>
                <a:tc>
                  <a:txBody>
                    <a:bodyPr/>
                    <a:lstStyle/>
                    <a:p>
                      <a:r>
                        <a:rPr lang="en-US" b="1" dirty="0"/>
                        <a:t>ls *.doc</a:t>
                      </a:r>
                    </a:p>
                  </a:txBody>
                  <a:tcPr/>
                </a:tc>
                <a:tc>
                  <a:txBody>
                    <a:bodyPr/>
                    <a:lstStyle/>
                    <a:p>
                      <a:endParaRPr lang="en-US" dirty="0"/>
                    </a:p>
                  </a:txBody>
                  <a:tcPr/>
                </a:tc>
                <a:extLst>
                  <a:ext uri="{0D108BD9-81ED-4DB2-BD59-A6C34878D82A}">
                    <a16:rowId xmlns:a16="http://schemas.microsoft.com/office/drawing/2014/main" val="3386603474"/>
                  </a:ext>
                </a:extLst>
              </a:tr>
              <a:tr h="370840">
                <a:tc>
                  <a:txBody>
                    <a:bodyPr/>
                    <a:lstStyle/>
                    <a:p>
                      <a:r>
                        <a:rPr lang="en-US" sz="1800" b="0" i="0" kern="1200" dirty="0">
                          <a:solidFill>
                            <a:schemeClr val="dk1"/>
                          </a:solidFill>
                          <a:effectLst/>
                          <a:latin typeface="+mn-lt"/>
                          <a:ea typeface="+mn-ea"/>
                          <a:cs typeface="+mn-cs"/>
                        </a:rPr>
                        <a:t>List all the files having the first letter of their name within the range ‘l’ to ‘s’, from your current directory.</a:t>
                      </a:r>
                      <a:endParaRPr lang="en-US" dirty="0"/>
                    </a:p>
                  </a:txBody>
                  <a:tcPr/>
                </a:tc>
                <a:tc>
                  <a:txBody>
                    <a:bodyPr/>
                    <a:lstStyle/>
                    <a:p>
                      <a:r>
                        <a:rPr lang="en-US" b="1" dirty="0"/>
                        <a:t>ls [l-s]*</a:t>
                      </a:r>
                    </a:p>
                  </a:txBody>
                  <a:tcPr/>
                </a:tc>
                <a:tc>
                  <a:txBody>
                    <a:bodyPr/>
                    <a:lstStyle/>
                    <a:p>
                      <a:r>
                        <a:rPr lang="en-US" dirty="0"/>
                        <a:t>* = Any number of any characters</a:t>
                      </a:r>
                    </a:p>
                  </a:txBody>
                  <a:tcPr/>
                </a:tc>
                <a:extLst>
                  <a:ext uri="{0D108BD9-81ED-4DB2-BD59-A6C34878D82A}">
                    <a16:rowId xmlns:a16="http://schemas.microsoft.com/office/drawing/2014/main" val="1296428995"/>
                  </a:ext>
                </a:extLst>
              </a:tr>
              <a:tr h="370840">
                <a:tc>
                  <a:txBody>
                    <a:bodyPr/>
                    <a:lstStyle/>
                    <a:p>
                      <a:r>
                        <a:rPr lang="en-US" sz="1800" b="0" i="0" kern="1200" dirty="0">
                          <a:solidFill>
                            <a:schemeClr val="dk1"/>
                          </a:solidFill>
                          <a:effectLst/>
                          <a:latin typeface="+mn-lt"/>
                          <a:ea typeface="+mn-ea"/>
                          <a:cs typeface="+mn-cs"/>
                        </a:rPr>
                        <a:t>Create a file text1 and read its input from keyboard.</a:t>
                      </a:r>
                      <a:endParaRPr lang="en-US" dirty="0"/>
                    </a:p>
                  </a:txBody>
                  <a:tcPr/>
                </a:tc>
                <a:tc>
                  <a:txBody>
                    <a:bodyPr/>
                    <a:lstStyle/>
                    <a:p>
                      <a:r>
                        <a:rPr lang="en-US" b="1" dirty="0"/>
                        <a:t>echo "Type your input here:" &gt; text1</a:t>
                      </a:r>
                    </a:p>
                    <a:p>
                      <a:endParaRPr lang="en-US" b="1" dirty="0"/>
                    </a:p>
                    <a:p>
                      <a:r>
                        <a:rPr lang="en-US" b="1" dirty="0"/>
                        <a:t>cat &gt;&gt; text1</a:t>
                      </a:r>
                    </a:p>
                  </a:txBody>
                  <a:tcPr/>
                </a:tc>
                <a:tc>
                  <a:txBody>
                    <a:bodyPr/>
                    <a:lstStyle/>
                    <a:p>
                      <a:r>
                        <a:rPr lang="en-US" dirty="0"/>
                        <a:t>Press ENTER and </a:t>
                      </a:r>
                      <a:r>
                        <a:rPr lang="en-US" dirty="0" err="1"/>
                        <a:t>Ctrl+D</a:t>
                      </a:r>
                      <a:r>
                        <a:rPr lang="en-US" dirty="0"/>
                        <a:t> to terminate. The &gt;&gt; redirection operator directs the output of a command to the end of a file</a:t>
                      </a:r>
                    </a:p>
                  </a:txBody>
                  <a:tcPr/>
                </a:tc>
                <a:extLst>
                  <a:ext uri="{0D108BD9-81ED-4DB2-BD59-A6C34878D82A}">
                    <a16:rowId xmlns:a16="http://schemas.microsoft.com/office/drawing/2014/main" val="2627112341"/>
                  </a:ext>
                </a:extLst>
              </a:tr>
            </a:tbl>
          </a:graphicData>
        </a:graphic>
      </p:graphicFrame>
    </p:spTree>
    <p:extLst>
      <p:ext uri="{BB962C8B-B14F-4D97-AF65-F5344CB8AC3E}">
        <p14:creationId xmlns:p14="http://schemas.microsoft.com/office/powerpoint/2010/main" val="1407909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0104B-79F2-7667-AF45-DF5A767B1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0B1FC-26B6-5D37-845F-10CA3924EFA0}"/>
              </a:ext>
            </a:extLst>
          </p:cNvPr>
          <p:cNvSpPr>
            <a:spLocks noGrp="1"/>
          </p:cNvSpPr>
          <p:nvPr>
            <p:ph type="title"/>
          </p:nvPr>
        </p:nvSpPr>
        <p:spPr/>
        <p:txBody>
          <a:bodyPr/>
          <a:lstStyle/>
          <a:p>
            <a:r>
              <a:rPr lang="en-US" dirty="0"/>
              <a:t>Examples</a:t>
            </a:r>
          </a:p>
        </p:txBody>
      </p:sp>
      <p:graphicFrame>
        <p:nvGraphicFramePr>
          <p:cNvPr id="4" name="Content Placeholder 3">
            <a:extLst>
              <a:ext uri="{FF2B5EF4-FFF2-40B4-BE49-F238E27FC236}">
                <a16:creationId xmlns:a16="http://schemas.microsoft.com/office/drawing/2014/main" id="{2D8019CD-6C67-242A-6972-7C3403FFA72B}"/>
              </a:ext>
            </a:extLst>
          </p:cNvPr>
          <p:cNvGraphicFramePr>
            <a:graphicFrameLocks noGrp="1"/>
          </p:cNvGraphicFramePr>
          <p:nvPr>
            <p:ph idx="1"/>
            <p:extLst>
              <p:ext uri="{D42A27DB-BD31-4B8C-83A1-F6EECF244321}">
                <p14:modId xmlns:p14="http://schemas.microsoft.com/office/powerpoint/2010/main" val="331562736"/>
              </p:ext>
            </p:extLst>
          </p:nvPr>
        </p:nvGraphicFramePr>
        <p:xfrm>
          <a:off x="221381" y="1825625"/>
          <a:ext cx="11781321" cy="4404360"/>
        </p:xfrm>
        <a:graphic>
          <a:graphicData uri="http://schemas.openxmlformats.org/drawingml/2006/table">
            <a:tbl>
              <a:tblPr firstRow="1" bandRow="1">
                <a:tableStyleId>{5C22544A-7EE6-4342-B048-85BDC9FD1C3A}</a:tableStyleId>
              </a:tblPr>
              <a:tblGrid>
                <a:gridCol w="5139891">
                  <a:extLst>
                    <a:ext uri="{9D8B030D-6E8A-4147-A177-3AD203B41FA5}">
                      <a16:colId xmlns:a16="http://schemas.microsoft.com/office/drawing/2014/main" val="541042181"/>
                    </a:ext>
                  </a:extLst>
                </a:gridCol>
                <a:gridCol w="2146433">
                  <a:extLst>
                    <a:ext uri="{9D8B030D-6E8A-4147-A177-3AD203B41FA5}">
                      <a16:colId xmlns:a16="http://schemas.microsoft.com/office/drawing/2014/main" val="3181418164"/>
                    </a:ext>
                  </a:extLst>
                </a:gridCol>
                <a:gridCol w="4494997">
                  <a:extLst>
                    <a:ext uri="{9D8B030D-6E8A-4147-A177-3AD203B41FA5}">
                      <a16:colId xmlns:a16="http://schemas.microsoft.com/office/drawing/2014/main" val="1940974931"/>
                    </a:ext>
                  </a:extLst>
                </a:gridCol>
              </a:tblGrid>
              <a:tr h="370840">
                <a:tc>
                  <a:txBody>
                    <a:bodyPr/>
                    <a:lstStyle/>
                    <a:p>
                      <a:r>
                        <a:rPr lang="en-US" dirty="0"/>
                        <a:t>Question</a:t>
                      </a:r>
                    </a:p>
                  </a:txBody>
                  <a:tcPr/>
                </a:tc>
                <a:tc>
                  <a:txBody>
                    <a:bodyPr/>
                    <a:lstStyle/>
                    <a:p>
                      <a:r>
                        <a:rPr lang="en-US" dirty="0"/>
                        <a:t>Command</a:t>
                      </a:r>
                    </a:p>
                  </a:txBody>
                  <a:tcPr/>
                </a:tc>
                <a:tc>
                  <a:txBody>
                    <a:bodyPr/>
                    <a:lstStyle/>
                    <a:p>
                      <a:r>
                        <a:rPr lang="en-US" dirty="0"/>
                        <a:t>Key points</a:t>
                      </a:r>
                    </a:p>
                  </a:txBody>
                  <a:tcPr/>
                </a:tc>
                <a:extLst>
                  <a:ext uri="{0D108BD9-81ED-4DB2-BD59-A6C34878D82A}">
                    <a16:rowId xmlns:a16="http://schemas.microsoft.com/office/drawing/2014/main" val="3553974928"/>
                  </a:ext>
                </a:extLst>
              </a:tr>
              <a:tr h="370840">
                <a:tc>
                  <a:txBody>
                    <a:bodyPr/>
                    <a:lstStyle/>
                    <a:p>
                      <a:r>
                        <a:rPr lang="en-US" sz="1800" b="0" i="0" kern="1200" dirty="0">
                          <a:solidFill>
                            <a:schemeClr val="dk1"/>
                          </a:solidFill>
                          <a:effectLst/>
                          <a:latin typeface="+mn-lt"/>
                          <a:ea typeface="+mn-ea"/>
                          <a:cs typeface="+mn-cs"/>
                        </a:rPr>
                        <a:t>Copy the contents of file text1 to another file text2.</a:t>
                      </a:r>
                      <a:endParaRPr lang="en-US" dirty="0"/>
                    </a:p>
                  </a:txBody>
                  <a:tcPr/>
                </a:tc>
                <a:tc>
                  <a:txBody>
                    <a:bodyPr/>
                    <a:lstStyle/>
                    <a:p>
                      <a:r>
                        <a:rPr lang="en-US" b="1" dirty="0"/>
                        <a:t>cp text1 text2</a:t>
                      </a:r>
                    </a:p>
                  </a:txBody>
                  <a:tcPr/>
                </a:tc>
                <a:tc>
                  <a:txBody>
                    <a:bodyPr/>
                    <a:lstStyle/>
                    <a:p>
                      <a:endParaRPr lang="en-US" dirty="0"/>
                    </a:p>
                  </a:txBody>
                  <a:tcPr/>
                </a:tc>
                <a:extLst>
                  <a:ext uri="{0D108BD9-81ED-4DB2-BD59-A6C34878D82A}">
                    <a16:rowId xmlns:a16="http://schemas.microsoft.com/office/drawing/2014/main" val="247072530"/>
                  </a:ext>
                </a:extLst>
              </a:tr>
              <a:tr h="370840">
                <a:tc>
                  <a:txBody>
                    <a:bodyPr/>
                    <a:lstStyle/>
                    <a:p>
                      <a:r>
                        <a:rPr lang="en-US" sz="1800" b="0" i="0" kern="1200" dirty="0">
                          <a:solidFill>
                            <a:schemeClr val="dk1"/>
                          </a:solidFill>
                          <a:effectLst/>
                          <a:latin typeface="+mn-lt"/>
                          <a:ea typeface="+mn-ea"/>
                          <a:cs typeface="+mn-cs"/>
                        </a:rPr>
                        <a:t>Append the contents of file text2 to file text1.</a:t>
                      </a:r>
                      <a:endParaRPr lang="en-US" dirty="0"/>
                    </a:p>
                  </a:txBody>
                  <a:tcPr/>
                </a:tc>
                <a:tc>
                  <a:txBody>
                    <a:bodyPr/>
                    <a:lstStyle/>
                    <a:p>
                      <a:r>
                        <a:rPr lang="en-US" b="1" dirty="0"/>
                        <a:t>cat text2 &gt;&gt; text1</a:t>
                      </a:r>
                    </a:p>
                  </a:txBody>
                  <a:tcPr/>
                </a:tc>
                <a:tc>
                  <a:txBody>
                    <a:bodyPr/>
                    <a:lstStyle/>
                    <a:p>
                      <a:endParaRPr lang="en-US"/>
                    </a:p>
                  </a:txBody>
                  <a:tcPr/>
                </a:tc>
                <a:extLst>
                  <a:ext uri="{0D108BD9-81ED-4DB2-BD59-A6C34878D82A}">
                    <a16:rowId xmlns:a16="http://schemas.microsoft.com/office/drawing/2014/main" val="3035530163"/>
                  </a:ext>
                </a:extLst>
              </a:tr>
              <a:tr h="370840">
                <a:tc>
                  <a:txBody>
                    <a:bodyPr/>
                    <a:lstStyle/>
                    <a:p>
                      <a:r>
                        <a:rPr lang="en-US" sz="1800" b="0" i="0" kern="1200" dirty="0">
                          <a:solidFill>
                            <a:schemeClr val="dk1"/>
                          </a:solidFill>
                          <a:effectLst/>
                          <a:latin typeface="+mn-lt"/>
                          <a:ea typeface="+mn-ea"/>
                          <a:cs typeface="+mn-cs"/>
                        </a:rPr>
                        <a:t>Count the number of files in the current directory.</a:t>
                      </a:r>
                      <a:endParaRPr lang="en-US" dirty="0"/>
                    </a:p>
                  </a:txBody>
                  <a:tcPr/>
                </a:tc>
                <a:tc>
                  <a:txBody>
                    <a:bodyPr/>
                    <a:lstStyle/>
                    <a:p>
                      <a:r>
                        <a:rPr lang="en-US" b="1" dirty="0"/>
                        <a:t>ls -l | grep "^-" | </a:t>
                      </a:r>
                      <a:r>
                        <a:rPr lang="en-US" b="1" dirty="0" err="1"/>
                        <a:t>wc</a:t>
                      </a:r>
                      <a:r>
                        <a:rPr lang="en-US" b="1" dirty="0"/>
                        <a:t> -l</a:t>
                      </a:r>
                    </a:p>
                  </a:txBody>
                  <a:tcPr/>
                </a:tc>
                <a:tc>
                  <a:txBody>
                    <a:bodyPr/>
                    <a:lstStyle/>
                    <a:p>
                      <a:r>
                        <a:rPr lang="en-US" b="1" dirty="0"/>
                        <a:t>grep</a:t>
                      </a:r>
                      <a:r>
                        <a:rPr lang="en-US" dirty="0"/>
                        <a:t> "^-": Filters out only the lines that represent regular files (not directories or other types of files). In the long format, the lines representing regular files start with -.</a:t>
                      </a:r>
                    </a:p>
                    <a:p>
                      <a:r>
                        <a:rPr lang="en-US" b="1" dirty="0" err="1"/>
                        <a:t>wc</a:t>
                      </a:r>
                      <a:r>
                        <a:rPr lang="en-US" dirty="0"/>
                        <a:t> -l: Counts the number of lines.</a:t>
                      </a:r>
                    </a:p>
                  </a:txBody>
                  <a:tcPr/>
                </a:tc>
                <a:extLst>
                  <a:ext uri="{0D108BD9-81ED-4DB2-BD59-A6C34878D82A}">
                    <a16:rowId xmlns:a16="http://schemas.microsoft.com/office/drawing/2014/main" val="1922083086"/>
                  </a:ext>
                </a:extLst>
              </a:tr>
              <a:tr h="370840">
                <a:tc>
                  <a:txBody>
                    <a:bodyPr/>
                    <a:lstStyle/>
                    <a:p>
                      <a:r>
                        <a:rPr lang="en-US" dirty="0"/>
                        <a:t>Display the output of command ls –l to a file and on the output screen.</a:t>
                      </a:r>
                    </a:p>
                  </a:txBody>
                  <a:tcPr/>
                </a:tc>
                <a:tc>
                  <a:txBody>
                    <a:bodyPr/>
                    <a:lstStyle/>
                    <a:p>
                      <a:r>
                        <a:rPr lang="en-US" b="1" dirty="0"/>
                        <a:t>ls -l | tee ls_output.txt</a:t>
                      </a:r>
                    </a:p>
                  </a:txBody>
                  <a:tcPr/>
                </a:tc>
                <a:tc>
                  <a:txBody>
                    <a:bodyPr/>
                    <a:lstStyle/>
                    <a:p>
                      <a:r>
                        <a:rPr lang="en-US" b="1" dirty="0"/>
                        <a:t>tee </a:t>
                      </a:r>
                      <a:r>
                        <a:rPr lang="en-US" dirty="0"/>
                        <a:t>command reads from standard input and writes to standard output and files simultaneously. </a:t>
                      </a:r>
                    </a:p>
                  </a:txBody>
                  <a:tcPr/>
                </a:tc>
                <a:extLst>
                  <a:ext uri="{0D108BD9-81ED-4DB2-BD59-A6C34878D82A}">
                    <a16:rowId xmlns:a16="http://schemas.microsoft.com/office/drawing/2014/main" val="1188499488"/>
                  </a:ext>
                </a:extLst>
              </a:tr>
              <a:tr h="370840">
                <a:tc>
                  <a:txBody>
                    <a:bodyPr/>
                    <a:lstStyle/>
                    <a:p>
                      <a:r>
                        <a:rPr lang="en-US" dirty="0"/>
                        <a:t>From file text1 print all lines starting from 10th line.</a:t>
                      </a:r>
                    </a:p>
                  </a:txBody>
                  <a:tcPr/>
                </a:tc>
                <a:tc>
                  <a:txBody>
                    <a:bodyPr/>
                    <a:lstStyle/>
                    <a:p>
                      <a:r>
                        <a:rPr lang="en-US" b="1" dirty="0"/>
                        <a:t>tail -n +10 text1</a:t>
                      </a:r>
                    </a:p>
                  </a:txBody>
                  <a:tcPr/>
                </a:tc>
                <a:tc>
                  <a:txBody>
                    <a:bodyPr/>
                    <a:lstStyle/>
                    <a:p>
                      <a:r>
                        <a:rPr lang="en-US" b="1" dirty="0"/>
                        <a:t>tail</a:t>
                      </a:r>
                      <a:r>
                        <a:rPr lang="en-US" b="0" dirty="0"/>
                        <a:t> = Display EOF, -n: How many lines?, +10: Start from the 10</a:t>
                      </a:r>
                      <a:r>
                        <a:rPr lang="en-US" b="0" baseline="30000" dirty="0"/>
                        <a:t>th</a:t>
                      </a:r>
                      <a:r>
                        <a:rPr lang="en-US" b="0" dirty="0"/>
                        <a:t> line (If we use 10, it will be the last 10 lines)</a:t>
                      </a:r>
                      <a:endParaRPr lang="en-US" b="1" dirty="0"/>
                    </a:p>
                  </a:txBody>
                  <a:tcPr/>
                </a:tc>
                <a:extLst>
                  <a:ext uri="{0D108BD9-81ED-4DB2-BD59-A6C34878D82A}">
                    <a16:rowId xmlns:a16="http://schemas.microsoft.com/office/drawing/2014/main" val="3386603474"/>
                  </a:ext>
                </a:extLst>
              </a:tr>
            </a:tbl>
          </a:graphicData>
        </a:graphic>
      </p:graphicFrame>
    </p:spTree>
    <p:extLst>
      <p:ext uri="{BB962C8B-B14F-4D97-AF65-F5344CB8AC3E}">
        <p14:creationId xmlns:p14="http://schemas.microsoft.com/office/powerpoint/2010/main" val="10146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683F9-4573-0721-B4FD-4DEE6212E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E8D2B-B8A6-63AD-5CCD-889778494AA0}"/>
              </a:ext>
            </a:extLst>
          </p:cNvPr>
          <p:cNvSpPr>
            <a:spLocks noGrp="1"/>
          </p:cNvSpPr>
          <p:nvPr>
            <p:ph type="title"/>
          </p:nvPr>
        </p:nvSpPr>
        <p:spPr/>
        <p:txBody>
          <a:bodyPr/>
          <a:lstStyle/>
          <a:p>
            <a:r>
              <a:rPr lang="en-US" dirty="0"/>
              <a:t>Examples</a:t>
            </a:r>
          </a:p>
        </p:txBody>
      </p:sp>
      <p:graphicFrame>
        <p:nvGraphicFramePr>
          <p:cNvPr id="4" name="Content Placeholder 3">
            <a:extLst>
              <a:ext uri="{FF2B5EF4-FFF2-40B4-BE49-F238E27FC236}">
                <a16:creationId xmlns:a16="http://schemas.microsoft.com/office/drawing/2014/main" id="{9D020173-C3E0-0EC7-FF96-66A7B4D72518}"/>
              </a:ext>
            </a:extLst>
          </p:cNvPr>
          <p:cNvGraphicFramePr>
            <a:graphicFrameLocks noGrp="1"/>
          </p:cNvGraphicFramePr>
          <p:nvPr>
            <p:ph idx="1"/>
            <p:extLst>
              <p:ext uri="{D42A27DB-BD31-4B8C-83A1-F6EECF244321}">
                <p14:modId xmlns:p14="http://schemas.microsoft.com/office/powerpoint/2010/main" val="765637091"/>
              </p:ext>
            </p:extLst>
          </p:nvPr>
        </p:nvGraphicFramePr>
        <p:xfrm>
          <a:off x="221381" y="1825625"/>
          <a:ext cx="11781321" cy="1925320"/>
        </p:xfrm>
        <a:graphic>
          <a:graphicData uri="http://schemas.openxmlformats.org/drawingml/2006/table">
            <a:tbl>
              <a:tblPr firstRow="1" bandRow="1">
                <a:tableStyleId>{5C22544A-7EE6-4342-B048-85BDC9FD1C3A}</a:tableStyleId>
              </a:tblPr>
              <a:tblGrid>
                <a:gridCol w="5139891">
                  <a:extLst>
                    <a:ext uri="{9D8B030D-6E8A-4147-A177-3AD203B41FA5}">
                      <a16:colId xmlns:a16="http://schemas.microsoft.com/office/drawing/2014/main" val="541042181"/>
                    </a:ext>
                  </a:extLst>
                </a:gridCol>
                <a:gridCol w="2146433">
                  <a:extLst>
                    <a:ext uri="{9D8B030D-6E8A-4147-A177-3AD203B41FA5}">
                      <a16:colId xmlns:a16="http://schemas.microsoft.com/office/drawing/2014/main" val="3181418164"/>
                    </a:ext>
                  </a:extLst>
                </a:gridCol>
                <a:gridCol w="4494997">
                  <a:extLst>
                    <a:ext uri="{9D8B030D-6E8A-4147-A177-3AD203B41FA5}">
                      <a16:colId xmlns:a16="http://schemas.microsoft.com/office/drawing/2014/main" val="1940974931"/>
                    </a:ext>
                  </a:extLst>
                </a:gridCol>
              </a:tblGrid>
              <a:tr h="370840">
                <a:tc>
                  <a:txBody>
                    <a:bodyPr/>
                    <a:lstStyle/>
                    <a:p>
                      <a:r>
                        <a:rPr lang="en-US" dirty="0"/>
                        <a:t>Question</a:t>
                      </a:r>
                    </a:p>
                  </a:txBody>
                  <a:tcPr/>
                </a:tc>
                <a:tc>
                  <a:txBody>
                    <a:bodyPr/>
                    <a:lstStyle/>
                    <a:p>
                      <a:r>
                        <a:rPr lang="en-US" dirty="0"/>
                        <a:t>Command</a:t>
                      </a:r>
                    </a:p>
                  </a:txBody>
                  <a:tcPr/>
                </a:tc>
                <a:tc>
                  <a:txBody>
                    <a:bodyPr/>
                    <a:lstStyle/>
                    <a:p>
                      <a:r>
                        <a:rPr lang="en-US" dirty="0"/>
                        <a:t>Key points</a:t>
                      </a:r>
                    </a:p>
                  </a:txBody>
                  <a:tcPr/>
                </a:tc>
                <a:extLst>
                  <a:ext uri="{0D108BD9-81ED-4DB2-BD59-A6C34878D82A}">
                    <a16:rowId xmlns:a16="http://schemas.microsoft.com/office/drawing/2014/main" val="3553974928"/>
                  </a:ext>
                </a:extLst>
              </a:tr>
              <a:tr h="370840">
                <a:tc>
                  <a:txBody>
                    <a:bodyPr/>
                    <a:lstStyle/>
                    <a:p>
                      <a:r>
                        <a:rPr lang="en-US" sz="1800" b="0" i="0" u="none" strike="noStrike" kern="1200" baseline="0" dirty="0">
                          <a:solidFill>
                            <a:schemeClr val="dk1"/>
                          </a:solidFill>
                          <a:latin typeface="+mn-lt"/>
                          <a:ea typeface="+mn-ea"/>
                          <a:cs typeface="+mn-cs"/>
                        </a:rPr>
                        <a:t>Find the number of users currently logged on to the system. </a:t>
                      </a:r>
                      <a:endParaRPr lang="en-US" dirty="0"/>
                    </a:p>
                  </a:txBody>
                  <a:tcPr/>
                </a:tc>
                <a:tc>
                  <a:txBody>
                    <a:bodyPr/>
                    <a:lstStyle/>
                    <a:p>
                      <a:r>
                        <a:rPr lang="en-US" b="1" dirty="0"/>
                        <a:t>who</a:t>
                      </a:r>
                    </a:p>
                    <a:p>
                      <a:r>
                        <a:rPr lang="en-US" b="1" dirty="0"/>
                        <a:t>who | </a:t>
                      </a:r>
                      <a:r>
                        <a:rPr lang="en-US" b="1" dirty="0" err="1"/>
                        <a:t>wc</a:t>
                      </a:r>
                      <a:r>
                        <a:rPr lang="en-US" b="1" dirty="0"/>
                        <a:t> -l</a:t>
                      </a:r>
                    </a:p>
                  </a:txBody>
                  <a:tcPr/>
                </a:tc>
                <a:tc>
                  <a:txBody>
                    <a:bodyPr/>
                    <a:lstStyle/>
                    <a:p>
                      <a:r>
                        <a:rPr lang="en-US" dirty="0" err="1"/>
                        <a:t>wc</a:t>
                      </a:r>
                      <a:r>
                        <a:rPr lang="en-US" dirty="0"/>
                        <a:t> -l will give number of users, since it will count the lines of the output of the </a:t>
                      </a:r>
                      <a:r>
                        <a:rPr lang="en-US" i="1" dirty="0"/>
                        <a:t>who </a:t>
                      </a:r>
                      <a:r>
                        <a:rPr lang="en-US" dirty="0"/>
                        <a:t>command</a:t>
                      </a:r>
                    </a:p>
                  </a:txBody>
                  <a:tcPr/>
                </a:tc>
                <a:extLst>
                  <a:ext uri="{0D108BD9-81ED-4DB2-BD59-A6C34878D82A}">
                    <a16:rowId xmlns:a16="http://schemas.microsoft.com/office/drawing/2014/main" val="1296428995"/>
                  </a:ext>
                </a:extLst>
              </a:tr>
              <a:tr h="370840">
                <a:tc>
                  <a:txBody>
                    <a:bodyPr/>
                    <a:lstStyle/>
                    <a:p>
                      <a:r>
                        <a:rPr lang="en-US" dirty="0"/>
                        <a:t>Delete all the files with their names starting with “</a:t>
                      </a:r>
                      <a:r>
                        <a:rPr lang="en-US" dirty="0" err="1"/>
                        <a:t>tmp</a:t>
                      </a:r>
                      <a:r>
                        <a:rPr lang="en-US" dirty="0"/>
                        <a:t>”.</a:t>
                      </a:r>
                    </a:p>
                  </a:txBody>
                  <a:tcPr/>
                </a:tc>
                <a:tc>
                  <a:txBody>
                    <a:bodyPr/>
                    <a:lstStyle/>
                    <a:p>
                      <a:r>
                        <a:rPr lang="en-US" b="1" dirty="0"/>
                        <a:t>rm </a:t>
                      </a:r>
                      <a:r>
                        <a:rPr lang="en-US" b="1" dirty="0" err="1"/>
                        <a:t>tmp</a:t>
                      </a:r>
                      <a:r>
                        <a:rPr lang="en-US" b="1" dirty="0"/>
                        <a:t>*</a:t>
                      </a:r>
                    </a:p>
                  </a:txBody>
                  <a:tcPr/>
                </a:tc>
                <a:tc>
                  <a:txBody>
                    <a:bodyPr/>
                    <a:lstStyle/>
                    <a:p>
                      <a:endParaRPr lang="en-US" dirty="0"/>
                    </a:p>
                  </a:txBody>
                  <a:tcPr/>
                </a:tc>
                <a:extLst>
                  <a:ext uri="{0D108BD9-81ED-4DB2-BD59-A6C34878D82A}">
                    <a16:rowId xmlns:a16="http://schemas.microsoft.com/office/drawing/2014/main" val="2627112341"/>
                  </a:ext>
                </a:extLst>
              </a:tr>
            </a:tbl>
          </a:graphicData>
        </a:graphic>
      </p:graphicFrame>
    </p:spTree>
    <p:extLst>
      <p:ext uri="{BB962C8B-B14F-4D97-AF65-F5344CB8AC3E}">
        <p14:creationId xmlns:p14="http://schemas.microsoft.com/office/powerpoint/2010/main" val="3936214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2F9E-7452-E794-FC58-70C88A691436}"/>
              </a:ext>
            </a:extLst>
          </p:cNvPr>
          <p:cNvSpPr>
            <a:spLocks noGrp="1"/>
          </p:cNvSpPr>
          <p:nvPr>
            <p:ph type="title"/>
          </p:nvPr>
        </p:nvSpPr>
        <p:spPr/>
        <p:txBody>
          <a:bodyPr/>
          <a:lstStyle/>
          <a:p>
            <a:r>
              <a:rPr lang="en-US" dirty="0" err="1"/>
              <a:t>su</a:t>
            </a:r>
            <a:r>
              <a:rPr lang="en-US" dirty="0"/>
              <a:t> and </a:t>
            </a:r>
            <a:r>
              <a:rPr lang="en-US" dirty="0" err="1"/>
              <a:t>sudo</a:t>
            </a:r>
            <a:r>
              <a:rPr lang="en-US" dirty="0"/>
              <a:t> Commands</a:t>
            </a:r>
          </a:p>
        </p:txBody>
      </p:sp>
      <p:sp>
        <p:nvSpPr>
          <p:cNvPr id="3" name="Content Placeholder 2">
            <a:extLst>
              <a:ext uri="{FF2B5EF4-FFF2-40B4-BE49-F238E27FC236}">
                <a16:creationId xmlns:a16="http://schemas.microsoft.com/office/drawing/2014/main" id="{82167D37-6FB1-6892-F0D5-870959D76EF7}"/>
              </a:ext>
            </a:extLst>
          </p:cNvPr>
          <p:cNvSpPr>
            <a:spLocks noGrp="1"/>
          </p:cNvSpPr>
          <p:nvPr>
            <p:ph idx="1"/>
          </p:nvPr>
        </p:nvSpPr>
        <p:spPr/>
        <p:txBody>
          <a:bodyPr>
            <a:normAutofit fontScale="92500" lnSpcReduction="20000"/>
          </a:bodyPr>
          <a:lstStyle/>
          <a:p>
            <a:r>
              <a:rPr lang="en-US" dirty="0"/>
              <a:t>Linux is very strict about what users can do</a:t>
            </a:r>
          </a:p>
          <a:p>
            <a:r>
              <a:rPr lang="en-US" dirty="0"/>
              <a:t>Ordinary users can work in their home directory and can perform operations related to their own work</a:t>
            </a:r>
          </a:p>
          <a:p>
            <a:r>
              <a:rPr lang="en-US" dirty="0"/>
              <a:t>Many Linux operations require elevated (higher) privileges: Two commands can be used for this</a:t>
            </a:r>
          </a:p>
          <a:p>
            <a:r>
              <a:rPr lang="en-US" b="1" dirty="0" err="1"/>
              <a:t>sudo</a:t>
            </a:r>
            <a:r>
              <a:rPr lang="en-US" dirty="0"/>
              <a:t>: </a:t>
            </a:r>
            <a:r>
              <a:rPr lang="en-US" u="sng" dirty="0"/>
              <a:t>Su</a:t>
            </a:r>
            <a:r>
              <a:rPr lang="en-US" dirty="0"/>
              <a:t>peruser </a:t>
            </a:r>
            <a:r>
              <a:rPr lang="en-US" u="sng" dirty="0"/>
              <a:t>Do</a:t>
            </a:r>
            <a:r>
              <a:rPr lang="en-US" dirty="0"/>
              <a:t>: Execute a command as the superuser – Own password is needed</a:t>
            </a:r>
          </a:p>
          <a:p>
            <a:pPr lvl="1"/>
            <a:r>
              <a:rPr lang="en-US" dirty="0"/>
              <a:t>Example: Update system package list: </a:t>
            </a:r>
            <a:r>
              <a:rPr lang="en-US" b="1" dirty="0" err="1"/>
              <a:t>sudo</a:t>
            </a:r>
            <a:r>
              <a:rPr lang="en-US" dirty="0"/>
              <a:t> apt update  … apt = Advanced Package Tool</a:t>
            </a:r>
          </a:p>
          <a:p>
            <a:r>
              <a:rPr lang="en-US" b="1" dirty="0" err="1"/>
              <a:t>su</a:t>
            </a:r>
            <a:r>
              <a:rPr lang="en-US" dirty="0"/>
              <a:t>: </a:t>
            </a:r>
            <a:r>
              <a:rPr lang="en-US" u="sng" dirty="0"/>
              <a:t>S</a:t>
            </a:r>
            <a:r>
              <a:rPr lang="en-US" dirty="0"/>
              <a:t>witch </a:t>
            </a:r>
            <a:r>
              <a:rPr lang="en-US" u="sng" dirty="0"/>
              <a:t>U</a:t>
            </a:r>
            <a:r>
              <a:rPr lang="en-US" dirty="0"/>
              <a:t>ser: Switch the current user to another user (If no name is specified, switch to root) – Target user’s password is required</a:t>
            </a:r>
          </a:p>
          <a:p>
            <a:pPr lvl="1"/>
            <a:r>
              <a:rPr lang="en-US" dirty="0"/>
              <a:t>Example: </a:t>
            </a:r>
            <a:r>
              <a:rPr lang="en-US" b="1" dirty="0" err="1"/>
              <a:t>su</a:t>
            </a:r>
            <a:r>
              <a:rPr lang="en-US" b="1" dirty="0"/>
              <a:t> -</a:t>
            </a:r>
            <a:r>
              <a:rPr lang="en-US" dirty="0"/>
              <a:t> to switch to the root user and then </a:t>
            </a:r>
            <a:r>
              <a:rPr lang="en-US" b="1" dirty="0"/>
              <a:t>exit</a:t>
            </a:r>
            <a:r>
              <a:rPr lang="en-US" dirty="0"/>
              <a:t> to return to the previous user</a:t>
            </a:r>
          </a:p>
        </p:txBody>
      </p:sp>
    </p:spTree>
    <p:extLst>
      <p:ext uri="{BB962C8B-B14F-4D97-AF65-F5344CB8AC3E}">
        <p14:creationId xmlns:p14="http://schemas.microsoft.com/office/powerpoint/2010/main" val="1680363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2AC5-CB71-A038-4612-06FF0451AF81}"/>
              </a:ext>
            </a:extLst>
          </p:cNvPr>
          <p:cNvSpPr>
            <a:spLocks noGrp="1"/>
          </p:cNvSpPr>
          <p:nvPr>
            <p:ph type="title"/>
          </p:nvPr>
        </p:nvSpPr>
        <p:spPr/>
        <p:txBody>
          <a:bodyPr/>
          <a:lstStyle/>
          <a:p>
            <a:r>
              <a:rPr lang="en-IN" dirty="0"/>
              <a:t>File Permissions</a:t>
            </a:r>
          </a:p>
        </p:txBody>
      </p:sp>
      <p:sp>
        <p:nvSpPr>
          <p:cNvPr id="3" name="Content Placeholder 2">
            <a:extLst>
              <a:ext uri="{FF2B5EF4-FFF2-40B4-BE49-F238E27FC236}">
                <a16:creationId xmlns:a16="http://schemas.microsoft.com/office/drawing/2014/main" id="{6A9F74F6-FDAD-DEA3-5A9F-CD5D42D98F1E}"/>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4F1DF12-7F8F-86DF-3A60-58BCB960508F}"/>
              </a:ext>
            </a:extLst>
          </p:cNvPr>
          <p:cNvPicPr>
            <a:picLocks noChangeAspect="1"/>
          </p:cNvPicPr>
          <p:nvPr/>
        </p:nvPicPr>
        <p:blipFill>
          <a:blip r:embed="rId2"/>
          <a:stretch>
            <a:fillRect/>
          </a:stretch>
        </p:blipFill>
        <p:spPr>
          <a:xfrm>
            <a:off x="1219017" y="1894976"/>
            <a:ext cx="9447069" cy="3622246"/>
          </a:xfrm>
          <a:prstGeom prst="rect">
            <a:avLst/>
          </a:prstGeom>
        </p:spPr>
      </p:pic>
    </p:spTree>
    <p:extLst>
      <p:ext uri="{BB962C8B-B14F-4D97-AF65-F5344CB8AC3E}">
        <p14:creationId xmlns:p14="http://schemas.microsoft.com/office/powerpoint/2010/main" val="3299160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AB4A-7B5A-CA52-898F-E117CD80C302}"/>
              </a:ext>
            </a:extLst>
          </p:cNvPr>
          <p:cNvSpPr>
            <a:spLocks noGrp="1"/>
          </p:cNvSpPr>
          <p:nvPr>
            <p:ph type="title"/>
          </p:nvPr>
        </p:nvSpPr>
        <p:spPr/>
        <p:txBody>
          <a:bodyPr/>
          <a:lstStyle/>
          <a:p>
            <a:r>
              <a:rPr lang="en-IN" dirty="0"/>
              <a:t>Numeric File Permissions</a:t>
            </a:r>
          </a:p>
        </p:txBody>
      </p:sp>
      <p:sp>
        <p:nvSpPr>
          <p:cNvPr id="3" name="Content Placeholder 2">
            <a:extLst>
              <a:ext uri="{FF2B5EF4-FFF2-40B4-BE49-F238E27FC236}">
                <a16:creationId xmlns:a16="http://schemas.microsoft.com/office/drawing/2014/main" id="{1826AF2E-1C86-6258-1F73-E7D130933C75}"/>
              </a:ext>
            </a:extLst>
          </p:cNvPr>
          <p:cNvSpPr>
            <a:spLocks noGrp="1"/>
          </p:cNvSpPr>
          <p:nvPr>
            <p:ph idx="1"/>
          </p:nvPr>
        </p:nvSpPr>
        <p:spPr/>
        <p:txBody>
          <a:bodyPr/>
          <a:lstStyle/>
          <a:p>
            <a:endParaRPr lang="en-IN"/>
          </a:p>
        </p:txBody>
      </p:sp>
      <p:pic>
        <p:nvPicPr>
          <p:cNvPr id="2050" name="Picture 2" descr="What is chmod?. In Unix and Unix-like operating… | by Jimmy Xiao | Medium">
            <a:extLst>
              <a:ext uri="{FF2B5EF4-FFF2-40B4-BE49-F238E27FC236}">
                <a16:creationId xmlns:a16="http://schemas.microsoft.com/office/drawing/2014/main" id="{931210C6-EE7E-EEA0-7D33-EBE47645E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566" y="1429873"/>
            <a:ext cx="5442253" cy="506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3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E26E9-C98D-BAE9-3FB8-FAC3B758B3CF}"/>
              </a:ext>
            </a:extLst>
          </p:cNvPr>
          <p:cNvSpPr>
            <a:spLocks noGrp="1"/>
          </p:cNvSpPr>
          <p:nvPr>
            <p:ph type="title"/>
          </p:nvPr>
        </p:nvSpPr>
        <p:spPr/>
        <p:txBody>
          <a:bodyPr/>
          <a:lstStyle/>
          <a:p>
            <a:r>
              <a:rPr lang="en-US" dirty="0"/>
              <a:t>Program Execution</a:t>
            </a:r>
            <a:endParaRPr lang="en-GB" dirty="0"/>
          </a:p>
        </p:txBody>
      </p:sp>
      <p:sp>
        <p:nvSpPr>
          <p:cNvPr id="3" name="Content Placeholder 2">
            <a:extLst>
              <a:ext uri="{FF2B5EF4-FFF2-40B4-BE49-F238E27FC236}">
                <a16:creationId xmlns:a16="http://schemas.microsoft.com/office/drawing/2014/main" id="{CB7C8875-1258-AFEC-580A-FDE4AF625A3B}"/>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0397DF68-1606-622A-D246-0D5575BB073B}"/>
              </a:ext>
            </a:extLst>
          </p:cNvPr>
          <p:cNvSpPr txBox="1"/>
          <p:nvPr/>
        </p:nvSpPr>
        <p:spPr>
          <a:xfrm>
            <a:off x="3639713" y="2138289"/>
            <a:ext cx="1997612" cy="369332"/>
          </a:xfrm>
          <a:prstGeom prst="rect">
            <a:avLst/>
          </a:prstGeom>
          <a:solidFill>
            <a:srgbClr val="7030A0"/>
          </a:solidFill>
        </p:spPr>
        <p:txBody>
          <a:bodyPr wrap="square" rtlCol="0">
            <a:spAutoFit/>
          </a:bodyPr>
          <a:lstStyle/>
          <a:p>
            <a:pPr algn="ctr"/>
            <a:r>
              <a:rPr lang="en-US" b="1" dirty="0"/>
              <a:t>Main memory</a:t>
            </a:r>
            <a:endParaRPr lang="en-GB" b="1" dirty="0"/>
          </a:p>
        </p:txBody>
      </p:sp>
      <p:sp>
        <p:nvSpPr>
          <p:cNvPr id="5" name="Rectangle: Folded Corner 4">
            <a:extLst>
              <a:ext uri="{FF2B5EF4-FFF2-40B4-BE49-F238E27FC236}">
                <a16:creationId xmlns:a16="http://schemas.microsoft.com/office/drawing/2014/main" id="{8CFDEB4C-EB3A-E430-2549-FB129E242982}"/>
              </a:ext>
            </a:extLst>
          </p:cNvPr>
          <p:cNvSpPr/>
          <p:nvPr/>
        </p:nvSpPr>
        <p:spPr>
          <a:xfrm>
            <a:off x="3492002" y="2813538"/>
            <a:ext cx="2293034" cy="2546253"/>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Program code read from the disk</a:t>
            </a:r>
            <a:endParaRPr lang="en-GB" dirty="0">
              <a:solidFill>
                <a:srgbClr val="FF0000"/>
              </a:solidFill>
            </a:endParaRPr>
          </a:p>
        </p:txBody>
      </p:sp>
      <p:sp>
        <p:nvSpPr>
          <p:cNvPr id="6" name="TextBox 5">
            <a:extLst>
              <a:ext uri="{FF2B5EF4-FFF2-40B4-BE49-F238E27FC236}">
                <a16:creationId xmlns:a16="http://schemas.microsoft.com/office/drawing/2014/main" id="{1B8D3069-EE0A-8EB0-0C94-FF59B8D9233C}"/>
              </a:ext>
            </a:extLst>
          </p:cNvPr>
          <p:cNvSpPr txBox="1"/>
          <p:nvPr/>
        </p:nvSpPr>
        <p:spPr>
          <a:xfrm>
            <a:off x="6874415" y="2138289"/>
            <a:ext cx="1997612" cy="369332"/>
          </a:xfrm>
          <a:prstGeom prst="rect">
            <a:avLst/>
          </a:prstGeom>
          <a:solidFill>
            <a:srgbClr val="7030A0"/>
          </a:solidFill>
        </p:spPr>
        <p:txBody>
          <a:bodyPr wrap="square" rtlCol="0">
            <a:spAutoFit/>
          </a:bodyPr>
          <a:lstStyle/>
          <a:p>
            <a:pPr algn="ctr"/>
            <a:r>
              <a:rPr lang="en-US" b="1" dirty="0"/>
              <a:t>CPU</a:t>
            </a:r>
            <a:endParaRPr lang="en-GB" b="1" dirty="0"/>
          </a:p>
        </p:txBody>
      </p:sp>
      <p:sp>
        <p:nvSpPr>
          <p:cNvPr id="7" name="Flowchart: Internal Storage 6">
            <a:extLst>
              <a:ext uri="{FF2B5EF4-FFF2-40B4-BE49-F238E27FC236}">
                <a16:creationId xmlns:a16="http://schemas.microsoft.com/office/drawing/2014/main" id="{7E8CA992-07AB-8883-6676-767039BC5236}"/>
              </a:ext>
            </a:extLst>
          </p:cNvPr>
          <p:cNvSpPr/>
          <p:nvPr/>
        </p:nvSpPr>
        <p:spPr>
          <a:xfrm>
            <a:off x="6916618" y="3536265"/>
            <a:ext cx="1913206" cy="1100797"/>
          </a:xfrm>
          <a:prstGeom prst="flowChartInternalStorag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Execution</a:t>
            </a:r>
            <a:endParaRPr lang="en-GB" dirty="0"/>
          </a:p>
        </p:txBody>
      </p:sp>
      <p:sp>
        <p:nvSpPr>
          <p:cNvPr id="8" name="Arrow: Right 7">
            <a:extLst>
              <a:ext uri="{FF2B5EF4-FFF2-40B4-BE49-F238E27FC236}">
                <a16:creationId xmlns:a16="http://schemas.microsoft.com/office/drawing/2014/main" id="{AE30AC5D-2CB2-C6CB-5EBE-79AC2642A72B}"/>
              </a:ext>
            </a:extLst>
          </p:cNvPr>
          <p:cNvSpPr/>
          <p:nvPr/>
        </p:nvSpPr>
        <p:spPr>
          <a:xfrm>
            <a:off x="5948732" y="3615397"/>
            <a:ext cx="702067" cy="196948"/>
          </a:xfrm>
          <a:prstGeom prst="right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Arrow: Left 8">
            <a:extLst>
              <a:ext uri="{FF2B5EF4-FFF2-40B4-BE49-F238E27FC236}">
                <a16:creationId xmlns:a16="http://schemas.microsoft.com/office/drawing/2014/main" id="{6C2C5190-8D11-85EE-C344-335985831474}"/>
              </a:ext>
            </a:extLst>
          </p:cNvPr>
          <p:cNvSpPr/>
          <p:nvPr/>
        </p:nvSpPr>
        <p:spPr>
          <a:xfrm>
            <a:off x="5948732" y="4290646"/>
            <a:ext cx="702067" cy="191448"/>
          </a:xfrm>
          <a:prstGeom prst="left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E2840BD-8A7D-186B-0D77-0B740A26151D}"/>
              </a:ext>
            </a:extLst>
          </p:cNvPr>
          <p:cNvSpPr txBox="1"/>
          <p:nvPr/>
        </p:nvSpPr>
        <p:spPr>
          <a:xfrm>
            <a:off x="9917723" y="2138289"/>
            <a:ext cx="1099625" cy="369332"/>
          </a:xfrm>
          <a:prstGeom prst="rect">
            <a:avLst/>
          </a:prstGeom>
          <a:solidFill>
            <a:srgbClr val="7030A0"/>
          </a:solidFill>
        </p:spPr>
        <p:txBody>
          <a:bodyPr wrap="square" rtlCol="0">
            <a:spAutoFit/>
          </a:bodyPr>
          <a:lstStyle>
            <a:defPPr>
              <a:defRPr lang="en-US"/>
            </a:defPPr>
            <a:lvl1pPr algn="ctr">
              <a:defRPr b="1"/>
            </a:lvl1pPr>
          </a:lstStyle>
          <a:p>
            <a:r>
              <a:rPr lang="en-US" dirty="0"/>
              <a:t>Input</a:t>
            </a:r>
            <a:endParaRPr lang="en-GB" dirty="0"/>
          </a:p>
        </p:txBody>
      </p:sp>
      <p:sp>
        <p:nvSpPr>
          <p:cNvPr id="11" name="TextBox 10">
            <a:extLst>
              <a:ext uri="{FF2B5EF4-FFF2-40B4-BE49-F238E27FC236}">
                <a16:creationId xmlns:a16="http://schemas.microsoft.com/office/drawing/2014/main" id="{3ABC62D3-612E-45D2-96EA-4B0ADD563291}"/>
              </a:ext>
            </a:extLst>
          </p:cNvPr>
          <p:cNvSpPr txBox="1"/>
          <p:nvPr/>
        </p:nvSpPr>
        <p:spPr>
          <a:xfrm>
            <a:off x="9917723" y="5498122"/>
            <a:ext cx="1099625" cy="369332"/>
          </a:xfrm>
          <a:prstGeom prst="rect">
            <a:avLst/>
          </a:prstGeom>
          <a:solidFill>
            <a:srgbClr val="7030A0"/>
          </a:solidFill>
        </p:spPr>
        <p:txBody>
          <a:bodyPr wrap="square" rtlCol="0">
            <a:spAutoFit/>
          </a:bodyPr>
          <a:lstStyle>
            <a:defPPr>
              <a:defRPr lang="en-US"/>
            </a:defPPr>
            <a:lvl1pPr algn="ctr">
              <a:defRPr b="1"/>
            </a:lvl1pPr>
          </a:lstStyle>
          <a:p>
            <a:r>
              <a:rPr lang="en-US" dirty="0"/>
              <a:t>Output</a:t>
            </a:r>
            <a:endParaRPr lang="en-GB" dirty="0"/>
          </a:p>
        </p:txBody>
      </p:sp>
      <p:sp>
        <p:nvSpPr>
          <p:cNvPr id="13" name="Arrow: Down 12">
            <a:extLst>
              <a:ext uri="{FF2B5EF4-FFF2-40B4-BE49-F238E27FC236}">
                <a16:creationId xmlns:a16="http://schemas.microsoft.com/office/drawing/2014/main" id="{F41CC223-311D-DD8E-BDE3-D26E0EAFC32F}"/>
              </a:ext>
            </a:extLst>
          </p:cNvPr>
          <p:cNvSpPr/>
          <p:nvPr/>
        </p:nvSpPr>
        <p:spPr>
          <a:xfrm rot="2145730" flipH="1">
            <a:off x="9524004" y="2605883"/>
            <a:ext cx="198909" cy="1050419"/>
          </a:xfrm>
          <a:prstGeom prst="down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Arrow: Up 13">
            <a:extLst>
              <a:ext uri="{FF2B5EF4-FFF2-40B4-BE49-F238E27FC236}">
                <a16:creationId xmlns:a16="http://schemas.microsoft.com/office/drawing/2014/main" id="{CE35AEBE-99CF-60FF-E02C-3C5735913071}"/>
              </a:ext>
            </a:extLst>
          </p:cNvPr>
          <p:cNvSpPr/>
          <p:nvPr/>
        </p:nvSpPr>
        <p:spPr>
          <a:xfrm rot="19533168">
            <a:off x="9434623" y="4445224"/>
            <a:ext cx="199581" cy="1064329"/>
          </a:xfrm>
          <a:prstGeom prst="up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C1E9118-1CED-FBA3-A6EA-019D907B7A3A}"/>
              </a:ext>
            </a:extLst>
          </p:cNvPr>
          <p:cNvSpPr txBox="1"/>
          <p:nvPr/>
        </p:nvSpPr>
        <p:spPr>
          <a:xfrm>
            <a:off x="856388" y="2138289"/>
            <a:ext cx="1997612" cy="369332"/>
          </a:xfrm>
          <a:prstGeom prst="rect">
            <a:avLst/>
          </a:prstGeom>
          <a:solidFill>
            <a:srgbClr val="7030A0"/>
          </a:solidFill>
        </p:spPr>
        <p:txBody>
          <a:bodyPr wrap="square" rtlCol="0">
            <a:spAutoFit/>
          </a:bodyPr>
          <a:lstStyle/>
          <a:p>
            <a:pPr algn="ctr"/>
            <a:r>
              <a:rPr lang="en-US" b="1" dirty="0"/>
              <a:t>Disk</a:t>
            </a:r>
            <a:endParaRPr lang="en-GB" b="1" dirty="0"/>
          </a:p>
        </p:txBody>
      </p:sp>
      <p:sp>
        <p:nvSpPr>
          <p:cNvPr id="15" name="Flowchart: Magnetic Disk 14">
            <a:extLst>
              <a:ext uri="{FF2B5EF4-FFF2-40B4-BE49-F238E27FC236}">
                <a16:creationId xmlns:a16="http://schemas.microsoft.com/office/drawing/2014/main" id="{D8EF9C28-EF48-C581-D7DA-EE07F6DC47C0}"/>
              </a:ext>
            </a:extLst>
          </p:cNvPr>
          <p:cNvSpPr/>
          <p:nvPr/>
        </p:nvSpPr>
        <p:spPr>
          <a:xfrm>
            <a:off x="1014360" y="3339101"/>
            <a:ext cx="1530850" cy="159249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Stored program</a:t>
            </a:r>
          </a:p>
        </p:txBody>
      </p:sp>
      <p:sp>
        <p:nvSpPr>
          <p:cNvPr id="16" name="Arrow: Right 15">
            <a:extLst>
              <a:ext uri="{FF2B5EF4-FFF2-40B4-BE49-F238E27FC236}">
                <a16:creationId xmlns:a16="http://schemas.microsoft.com/office/drawing/2014/main" id="{67607060-A6D3-F0BA-23A6-BC7155ADAC96}"/>
              </a:ext>
            </a:extLst>
          </p:cNvPr>
          <p:cNvSpPr/>
          <p:nvPr/>
        </p:nvSpPr>
        <p:spPr>
          <a:xfrm>
            <a:off x="2650443" y="4145344"/>
            <a:ext cx="702067" cy="196948"/>
          </a:xfrm>
          <a:prstGeom prst="rightArrow">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9128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1BD7-ACB0-5A8B-7DB2-CB1EB32172A3}"/>
              </a:ext>
            </a:extLst>
          </p:cNvPr>
          <p:cNvSpPr>
            <a:spLocks noGrp="1"/>
          </p:cNvSpPr>
          <p:nvPr>
            <p:ph type="title"/>
          </p:nvPr>
        </p:nvSpPr>
        <p:spPr/>
        <p:txBody>
          <a:bodyPr/>
          <a:lstStyle/>
          <a:p>
            <a:r>
              <a:rPr lang="en-US" dirty="0"/>
              <a:t>User and Group Concepts</a:t>
            </a:r>
          </a:p>
        </p:txBody>
      </p:sp>
      <p:sp>
        <p:nvSpPr>
          <p:cNvPr id="3" name="Content Placeholder 2">
            <a:extLst>
              <a:ext uri="{FF2B5EF4-FFF2-40B4-BE49-F238E27FC236}">
                <a16:creationId xmlns:a16="http://schemas.microsoft.com/office/drawing/2014/main" id="{04360658-0EBD-A8D9-9755-2F568E34991E}"/>
              </a:ext>
            </a:extLst>
          </p:cNvPr>
          <p:cNvSpPr>
            <a:spLocks noGrp="1"/>
          </p:cNvSpPr>
          <p:nvPr>
            <p:ph idx="1"/>
          </p:nvPr>
        </p:nvSpPr>
        <p:spPr/>
        <p:txBody>
          <a:bodyPr>
            <a:normAutofit fontScale="70000" lnSpcReduction="20000"/>
          </a:bodyPr>
          <a:lstStyle/>
          <a:p>
            <a:r>
              <a:rPr lang="en-US" b="1" dirty="0"/>
              <a:t>Group</a:t>
            </a:r>
            <a:r>
              <a:rPr lang="en-US" dirty="0"/>
              <a:t>: Concept to manage permissions for files and resources better</a:t>
            </a:r>
          </a:p>
          <a:p>
            <a:r>
              <a:rPr lang="en-US" dirty="0"/>
              <a:t>A user belongs to at least one group</a:t>
            </a:r>
          </a:p>
          <a:p>
            <a:r>
              <a:rPr lang="en-US" dirty="0"/>
              <a:t>Find which groups you belong to: Use the </a:t>
            </a:r>
            <a:r>
              <a:rPr lang="en-US" b="1" dirty="0"/>
              <a:t>groups</a:t>
            </a:r>
            <a:r>
              <a:rPr lang="en-US" dirty="0"/>
              <a:t> command</a:t>
            </a:r>
          </a:p>
          <a:p>
            <a:r>
              <a:rPr lang="en-US" dirty="0"/>
              <a:t>When we create a new user, a group with the user name is also created and the user is a part of that group</a:t>
            </a:r>
          </a:p>
          <a:p>
            <a:r>
              <a:rPr lang="en-US" dirty="0"/>
              <a:t>The user may also be a part of other groups</a:t>
            </a:r>
          </a:p>
          <a:p>
            <a:r>
              <a:rPr lang="en-US" dirty="0"/>
              <a:t>Create a new user: </a:t>
            </a:r>
            <a:r>
              <a:rPr lang="en-US" dirty="0" err="1"/>
              <a:t>sudo</a:t>
            </a:r>
            <a:r>
              <a:rPr lang="en-US" dirty="0"/>
              <a:t> </a:t>
            </a:r>
            <a:r>
              <a:rPr lang="en-US" b="1" dirty="0" err="1"/>
              <a:t>adduser</a:t>
            </a:r>
            <a:r>
              <a:rPr lang="en-US" b="1" dirty="0"/>
              <a:t> </a:t>
            </a:r>
            <a:r>
              <a:rPr lang="en-US" dirty="0" err="1"/>
              <a:t>cdac</a:t>
            </a:r>
            <a:r>
              <a:rPr lang="en-US" dirty="0"/>
              <a:t>    … or </a:t>
            </a:r>
            <a:r>
              <a:rPr lang="en-US" b="1" dirty="0" err="1"/>
              <a:t>useradd</a:t>
            </a:r>
            <a:r>
              <a:rPr lang="en-US" dirty="0"/>
              <a:t> on some distros</a:t>
            </a:r>
          </a:p>
          <a:p>
            <a:r>
              <a:rPr lang="en-US" dirty="0"/>
              <a:t>Create a new group: </a:t>
            </a:r>
            <a:r>
              <a:rPr lang="en-US" dirty="0" err="1"/>
              <a:t>sudo</a:t>
            </a:r>
            <a:r>
              <a:rPr lang="en-US" dirty="0"/>
              <a:t> </a:t>
            </a:r>
            <a:r>
              <a:rPr lang="en-US" b="1" dirty="0" err="1"/>
              <a:t>groupadd</a:t>
            </a:r>
            <a:r>
              <a:rPr lang="en-US" b="1" dirty="0"/>
              <a:t> </a:t>
            </a:r>
            <a:r>
              <a:rPr lang="en-US" dirty="0" err="1"/>
              <a:t>teamA</a:t>
            </a:r>
            <a:endParaRPr lang="en-US" dirty="0"/>
          </a:p>
          <a:p>
            <a:r>
              <a:rPr lang="en-US" dirty="0"/>
              <a:t>Add a user to this group: </a:t>
            </a:r>
            <a:r>
              <a:rPr lang="en-US" dirty="0" err="1"/>
              <a:t>sudo</a:t>
            </a:r>
            <a:r>
              <a:rPr lang="en-US" dirty="0"/>
              <a:t> </a:t>
            </a:r>
            <a:r>
              <a:rPr lang="en-US" b="1" dirty="0" err="1"/>
              <a:t>usermod</a:t>
            </a:r>
            <a:r>
              <a:rPr lang="en-US" b="1" dirty="0"/>
              <a:t> </a:t>
            </a:r>
            <a:r>
              <a:rPr lang="en-US" dirty="0"/>
              <a:t>-</a:t>
            </a:r>
            <a:r>
              <a:rPr lang="en-US" dirty="0" err="1"/>
              <a:t>aG</a:t>
            </a:r>
            <a:r>
              <a:rPr lang="en-US" dirty="0"/>
              <a:t> </a:t>
            </a:r>
            <a:r>
              <a:rPr lang="en-US" dirty="0" err="1"/>
              <a:t>teamA</a:t>
            </a:r>
            <a:r>
              <a:rPr lang="en-US" dirty="0"/>
              <a:t> </a:t>
            </a:r>
            <a:r>
              <a:rPr lang="en-US" dirty="0" err="1"/>
              <a:t>cdac</a:t>
            </a:r>
            <a:endParaRPr lang="en-US" dirty="0"/>
          </a:p>
          <a:p>
            <a:pPr lvl="1"/>
            <a:r>
              <a:rPr lang="en-US" dirty="0"/>
              <a:t>-a: Do not remove this user from other groups</a:t>
            </a:r>
          </a:p>
          <a:p>
            <a:pPr lvl="1"/>
            <a:r>
              <a:rPr lang="en-US" dirty="0"/>
              <a:t>-G: Groups to which the user should be added</a:t>
            </a:r>
          </a:p>
          <a:p>
            <a:r>
              <a:rPr lang="en-US" dirty="0"/>
              <a:t>To grant the user superuser privileges: </a:t>
            </a:r>
            <a:r>
              <a:rPr lang="en-US" dirty="0" err="1"/>
              <a:t>sudo</a:t>
            </a:r>
            <a:r>
              <a:rPr lang="en-US" dirty="0"/>
              <a:t> </a:t>
            </a:r>
            <a:r>
              <a:rPr lang="en-US" b="1" dirty="0" err="1"/>
              <a:t>usermod</a:t>
            </a:r>
            <a:r>
              <a:rPr lang="en-US" b="1" dirty="0"/>
              <a:t> </a:t>
            </a:r>
            <a:r>
              <a:rPr lang="en-US" dirty="0"/>
              <a:t>-</a:t>
            </a:r>
            <a:r>
              <a:rPr lang="en-US" dirty="0" err="1"/>
              <a:t>aG</a:t>
            </a:r>
            <a:r>
              <a:rPr lang="en-US" dirty="0"/>
              <a:t> </a:t>
            </a:r>
            <a:r>
              <a:rPr lang="en-US" dirty="0" err="1"/>
              <a:t>sudo</a:t>
            </a:r>
            <a:r>
              <a:rPr lang="en-US" dirty="0"/>
              <a:t> </a:t>
            </a:r>
            <a:r>
              <a:rPr lang="en-US" dirty="0" err="1"/>
              <a:t>cdac</a:t>
            </a:r>
            <a:endParaRPr lang="en-US" dirty="0"/>
          </a:p>
          <a:p>
            <a:r>
              <a:rPr lang="en-US" dirty="0"/>
              <a:t>Remove this user from the group: </a:t>
            </a:r>
            <a:r>
              <a:rPr lang="en-US" dirty="0" err="1"/>
              <a:t>sudo</a:t>
            </a:r>
            <a:r>
              <a:rPr lang="en-US" dirty="0"/>
              <a:t> </a:t>
            </a:r>
            <a:r>
              <a:rPr lang="en-US" b="1" dirty="0" err="1"/>
              <a:t>gpasswd</a:t>
            </a:r>
            <a:r>
              <a:rPr lang="en-US" b="1" dirty="0"/>
              <a:t> </a:t>
            </a:r>
            <a:r>
              <a:rPr lang="en-US" dirty="0"/>
              <a:t>-d </a:t>
            </a:r>
            <a:r>
              <a:rPr lang="en-US" dirty="0" err="1"/>
              <a:t>cdac</a:t>
            </a:r>
            <a:r>
              <a:rPr lang="en-US" dirty="0"/>
              <a:t> </a:t>
            </a:r>
            <a:r>
              <a:rPr lang="en-US" dirty="0" err="1"/>
              <a:t>teamA</a:t>
            </a:r>
            <a:endParaRPr lang="en-US" dirty="0"/>
          </a:p>
        </p:txBody>
      </p:sp>
    </p:spTree>
    <p:extLst>
      <p:ext uri="{BB962C8B-B14F-4D97-AF65-F5344CB8AC3E}">
        <p14:creationId xmlns:p14="http://schemas.microsoft.com/office/powerpoint/2010/main" val="412703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0F3A-A8D3-2932-4A22-09CED77D2A34}"/>
              </a:ext>
            </a:extLst>
          </p:cNvPr>
          <p:cNvSpPr>
            <a:spLocks noGrp="1"/>
          </p:cNvSpPr>
          <p:nvPr>
            <p:ph type="title"/>
          </p:nvPr>
        </p:nvSpPr>
        <p:spPr/>
        <p:txBody>
          <a:bodyPr/>
          <a:lstStyle/>
          <a:p>
            <a:r>
              <a:rPr lang="en-IN" dirty="0"/>
              <a:t>The </a:t>
            </a:r>
            <a:r>
              <a:rPr lang="en-IN" b="1" dirty="0" err="1"/>
              <a:t>chmod</a:t>
            </a:r>
            <a:r>
              <a:rPr lang="en-IN" dirty="0"/>
              <a:t> command</a:t>
            </a:r>
          </a:p>
        </p:txBody>
      </p:sp>
      <p:sp>
        <p:nvSpPr>
          <p:cNvPr id="3" name="Content Placeholder 2">
            <a:extLst>
              <a:ext uri="{FF2B5EF4-FFF2-40B4-BE49-F238E27FC236}">
                <a16:creationId xmlns:a16="http://schemas.microsoft.com/office/drawing/2014/main" id="{4789D72E-F8E7-CCE2-4DF5-428D2A37B090}"/>
              </a:ext>
            </a:extLst>
          </p:cNvPr>
          <p:cNvSpPr>
            <a:spLocks noGrp="1"/>
          </p:cNvSpPr>
          <p:nvPr>
            <p:ph idx="1"/>
          </p:nvPr>
        </p:nvSpPr>
        <p:spPr/>
        <p:txBody>
          <a:bodyPr/>
          <a:lstStyle/>
          <a:p>
            <a:r>
              <a:rPr lang="en-US" sz="2800" dirty="0" err="1">
                <a:solidFill>
                  <a:schemeClr val="tx1">
                    <a:lumMod val="95000"/>
                  </a:schemeClr>
                </a:solidFill>
                <a:highlight>
                  <a:scrgbClr r="0" g="0" b="0">
                    <a:alpha val="0"/>
                  </a:scrgbClr>
                </a:highlight>
                <a:latin typeface="Franklin Gothic Book"/>
              </a:rPr>
              <a:t>chmod</a:t>
            </a:r>
            <a:r>
              <a:rPr lang="en-US" sz="2800" dirty="0">
                <a:solidFill>
                  <a:schemeClr val="tx1">
                    <a:lumMod val="95000"/>
                  </a:schemeClr>
                </a:solidFill>
                <a:highlight>
                  <a:scrgbClr r="0" g="0" b="0">
                    <a:alpha val="0"/>
                  </a:scrgbClr>
                </a:highlight>
                <a:latin typeface="Franklin Gothic Book"/>
              </a:rPr>
              <a:t> 755 file1</a:t>
            </a:r>
            <a:r>
              <a:rPr lang="en-US" dirty="0">
                <a:solidFill>
                  <a:schemeClr val="tx1">
                    <a:lumMod val="95000"/>
                  </a:schemeClr>
                </a:solidFill>
                <a:highlight>
                  <a:scrgbClr r="0" g="0" b="0">
                    <a:alpha val="0"/>
                  </a:scrgbClr>
                </a:highlight>
                <a:latin typeface="Franklin Gothic Book"/>
              </a:rPr>
              <a:t>: </a:t>
            </a:r>
            <a:r>
              <a:rPr lang="en-US" dirty="0" err="1">
                <a:solidFill>
                  <a:schemeClr val="tx1">
                    <a:lumMod val="95000"/>
                  </a:schemeClr>
                </a:solidFill>
                <a:highlight>
                  <a:scrgbClr r="0" g="0" b="0">
                    <a:alpha val="0"/>
                  </a:scrgbClr>
                </a:highlight>
                <a:latin typeface="Franklin Gothic Book"/>
              </a:rPr>
              <a:t>rwx</a:t>
            </a:r>
            <a:r>
              <a:rPr lang="en-US" dirty="0">
                <a:solidFill>
                  <a:schemeClr val="tx1">
                    <a:lumMod val="95000"/>
                  </a:schemeClr>
                </a:solidFill>
                <a:highlight>
                  <a:scrgbClr r="0" g="0" b="0">
                    <a:alpha val="0"/>
                  </a:scrgbClr>
                </a:highlight>
                <a:latin typeface="Franklin Gothic Book"/>
              </a:rPr>
              <a:t> for user, </a:t>
            </a:r>
            <a:r>
              <a:rPr lang="en-US" dirty="0" err="1">
                <a:solidFill>
                  <a:schemeClr val="tx1">
                    <a:lumMod val="95000"/>
                  </a:schemeClr>
                </a:solidFill>
                <a:highlight>
                  <a:scrgbClr r="0" g="0" b="0">
                    <a:alpha val="0"/>
                  </a:scrgbClr>
                </a:highlight>
                <a:latin typeface="Franklin Gothic Book"/>
              </a:rPr>
              <a:t>rx</a:t>
            </a:r>
            <a:r>
              <a:rPr lang="en-US" dirty="0">
                <a:solidFill>
                  <a:schemeClr val="tx1">
                    <a:lumMod val="95000"/>
                  </a:schemeClr>
                </a:solidFill>
                <a:highlight>
                  <a:scrgbClr r="0" g="0" b="0">
                    <a:alpha val="0"/>
                  </a:scrgbClr>
                </a:highlight>
                <a:latin typeface="Franklin Gothic Book"/>
              </a:rPr>
              <a:t> and group, </a:t>
            </a:r>
            <a:r>
              <a:rPr lang="en-US" dirty="0" err="1">
                <a:solidFill>
                  <a:schemeClr val="tx1">
                    <a:lumMod val="95000"/>
                  </a:schemeClr>
                </a:solidFill>
                <a:highlight>
                  <a:scrgbClr r="0" g="0" b="0">
                    <a:alpha val="0"/>
                  </a:scrgbClr>
                </a:highlight>
                <a:latin typeface="Franklin Gothic Book"/>
              </a:rPr>
              <a:t>rx</a:t>
            </a:r>
            <a:r>
              <a:rPr lang="en-US" dirty="0">
                <a:solidFill>
                  <a:schemeClr val="tx1">
                    <a:lumMod val="95000"/>
                  </a:schemeClr>
                </a:solidFill>
                <a:highlight>
                  <a:scrgbClr r="0" g="0" b="0">
                    <a:alpha val="0"/>
                  </a:scrgbClr>
                </a:highlight>
                <a:latin typeface="Franklin Gothic Book"/>
              </a:rPr>
              <a:t> for others</a:t>
            </a:r>
            <a:endParaRPr lang="en-US" sz="2800" dirty="0">
              <a:solidFill>
                <a:schemeClr val="tx1">
                  <a:lumMod val="95000"/>
                </a:schemeClr>
              </a:solidFill>
              <a:highlight>
                <a:scrgbClr r="0" g="0" b="0">
                  <a:alpha val="0"/>
                </a:scrgbClr>
              </a:highlight>
              <a:latin typeface="Franklin Gothic Book"/>
            </a:endParaRPr>
          </a:p>
          <a:p>
            <a:r>
              <a:rPr lang="en-US" sz="2800" dirty="0" err="1">
                <a:solidFill>
                  <a:schemeClr val="tx1">
                    <a:lumMod val="95000"/>
                  </a:schemeClr>
                </a:solidFill>
                <a:highlight>
                  <a:scrgbClr r="0" g="0" b="0">
                    <a:alpha val="0"/>
                  </a:scrgbClr>
                </a:highlight>
                <a:latin typeface="Franklin Gothic Book"/>
              </a:rPr>
              <a:t>chmod</a:t>
            </a:r>
            <a:r>
              <a:rPr lang="en-US" sz="2800" dirty="0">
                <a:solidFill>
                  <a:schemeClr val="tx1">
                    <a:lumMod val="95000"/>
                  </a:schemeClr>
                </a:solidFill>
                <a:highlight>
                  <a:scrgbClr r="0" g="0" b="0">
                    <a:alpha val="0"/>
                  </a:scrgbClr>
                </a:highlight>
                <a:latin typeface="Franklin Gothic Book"/>
              </a:rPr>
              <a:t> 525 file1: </a:t>
            </a:r>
            <a:r>
              <a:rPr lang="en-US" sz="2800" dirty="0" err="1">
                <a:solidFill>
                  <a:schemeClr val="tx1">
                    <a:lumMod val="95000"/>
                  </a:schemeClr>
                </a:solidFill>
                <a:highlight>
                  <a:scrgbClr r="0" g="0" b="0">
                    <a:alpha val="0"/>
                  </a:scrgbClr>
                </a:highlight>
                <a:latin typeface="Franklin Gothic Book"/>
              </a:rPr>
              <a:t>rx</a:t>
            </a:r>
            <a:r>
              <a:rPr lang="en-US" sz="2800" dirty="0">
                <a:solidFill>
                  <a:schemeClr val="tx1">
                    <a:lumMod val="95000"/>
                  </a:schemeClr>
                </a:solidFill>
                <a:highlight>
                  <a:scrgbClr r="0" g="0" b="0">
                    <a:alpha val="0"/>
                  </a:scrgbClr>
                </a:highlight>
                <a:latin typeface="Franklin Gothic Book"/>
              </a:rPr>
              <a:t> for owner, w to group, </a:t>
            </a:r>
            <a:r>
              <a:rPr lang="en-US" sz="2800" dirty="0" err="1">
                <a:solidFill>
                  <a:schemeClr val="tx1">
                    <a:lumMod val="95000"/>
                  </a:schemeClr>
                </a:solidFill>
                <a:highlight>
                  <a:scrgbClr r="0" g="0" b="0">
                    <a:alpha val="0"/>
                  </a:scrgbClr>
                </a:highlight>
                <a:latin typeface="Franklin Gothic Book"/>
              </a:rPr>
              <a:t>rx</a:t>
            </a:r>
            <a:r>
              <a:rPr lang="en-US" sz="2800" dirty="0">
                <a:solidFill>
                  <a:schemeClr val="tx1">
                    <a:lumMod val="95000"/>
                  </a:schemeClr>
                </a:solidFill>
                <a:highlight>
                  <a:scrgbClr r="0" g="0" b="0">
                    <a:alpha val="0"/>
                  </a:scrgbClr>
                </a:highlight>
                <a:latin typeface="Franklin Gothic Book"/>
              </a:rPr>
              <a:t> for others</a:t>
            </a:r>
          </a:p>
          <a:p>
            <a:endParaRPr lang="en-US" dirty="0">
              <a:solidFill>
                <a:schemeClr val="tx1">
                  <a:lumMod val="95000"/>
                </a:schemeClr>
              </a:solidFill>
              <a:highlight>
                <a:scrgbClr r="0" g="0" b="0">
                  <a:alpha val="0"/>
                </a:scrgbClr>
              </a:highlight>
              <a:latin typeface="Franklin Gothic Book"/>
            </a:endParaRPr>
          </a:p>
          <a:p>
            <a:r>
              <a:rPr lang="en-US" dirty="0" err="1">
                <a:solidFill>
                  <a:schemeClr val="tx1">
                    <a:lumMod val="95000"/>
                  </a:schemeClr>
                </a:solidFill>
                <a:highlight>
                  <a:scrgbClr r="0" g="0" b="0">
                    <a:alpha val="0"/>
                  </a:scrgbClr>
                </a:highlight>
                <a:latin typeface="Franklin Gothic Book"/>
              </a:rPr>
              <a:t>chmod</a:t>
            </a:r>
            <a:r>
              <a:rPr lang="en-US" dirty="0">
                <a:solidFill>
                  <a:schemeClr val="tx1">
                    <a:lumMod val="95000"/>
                  </a:schemeClr>
                </a:solidFill>
                <a:highlight>
                  <a:scrgbClr r="0" g="0" b="0">
                    <a:alpha val="0"/>
                  </a:scrgbClr>
                </a:highlight>
                <a:latin typeface="Franklin Gothic Book"/>
              </a:rPr>
              <a:t> </a:t>
            </a:r>
            <a:r>
              <a:rPr lang="en-US" dirty="0" err="1">
                <a:solidFill>
                  <a:schemeClr val="tx1">
                    <a:lumMod val="95000"/>
                  </a:schemeClr>
                </a:solidFill>
                <a:highlight>
                  <a:scrgbClr r="0" g="0" b="0">
                    <a:alpha val="0"/>
                  </a:scrgbClr>
                </a:highlight>
                <a:latin typeface="Franklin Gothic Book"/>
              </a:rPr>
              <a:t>u+x</a:t>
            </a:r>
            <a:r>
              <a:rPr lang="en-US" dirty="0">
                <a:solidFill>
                  <a:schemeClr val="tx1">
                    <a:lumMod val="95000"/>
                  </a:schemeClr>
                </a:solidFill>
                <a:highlight>
                  <a:scrgbClr r="0" g="0" b="0">
                    <a:alpha val="0"/>
                  </a:scrgbClr>
                </a:highlight>
                <a:latin typeface="Franklin Gothic Book"/>
              </a:rPr>
              <a:t> file1: Add execute permission to user</a:t>
            </a:r>
          </a:p>
          <a:p>
            <a:r>
              <a:rPr lang="en-US" dirty="0" err="1">
                <a:solidFill>
                  <a:schemeClr val="tx1">
                    <a:lumMod val="95000"/>
                  </a:schemeClr>
                </a:solidFill>
                <a:highlight>
                  <a:scrgbClr r="0" g="0" b="0">
                    <a:alpha val="0"/>
                  </a:scrgbClr>
                </a:highlight>
                <a:latin typeface="Franklin Gothic Book"/>
              </a:rPr>
              <a:t>chmod</a:t>
            </a:r>
            <a:r>
              <a:rPr lang="en-US" dirty="0">
                <a:solidFill>
                  <a:schemeClr val="tx1">
                    <a:lumMod val="95000"/>
                  </a:schemeClr>
                </a:solidFill>
                <a:highlight>
                  <a:scrgbClr r="0" g="0" b="0">
                    <a:alpha val="0"/>
                  </a:scrgbClr>
                </a:highlight>
                <a:latin typeface="Franklin Gothic Book"/>
              </a:rPr>
              <a:t> g-w file1: Remove write permission from group</a:t>
            </a:r>
          </a:p>
          <a:p>
            <a:r>
              <a:rPr lang="en-IN" dirty="0" err="1"/>
              <a:t>chmod</a:t>
            </a:r>
            <a:r>
              <a:rPr lang="en-IN" dirty="0"/>
              <a:t> </a:t>
            </a:r>
            <a:r>
              <a:rPr lang="en-IN" dirty="0" err="1"/>
              <a:t>u+x,g+r</a:t>
            </a:r>
            <a:r>
              <a:rPr lang="en-IN" dirty="0"/>
              <a:t> test.txt: Add execute permission to user, read permission to group</a:t>
            </a:r>
          </a:p>
        </p:txBody>
      </p:sp>
    </p:spTree>
    <p:extLst>
      <p:ext uri="{BB962C8B-B14F-4D97-AF65-F5344CB8AC3E}">
        <p14:creationId xmlns:p14="http://schemas.microsoft.com/office/powerpoint/2010/main" val="3697696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0B70-6842-7790-FAF6-D7544B0CDCD3}"/>
              </a:ext>
            </a:extLst>
          </p:cNvPr>
          <p:cNvSpPr>
            <a:spLocks noGrp="1"/>
          </p:cNvSpPr>
          <p:nvPr>
            <p:ph type="title"/>
          </p:nvPr>
        </p:nvSpPr>
        <p:spPr/>
        <p:txBody>
          <a:bodyPr/>
          <a:lstStyle/>
          <a:p>
            <a:r>
              <a:rPr lang="en-US" dirty="0"/>
              <a:t>The Global Regular Expression Print (grep) Command</a:t>
            </a:r>
          </a:p>
        </p:txBody>
      </p:sp>
      <p:sp>
        <p:nvSpPr>
          <p:cNvPr id="3" name="Content Placeholder 2">
            <a:extLst>
              <a:ext uri="{FF2B5EF4-FFF2-40B4-BE49-F238E27FC236}">
                <a16:creationId xmlns:a16="http://schemas.microsoft.com/office/drawing/2014/main" id="{9A51229A-E02A-81A2-A73E-6D4FFC112776}"/>
              </a:ext>
            </a:extLst>
          </p:cNvPr>
          <p:cNvSpPr>
            <a:spLocks noGrp="1"/>
          </p:cNvSpPr>
          <p:nvPr>
            <p:ph idx="1"/>
          </p:nvPr>
        </p:nvSpPr>
        <p:spPr/>
        <p:txBody>
          <a:bodyPr/>
          <a:lstStyle/>
          <a:p>
            <a:r>
              <a:rPr lang="en-US" dirty="0"/>
              <a:t>Search for specific patterns (</a:t>
            </a:r>
            <a:r>
              <a:rPr lang="en-US" b="1" dirty="0"/>
              <a:t>regular expressions</a:t>
            </a:r>
            <a:r>
              <a:rPr lang="en-US" dirty="0"/>
              <a:t>) in text</a:t>
            </a:r>
          </a:p>
          <a:p>
            <a:r>
              <a:rPr lang="en-US" b="1" dirty="0">
                <a:solidFill>
                  <a:srgbClr val="FFC000"/>
                </a:solidFill>
              </a:rPr>
              <a:t>grep CDAC hello.txt </a:t>
            </a:r>
            <a:r>
              <a:rPr lang="en-US" dirty="0"/>
              <a:t>Search for the word CDAC in hello.txt file</a:t>
            </a:r>
          </a:p>
          <a:p>
            <a:r>
              <a:rPr lang="en-US" b="1" dirty="0">
                <a:solidFill>
                  <a:srgbClr val="FFC000"/>
                </a:solidFill>
              </a:rPr>
              <a:t>ls | grep </a:t>
            </a:r>
            <a:r>
              <a:rPr lang="en-US" b="1" dirty="0" err="1">
                <a:solidFill>
                  <a:srgbClr val="FFC000"/>
                </a:solidFill>
              </a:rPr>
              <a:t>ct</a:t>
            </a:r>
            <a:r>
              <a:rPr lang="en-US" b="1" dirty="0">
                <a:solidFill>
                  <a:srgbClr val="FFC000"/>
                </a:solidFill>
              </a:rPr>
              <a:t> </a:t>
            </a:r>
            <a:r>
              <a:rPr lang="en-US" dirty="0"/>
              <a:t>List files whose name contains </a:t>
            </a:r>
            <a:r>
              <a:rPr lang="en-US" dirty="0" err="1"/>
              <a:t>ct</a:t>
            </a:r>
            <a:r>
              <a:rPr lang="en-US" dirty="0"/>
              <a:t> anywhere</a:t>
            </a:r>
          </a:p>
          <a:p>
            <a:r>
              <a:rPr lang="en-US" b="1" dirty="0">
                <a:solidFill>
                  <a:srgbClr val="FFC000"/>
                </a:solidFill>
              </a:rPr>
              <a:t>ls | grep ^Pi </a:t>
            </a:r>
            <a:r>
              <a:rPr lang="en-US" dirty="0"/>
              <a:t>List files whose name starts with Pi</a:t>
            </a:r>
          </a:p>
          <a:p>
            <a:r>
              <a:rPr lang="en-US" b="1" dirty="0">
                <a:solidFill>
                  <a:srgbClr val="FFC000"/>
                </a:solidFill>
              </a:rPr>
              <a:t>ls | grep es$ </a:t>
            </a:r>
            <a:r>
              <a:rPr lang="en-US" dirty="0"/>
              <a:t>List files whose name ends with es</a:t>
            </a:r>
          </a:p>
          <a:p>
            <a:endParaRPr lang="en-US" dirty="0"/>
          </a:p>
        </p:txBody>
      </p:sp>
    </p:spTree>
    <p:extLst>
      <p:ext uri="{BB962C8B-B14F-4D97-AF65-F5344CB8AC3E}">
        <p14:creationId xmlns:p14="http://schemas.microsoft.com/office/powerpoint/2010/main" val="522887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2C7F-C886-4D1C-0C54-DAACD86E45C5}"/>
              </a:ext>
            </a:extLst>
          </p:cNvPr>
          <p:cNvSpPr>
            <a:spLocks noGrp="1"/>
          </p:cNvSpPr>
          <p:nvPr>
            <p:ph type="title"/>
          </p:nvPr>
        </p:nvSpPr>
        <p:spPr/>
        <p:txBody>
          <a:bodyPr/>
          <a:lstStyle/>
          <a:p>
            <a:r>
              <a:rPr lang="en-IN" dirty="0"/>
              <a:t>Past Exam Question</a:t>
            </a:r>
          </a:p>
        </p:txBody>
      </p:sp>
      <p:sp>
        <p:nvSpPr>
          <p:cNvPr id="3" name="Content Placeholder 2">
            <a:extLst>
              <a:ext uri="{FF2B5EF4-FFF2-40B4-BE49-F238E27FC236}">
                <a16:creationId xmlns:a16="http://schemas.microsoft.com/office/drawing/2014/main" id="{746F7445-D623-DA96-49B6-C24803E8BFB6}"/>
              </a:ext>
            </a:extLst>
          </p:cNvPr>
          <p:cNvSpPr>
            <a:spLocks noGrp="1"/>
          </p:cNvSpPr>
          <p:nvPr>
            <p:ph idx="1"/>
          </p:nvPr>
        </p:nvSpPr>
        <p:spPr/>
        <p:txBody>
          <a:bodyPr/>
          <a:lstStyle/>
          <a:p>
            <a:r>
              <a:rPr lang="en-US" dirty="0"/>
              <a:t>Count the number of lines in file “cdac-sylabus.txt” which has word “JAVA” in that line. </a:t>
            </a:r>
          </a:p>
          <a:p>
            <a:r>
              <a:rPr lang="en-US" dirty="0"/>
              <a:t>Note: The word should not have any prefix or suffix. </a:t>
            </a:r>
            <a:r>
              <a:rPr lang="en-US" dirty="0" err="1"/>
              <a:t>Eg</a:t>
            </a:r>
            <a:r>
              <a:rPr lang="en-US" dirty="0"/>
              <a:t> “EBJAVA” or “JAVAB” should be excluded while getting the counts for “JAVA”</a:t>
            </a:r>
          </a:p>
          <a:p>
            <a:endParaRPr lang="en-US" dirty="0"/>
          </a:p>
          <a:p>
            <a:r>
              <a:rPr lang="en-US" dirty="0"/>
              <a:t>grep -c "\&lt;JAVA\&gt;" "cdac-syllabus.txt"</a:t>
            </a:r>
          </a:p>
          <a:p>
            <a:endParaRPr lang="en-IN" dirty="0"/>
          </a:p>
        </p:txBody>
      </p:sp>
    </p:spTree>
    <p:extLst>
      <p:ext uri="{BB962C8B-B14F-4D97-AF65-F5344CB8AC3E}">
        <p14:creationId xmlns:p14="http://schemas.microsoft.com/office/powerpoint/2010/main" val="2036944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9355-E31D-72C2-BBCB-BADFD8AF82D9}"/>
              </a:ext>
            </a:extLst>
          </p:cNvPr>
          <p:cNvSpPr>
            <a:spLocks noGrp="1"/>
          </p:cNvSpPr>
          <p:nvPr>
            <p:ph type="title"/>
          </p:nvPr>
        </p:nvSpPr>
        <p:spPr/>
        <p:txBody>
          <a:bodyPr/>
          <a:lstStyle/>
          <a:p>
            <a:r>
              <a:rPr lang="en-IN" dirty="0"/>
              <a:t>find Command</a:t>
            </a:r>
          </a:p>
        </p:txBody>
      </p:sp>
      <p:sp>
        <p:nvSpPr>
          <p:cNvPr id="3" name="Content Placeholder 2">
            <a:extLst>
              <a:ext uri="{FF2B5EF4-FFF2-40B4-BE49-F238E27FC236}">
                <a16:creationId xmlns:a16="http://schemas.microsoft.com/office/drawing/2014/main" id="{B49D6C90-C01F-88BB-CDE1-9EF4469FD908}"/>
              </a:ext>
            </a:extLst>
          </p:cNvPr>
          <p:cNvSpPr>
            <a:spLocks noGrp="1"/>
          </p:cNvSpPr>
          <p:nvPr>
            <p:ph idx="1"/>
          </p:nvPr>
        </p:nvSpPr>
        <p:spPr/>
        <p:txBody>
          <a:bodyPr>
            <a:normAutofit/>
          </a:bodyPr>
          <a:lstStyle/>
          <a:p>
            <a:r>
              <a:rPr lang="en-US" dirty="0"/>
              <a:t>Search for files and directories</a:t>
            </a:r>
          </a:p>
          <a:p>
            <a:r>
              <a:rPr lang="en-US" dirty="0"/>
              <a:t>Find a file based on its name: </a:t>
            </a:r>
            <a:r>
              <a:rPr lang="en-US" b="1" dirty="0"/>
              <a:t>find -name one.txt</a:t>
            </a:r>
          </a:p>
          <a:p>
            <a:r>
              <a:rPr lang="en-US" dirty="0"/>
              <a:t>Find all files with extension .txt: </a:t>
            </a:r>
            <a:r>
              <a:rPr lang="en-US" b="1" dirty="0"/>
              <a:t>find -type f  -name "*.txt“</a:t>
            </a:r>
          </a:p>
          <a:p>
            <a:r>
              <a:rPr lang="en-US" dirty="0"/>
              <a:t>Find all files with size &gt; 10kb: </a:t>
            </a:r>
            <a:r>
              <a:rPr lang="en-US" b="1" dirty="0"/>
              <a:t>find -type f  -size +10k</a:t>
            </a:r>
          </a:p>
          <a:p>
            <a:r>
              <a:rPr lang="en-US" dirty="0"/>
              <a:t>Same, but also see the actual size &gt; 10kb: </a:t>
            </a:r>
            <a:r>
              <a:rPr lang="en-US" b="1" dirty="0"/>
              <a:t>find -type f  -size +10k –ls</a:t>
            </a:r>
          </a:p>
          <a:p>
            <a:r>
              <a:rPr lang="en-US" dirty="0"/>
              <a:t>Find directories with permission 755: </a:t>
            </a:r>
            <a:r>
              <a:rPr lang="en-US" b="1" dirty="0"/>
              <a:t>find -type d  -perm 755 -ls</a:t>
            </a:r>
          </a:p>
        </p:txBody>
      </p:sp>
    </p:spTree>
    <p:extLst>
      <p:ext uri="{BB962C8B-B14F-4D97-AF65-F5344CB8AC3E}">
        <p14:creationId xmlns:p14="http://schemas.microsoft.com/office/powerpoint/2010/main" val="146775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9355-E31D-72C2-BBCB-BADFD8AF82D9}"/>
              </a:ext>
            </a:extLst>
          </p:cNvPr>
          <p:cNvSpPr>
            <a:spLocks noGrp="1"/>
          </p:cNvSpPr>
          <p:nvPr>
            <p:ph type="title"/>
          </p:nvPr>
        </p:nvSpPr>
        <p:spPr/>
        <p:txBody>
          <a:bodyPr/>
          <a:lstStyle/>
          <a:p>
            <a:r>
              <a:rPr lang="en-IN" dirty="0"/>
              <a:t>Additional Commands With the find Command</a:t>
            </a:r>
          </a:p>
        </p:txBody>
      </p:sp>
      <p:sp>
        <p:nvSpPr>
          <p:cNvPr id="3" name="Content Placeholder 2">
            <a:extLst>
              <a:ext uri="{FF2B5EF4-FFF2-40B4-BE49-F238E27FC236}">
                <a16:creationId xmlns:a16="http://schemas.microsoft.com/office/drawing/2014/main" id="{B49D6C90-C01F-88BB-CDE1-9EF4469FD908}"/>
              </a:ext>
            </a:extLst>
          </p:cNvPr>
          <p:cNvSpPr>
            <a:spLocks noGrp="1"/>
          </p:cNvSpPr>
          <p:nvPr>
            <p:ph idx="1"/>
          </p:nvPr>
        </p:nvSpPr>
        <p:spPr/>
        <p:txBody>
          <a:bodyPr>
            <a:normAutofit/>
          </a:bodyPr>
          <a:lstStyle/>
          <a:p>
            <a:r>
              <a:rPr lang="en-US" b="1" dirty="0">
                <a:solidFill>
                  <a:srgbClr val="FFC000"/>
                </a:solidFill>
              </a:rPr>
              <a:t>find -name "*.txt" -exec cat {} \;</a:t>
            </a:r>
          </a:p>
          <a:p>
            <a:r>
              <a:rPr lang="en-US" dirty="0"/>
              <a:t>Find all the files with extension and display their contents one by one</a:t>
            </a:r>
          </a:p>
          <a:p>
            <a:r>
              <a:rPr lang="en-US" b="1" dirty="0">
                <a:solidFill>
                  <a:srgbClr val="FFC000"/>
                </a:solidFill>
              </a:rPr>
              <a:t>-exec cat {} \;</a:t>
            </a:r>
            <a:r>
              <a:rPr lang="en-US" b="1" dirty="0"/>
              <a:t>    </a:t>
            </a:r>
            <a:r>
              <a:rPr lang="en-US" dirty="0"/>
              <a:t>runs like a loop for each .txt file, </a:t>
            </a:r>
            <a:r>
              <a:rPr lang="en-US" dirty="0">
                <a:solidFill>
                  <a:srgbClr val="FFC000"/>
                </a:solidFill>
              </a:rPr>
              <a:t>{}</a:t>
            </a:r>
            <a:r>
              <a:rPr lang="en-US" dirty="0"/>
              <a:t> getting replaced with the file name and finally </a:t>
            </a:r>
            <a:r>
              <a:rPr lang="en-US" dirty="0">
                <a:solidFill>
                  <a:srgbClr val="FFC000"/>
                </a:solidFill>
              </a:rPr>
              <a:t>\;</a:t>
            </a:r>
            <a:r>
              <a:rPr lang="en-US" dirty="0"/>
              <a:t> indicating the end of exec</a:t>
            </a:r>
          </a:p>
          <a:p>
            <a:endParaRPr lang="en-US" dirty="0"/>
          </a:p>
        </p:txBody>
      </p:sp>
    </p:spTree>
    <p:extLst>
      <p:ext uri="{BB962C8B-B14F-4D97-AF65-F5344CB8AC3E}">
        <p14:creationId xmlns:p14="http://schemas.microsoft.com/office/powerpoint/2010/main" val="3157764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5AF1-20D2-872D-5C27-B59B571C3D6D}"/>
              </a:ext>
            </a:extLst>
          </p:cNvPr>
          <p:cNvSpPr>
            <a:spLocks noGrp="1"/>
          </p:cNvSpPr>
          <p:nvPr>
            <p:ph type="title"/>
          </p:nvPr>
        </p:nvSpPr>
        <p:spPr/>
        <p:txBody>
          <a:bodyPr/>
          <a:lstStyle/>
          <a:p>
            <a:r>
              <a:rPr lang="en-US" dirty="0"/>
              <a:t>Problems: find Command</a:t>
            </a:r>
          </a:p>
        </p:txBody>
      </p:sp>
      <p:graphicFrame>
        <p:nvGraphicFramePr>
          <p:cNvPr id="4" name="Content Placeholder 3">
            <a:extLst>
              <a:ext uri="{FF2B5EF4-FFF2-40B4-BE49-F238E27FC236}">
                <a16:creationId xmlns:a16="http://schemas.microsoft.com/office/drawing/2014/main" id="{CD3A1373-D937-BA90-2192-852FE63F57E1}"/>
              </a:ext>
            </a:extLst>
          </p:cNvPr>
          <p:cNvGraphicFramePr>
            <a:graphicFrameLocks noGrp="1"/>
          </p:cNvGraphicFramePr>
          <p:nvPr>
            <p:ph idx="1"/>
            <p:extLst>
              <p:ext uri="{D42A27DB-BD31-4B8C-83A1-F6EECF244321}">
                <p14:modId xmlns:p14="http://schemas.microsoft.com/office/powerpoint/2010/main" val="1304991020"/>
              </p:ext>
            </p:extLst>
          </p:nvPr>
        </p:nvGraphicFramePr>
        <p:xfrm>
          <a:off x="838200" y="1825625"/>
          <a:ext cx="10515600" cy="28651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46405503"/>
                    </a:ext>
                  </a:extLst>
                </a:gridCol>
                <a:gridCol w="5257800">
                  <a:extLst>
                    <a:ext uri="{9D8B030D-6E8A-4147-A177-3AD203B41FA5}">
                      <a16:colId xmlns:a16="http://schemas.microsoft.com/office/drawing/2014/main" val="3281239781"/>
                    </a:ext>
                  </a:extLst>
                </a:gridCol>
              </a:tblGrid>
              <a:tr h="370840">
                <a:tc>
                  <a:txBody>
                    <a:bodyPr/>
                    <a:lstStyle/>
                    <a:p>
                      <a:r>
                        <a:rPr lang="en-US" dirty="0"/>
                        <a:t>Problem</a:t>
                      </a:r>
                    </a:p>
                  </a:txBody>
                  <a:tcPr/>
                </a:tc>
                <a:tc>
                  <a:txBody>
                    <a:bodyPr/>
                    <a:lstStyle/>
                    <a:p>
                      <a:r>
                        <a:rPr lang="en-US" dirty="0"/>
                        <a:t>Command</a:t>
                      </a:r>
                    </a:p>
                  </a:txBody>
                  <a:tcPr/>
                </a:tc>
                <a:extLst>
                  <a:ext uri="{0D108BD9-81ED-4DB2-BD59-A6C34878D82A}">
                    <a16:rowId xmlns:a16="http://schemas.microsoft.com/office/drawing/2014/main" val="825858926"/>
                  </a:ext>
                </a:extLst>
              </a:tr>
              <a:tr h="370840">
                <a:tc>
                  <a:txBody>
                    <a:bodyPr/>
                    <a:lstStyle/>
                    <a:p>
                      <a:r>
                        <a:rPr lang="en-US" sz="1800" b="0" i="0" kern="1200" dirty="0">
                          <a:solidFill>
                            <a:schemeClr val="dk1"/>
                          </a:solidFill>
                          <a:effectLst/>
                          <a:latin typeface="+mn-lt"/>
                          <a:ea typeface="+mn-ea"/>
                          <a:cs typeface="+mn-cs"/>
                        </a:rPr>
                        <a:t>Files with extension .c or .pl</a:t>
                      </a:r>
                      <a:endParaRPr lang="en-US" dirty="0"/>
                    </a:p>
                  </a:txBody>
                  <a:tcPr/>
                </a:tc>
                <a:tc>
                  <a:txBody>
                    <a:bodyPr/>
                    <a:lstStyle/>
                    <a:p>
                      <a:r>
                        <a:rPr lang="en-US" b="1" dirty="0"/>
                        <a:t>find . -type f \( -name "*.c" -o -name "*.pl" \)</a:t>
                      </a:r>
                    </a:p>
                  </a:txBody>
                  <a:tcPr/>
                </a:tc>
                <a:extLst>
                  <a:ext uri="{0D108BD9-81ED-4DB2-BD59-A6C34878D82A}">
                    <a16:rowId xmlns:a16="http://schemas.microsoft.com/office/drawing/2014/main" val="3515720269"/>
                  </a:ext>
                </a:extLst>
              </a:tr>
              <a:tr h="370840">
                <a:tc>
                  <a:txBody>
                    <a:bodyPr/>
                    <a:lstStyle/>
                    <a:p>
                      <a:r>
                        <a:rPr lang="en-US" sz="1800" b="0" i="0" u="none" strike="noStrike" baseline="0" dirty="0"/>
                        <a:t>Directories having permission 755</a:t>
                      </a:r>
                    </a:p>
                  </a:txBody>
                  <a:tcPr/>
                </a:tc>
                <a:tc>
                  <a:txBody>
                    <a:bodyPr/>
                    <a:lstStyle/>
                    <a:p>
                      <a:r>
                        <a:rPr lang="en-US" b="1" dirty="0"/>
                        <a:t>find . -type d -perm 755</a:t>
                      </a:r>
                    </a:p>
                  </a:txBody>
                  <a:tcPr/>
                </a:tc>
                <a:extLst>
                  <a:ext uri="{0D108BD9-81ED-4DB2-BD59-A6C34878D82A}">
                    <a16:rowId xmlns:a16="http://schemas.microsoft.com/office/drawing/2014/main" val="2130413692"/>
                  </a:ext>
                </a:extLst>
              </a:tr>
              <a:tr h="370840">
                <a:tc>
                  <a:txBody>
                    <a:bodyPr/>
                    <a:lstStyle/>
                    <a:p>
                      <a:r>
                        <a:rPr lang="en-US" sz="1800" b="0" i="0" u="none" strike="noStrike" baseline="0" dirty="0"/>
                        <a:t>Files having permission 655</a:t>
                      </a:r>
                    </a:p>
                  </a:txBody>
                  <a:tcPr/>
                </a:tc>
                <a:tc>
                  <a:txBody>
                    <a:bodyPr/>
                    <a:lstStyle/>
                    <a:p>
                      <a:r>
                        <a:rPr lang="en-US" b="1" dirty="0"/>
                        <a:t>find . -type f -perm 655</a:t>
                      </a:r>
                    </a:p>
                  </a:txBody>
                  <a:tcPr/>
                </a:tc>
                <a:extLst>
                  <a:ext uri="{0D108BD9-81ED-4DB2-BD59-A6C34878D82A}">
                    <a16:rowId xmlns:a16="http://schemas.microsoft.com/office/drawing/2014/main" val="1347453622"/>
                  </a:ext>
                </a:extLst>
              </a:tr>
              <a:tr h="370840">
                <a:tc>
                  <a:txBody>
                    <a:bodyPr/>
                    <a:lstStyle/>
                    <a:p>
                      <a:r>
                        <a:rPr lang="en-US" sz="1800" b="0" i="0" kern="1200" dirty="0">
                          <a:solidFill>
                            <a:schemeClr val="dk1"/>
                          </a:solidFill>
                          <a:effectLst/>
                          <a:latin typeface="+mn-lt"/>
                          <a:ea typeface="+mn-ea"/>
                          <a:cs typeface="+mn-cs"/>
                        </a:rPr>
                        <a:t>Files having </a:t>
                      </a:r>
                      <a:r>
                        <a:rPr lang="en-US" sz="1800" b="0" i="0" kern="1200" dirty="0" err="1">
                          <a:solidFill>
                            <a:schemeClr val="dk1"/>
                          </a:solidFill>
                          <a:effectLst/>
                          <a:latin typeface="+mn-lt"/>
                          <a:ea typeface="+mn-ea"/>
                          <a:cs typeface="+mn-cs"/>
                        </a:rPr>
                        <a:t>inode</a:t>
                      </a:r>
                      <a:r>
                        <a:rPr lang="en-US" sz="1800" b="0" i="0" kern="1200" dirty="0">
                          <a:solidFill>
                            <a:schemeClr val="dk1"/>
                          </a:solidFill>
                          <a:effectLst/>
                          <a:latin typeface="+mn-lt"/>
                          <a:ea typeface="+mn-ea"/>
                          <a:cs typeface="+mn-cs"/>
                        </a:rPr>
                        <a:t> number 12122</a:t>
                      </a:r>
                      <a:endParaRPr lang="en-US" dirty="0"/>
                    </a:p>
                  </a:txBody>
                  <a:tcPr/>
                </a:tc>
                <a:tc>
                  <a:txBody>
                    <a:bodyPr/>
                    <a:lstStyle/>
                    <a:p>
                      <a:r>
                        <a:rPr lang="en-US" b="1" dirty="0"/>
                        <a:t>find . -type f -</a:t>
                      </a:r>
                      <a:r>
                        <a:rPr lang="en-US" b="1" dirty="0" err="1"/>
                        <a:t>inum</a:t>
                      </a:r>
                      <a:r>
                        <a:rPr lang="en-US" b="1" dirty="0"/>
                        <a:t> 12122</a:t>
                      </a:r>
                    </a:p>
                  </a:txBody>
                  <a:tcPr/>
                </a:tc>
                <a:extLst>
                  <a:ext uri="{0D108BD9-81ED-4DB2-BD59-A6C34878D82A}">
                    <a16:rowId xmlns:a16="http://schemas.microsoft.com/office/drawing/2014/main" val="3617246467"/>
                  </a:ext>
                </a:extLst>
              </a:tr>
              <a:tr h="370840">
                <a:tc>
                  <a:txBody>
                    <a:bodyPr/>
                    <a:lstStyle/>
                    <a:p>
                      <a:r>
                        <a:rPr lang="en-US" sz="1800" b="0" i="0" kern="1200" dirty="0">
                          <a:solidFill>
                            <a:schemeClr val="dk1"/>
                          </a:solidFill>
                          <a:effectLst/>
                          <a:latin typeface="+mn-lt"/>
                          <a:ea typeface="+mn-ea"/>
                          <a:cs typeface="+mn-cs"/>
                        </a:rPr>
                        <a:t>Files which have not been accessed for more than a year and save the list in </a:t>
                      </a:r>
                      <a:r>
                        <a:rPr lang="en-US" sz="1800" b="0" i="0" kern="1200" dirty="0" err="1">
                          <a:solidFill>
                            <a:schemeClr val="dk1"/>
                          </a:solidFill>
                          <a:effectLst/>
                          <a:latin typeface="+mn-lt"/>
                          <a:ea typeface="+mn-ea"/>
                          <a:cs typeface="+mn-cs"/>
                        </a:rPr>
                        <a:t>Old_File</a:t>
                      </a:r>
                      <a:endParaRPr lang="en-US" dirty="0"/>
                    </a:p>
                  </a:txBody>
                  <a:tcPr/>
                </a:tc>
                <a:tc>
                  <a:txBody>
                    <a:bodyPr/>
                    <a:lstStyle/>
                    <a:p>
                      <a:r>
                        <a:rPr lang="en-US" b="1" dirty="0"/>
                        <a:t>find . -type f -</a:t>
                      </a:r>
                      <a:r>
                        <a:rPr lang="en-US" b="1" dirty="0" err="1"/>
                        <a:t>atime</a:t>
                      </a:r>
                      <a:r>
                        <a:rPr lang="en-US" b="1" dirty="0"/>
                        <a:t> +365 -print &gt; </a:t>
                      </a:r>
                      <a:r>
                        <a:rPr lang="en-US" b="1" dirty="0" err="1"/>
                        <a:t>Old_File</a:t>
                      </a:r>
                      <a:endParaRPr lang="en-US" b="1" dirty="0"/>
                    </a:p>
                  </a:txBody>
                  <a:tcPr/>
                </a:tc>
                <a:extLst>
                  <a:ext uri="{0D108BD9-81ED-4DB2-BD59-A6C34878D82A}">
                    <a16:rowId xmlns:a16="http://schemas.microsoft.com/office/drawing/2014/main" val="3635437102"/>
                  </a:ext>
                </a:extLst>
              </a:tr>
              <a:tr h="370840">
                <a:tc>
                  <a:txBody>
                    <a:bodyPr/>
                    <a:lstStyle/>
                    <a:p>
                      <a:r>
                        <a:rPr lang="en-US" sz="1800" b="0" i="0" kern="1200" dirty="0">
                          <a:solidFill>
                            <a:schemeClr val="dk1"/>
                          </a:solidFill>
                          <a:effectLst/>
                          <a:latin typeface="+mn-lt"/>
                          <a:ea typeface="+mn-ea"/>
                          <a:cs typeface="+mn-cs"/>
                        </a:rPr>
                        <a:t>Files whose size is greater than 1024 bytes</a:t>
                      </a:r>
                      <a:endParaRPr lang="en-US" dirty="0"/>
                    </a:p>
                  </a:txBody>
                  <a:tcPr/>
                </a:tc>
                <a:tc>
                  <a:txBody>
                    <a:bodyPr/>
                    <a:lstStyle/>
                    <a:p>
                      <a:r>
                        <a:rPr lang="en-US" b="1" dirty="0"/>
                        <a:t>find . -type f -size +1024c</a:t>
                      </a:r>
                    </a:p>
                  </a:txBody>
                  <a:tcPr/>
                </a:tc>
                <a:extLst>
                  <a:ext uri="{0D108BD9-81ED-4DB2-BD59-A6C34878D82A}">
                    <a16:rowId xmlns:a16="http://schemas.microsoft.com/office/drawing/2014/main" val="3003591309"/>
                  </a:ext>
                </a:extLst>
              </a:tr>
            </a:tbl>
          </a:graphicData>
        </a:graphic>
      </p:graphicFrame>
    </p:spTree>
    <p:extLst>
      <p:ext uri="{BB962C8B-B14F-4D97-AF65-F5344CB8AC3E}">
        <p14:creationId xmlns:p14="http://schemas.microsoft.com/office/powerpoint/2010/main" val="3247782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A6B18-2459-7A5B-F8D9-60C3FDDBD360}"/>
              </a:ext>
            </a:extLst>
          </p:cNvPr>
          <p:cNvSpPr>
            <a:spLocks noGrp="1"/>
          </p:cNvSpPr>
          <p:nvPr>
            <p:ph type="title"/>
          </p:nvPr>
        </p:nvSpPr>
        <p:spPr/>
        <p:txBody>
          <a:bodyPr/>
          <a:lstStyle/>
          <a:p>
            <a:r>
              <a:rPr lang="en-IN" dirty="0"/>
              <a:t>Shell Scripts</a:t>
            </a:r>
          </a:p>
        </p:txBody>
      </p:sp>
      <p:sp>
        <p:nvSpPr>
          <p:cNvPr id="5" name="Text Placeholder 4">
            <a:extLst>
              <a:ext uri="{FF2B5EF4-FFF2-40B4-BE49-F238E27FC236}">
                <a16:creationId xmlns:a16="http://schemas.microsoft.com/office/drawing/2014/main" id="{7C9B0894-0A69-E731-AC3F-D66D9BA0FF5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76653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FD2C-B834-FCD5-358C-E020EF64AC67}"/>
              </a:ext>
            </a:extLst>
          </p:cNvPr>
          <p:cNvSpPr>
            <a:spLocks noGrp="1"/>
          </p:cNvSpPr>
          <p:nvPr>
            <p:ph type="title"/>
          </p:nvPr>
        </p:nvSpPr>
        <p:spPr/>
        <p:txBody>
          <a:bodyPr/>
          <a:lstStyle/>
          <a:p>
            <a:r>
              <a:rPr lang="en-IN" dirty="0"/>
              <a:t>What is a Shell Script?</a:t>
            </a:r>
          </a:p>
        </p:txBody>
      </p:sp>
      <p:sp>
        <p:nvSpPr>
          <p:cNvPr id="3" name="Content Placeholder 2">
            <a:extLst>
              <a:ext uri="{FF2B5EF4-FFF2-40B4-BE49-F238E27FC236}">
                <a16:creationId xmlns:a16="http://schemas.microsoft.com/office/drawing/2014/main" id="{109F5A6F-B3EC-1349-2CF2-2313E5E8E8C2}"/>
              </a:ext>
            </a:extLst>
          </p:cNvPr>
          <p:cNvSpPr>
            <a:spLocks noGrp="1"/>
          </p:cNvSpPr>
          <p:nvPr>
            <p:ph idx="1"/>
          </p:nvPr>
        </p:nvSpPr>
        <p:spPr/>
        <p:txBody>
          <a:bodyPr/>
          <a:lstStyle/>
          <a:p>
            <a:r>
              <a:rPr lang="en-US" dirty="0"/>
              <a:t>S</a:t>
            </a:r>
            <a:r>
              <a:rPr lang="en-US" b="1" dirty="0"/>
              <a:t>hell script</a:t>
            </a:r>
            <a:r>
              <a:rPr lang="en-US" dirty="0"/>
              <a:t>:</a:t>
            </a:r>
            <a:r>
              <a:rPr lang="en-US" b="1" dirty="0"/>
              <a:t> </a:t>
            </a:r>
            <a:r>
              <a:rPr lang="en-US" dirty="0"/>
              <a:t>A</a:t>
            </a:r>
            <a:r>
              <a:rPr lang="en-US" b="1" dirty="0"/>
              <a:t> </a:t>
            </a:r>
            <a:r>
              <a:rPr lang="en-US" dirty="0"/>
              <a:t>file containing a series of commands</a:t>
            </a:r>
          </a:p>
          <a:p>
            <a:r>
              <a:rPr lang="en-US" dirty="0"/>
              <a:t>Examples:</a:t>
            </a:r>
          </a:p>
          <a:p>
            <a:pPr lvl="1"/>
            <a:r>
              <a:rPr lang="en-IN" dirty="0"/>
              <a:t>echo “5/2” | </a:t>
            </a:r>
            <a:r>
              <a:rPr lang="en-IN" dirty="0" err="1"/>
              <a:t>bc</a:t>
            </a:r>
            <a:endParaRPr lang="en-IN" dirty="0"/>
          </a:p>
          <a:p>
            <a:pPr lvl="1"/>
            <a:r>
              <a:rPr lang="en-IN" dirty="0"/>
              <a:t>echo “scale=2; 5/2” | </a:t>
            </a:r>
            <a:r>
              <a:rPr lang="en-IN" dirty="0" err="1"/>
              <a:t>bc</a:t>
            </a:r>
            <a:endParaRPr lang="en-IN" dirty="0"/>
          </a:p>
          <a:p>
            <a:pPr lvl="1"/>
            <a:r>
              <a:rPr lang="en-IN" dirty="0"/>
              <a:t>echo “scale=10; 5/2” | </a:t>
            </a:r>
            <a:r>
              <a:rPr lang="en-IN" dirty="0" err="1"/>
              <a:t>bc</a:t>
            </a:r>
            <a:endParaRPr lang="en-IN" dirty="0"/>
          </a:p>
          <a:p>
            <a:pPr lvl="1"/>
            <a:r>
              <a:rPr lang="en-IN" sz="2000" dirty="0"/>
              <a:t>name=“Linux Student”</a:t>
            </a:r>
          </a:p>
          <a:p>
            <a:pPr lvl="1"/>
            <a:r>
              <a:rPr lang="en-IN" sz="2000" dirty="0"/>
              <a:t>echo $name &gt; out.txt</a:t>
            </a:r>
            <a:endParaRPr lang="en-US" dirty="0"/>
          </a:p>
        </p:txBody>
      </p:sp>
    </p:spTree>
    <p:extLst>
      <p:ext uri="{BB962C8B-B14F-4D97-AF65-F5344CB8AC3E}">
        <p14:creationId xmlns:p14="http://schemas.microsoft.com/office/powerpoint/2010/main" val="1040101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92BF-B347-226A-E575-34D806263B1B}"/>
              </a:ext>
            </a:extLst>
          </p:cNvPr>
          <p:cNvSpPr>
            <a:spLocks noGrp="1"/>
          </p:cNvSpPr>
          <p:nvPr>
            <p:ph type="title"/>
          </p:nvPr>
        </p:nvSpPr>
        <p:spPr/>
        <p:txBody>
          <a:bodyPr/>
          <a:lstStyle/>
          <a:p>
            <a:r>
              <a:rPr lang="en-IN" dirty="0"/>
              <a:t>PS Variables</a:t>
            </a:r>
          </a:p>
        </p:txBody>
      </p:sp>
      <p:sp>
        <p:nvSpPr>
          <p:cNvPr id="3" name="Content Placeholder 2">
            <a:extLst>
              <a:ext uri="{FF2B5EF4-FFF2-40B4-BE49-F238E27FC236}">
                <a16:creationId xmlns:a16="http://schemas.microsoft.com/office/drawing/2014/main" id="{5D6D55B6-EBC5-015F-378F-36C9B83D74AE}"/>
              </a:ext>
            </a:extLst>
          </p:cNvPr>
          <p:cNvSpPr>
            <a:spLocks noGrp="1"/>
          </p:cNvSpPr>
          <p:nvPr>
            <p:ph idx="1"/>
          </p:nvPr>
        </p:nvSpPr>
        <p:spPr/>
        <p:txBody>
          <a:bodyPr/>
          <a:lstStyle/>
          <a:p>
            <a:r>
              <a:rPr lang="en-IN" b="1" dirty="0"/>
              <a:t>Prompt Statement</a:t>
            </a:r>
            <a:r>
              <a:rPr lang="en-IN" dirty="0"/>
              <a:t> Environment Variables</a:t>
            </a:r>
          </a:p>
          <a:p>
            <a:r>
              <a:rPr lang="en-IN" dirty="0"/>
              <a:t>PS1: Default interaction prompt</a:t>
            </a:r>
          </a:p>
          <a:p>
            <a:r>
              <a:rPr lang="en-IN" dirty="0"/>
              <a:t>PS2: Continuation interaction prompt</a:t>
            </a:r>
          </a:p>
          <a:p>
            <a:r>
              <a:rPr lang="en-IN" dirty="0"/>
              <a:t>PS3: Prompt used by the select statement inside a script</a:t>
            </a:r>
          </a:p>
        </p:txBody>
      </p:sp>
    </p:spTree>
    <p:extLst>
      <p:ext uri="{BB962C8B-B14F-4D97-AF65-F5344CB8AC3E}">
        <p14:creationId xmlns:p14="http://schemas.microsoft.com/office/powerpoint/2010/main" val="114747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545040-CBE4-767E-C96C-542333CAA2CA}"/>
              </a:ext>
            </a:extLst>
          </p:cNvPr>
          <p:cNvSpPr>
            <a:spLocks noGrp="1"/>
          </p:cNvSpPr>
          <p:nvPr>
            <p:ph type="title"/>
          </p:nvPr>
        </p:nvSpPr>
        <p:spPr/>
        <p:txBody>
          <a:bodyPr/>
          <a:lstStyle/>
          <a:p>
            <a:r>
              <a:rPr lang="en-IN" dirty="0"/>
              <a:t>Why Operating Systems?</a:t>
            </a:r>
          </a:p>
        </p:txBody>
      </p:sp>
      <p:sp>
        <p:nvSpPr>
          <p:cNvPr id="5" name="Content Placeholder 4">
            <a:extLst>
              <a:ext uri="{FF2B5EF4-FFF2-40B4-BE49-F238E27FC236}">
                <a16:creationId xmlns:a16="http://schemas.microsoft.com/office/drawing/2014/main" id="{50BA8E4D-79AF-1CAB-15E3-C80E73F04708}"/>
              </a:ext>
            </a:extLst>
          </p:cNvPr>
          <p:cNvSpPr>
            <a:spLocks noGrp="1"/>
          </p:cNvSpPr>
          <p:nvPr>
            <p:ph idx="1"/>
          </p:nvPr>
        </p:nvSpPr>
        <p:spPr/>
        <p:txBody>
          <a:bodyPr/>
          <a:lstStyle/>
          <a:p>
            <a:r>
              <a:rPr lang="en-IN" dirty="0"/>
              <a:t>When we start our computer, a special program called </a:t>
            </a:r>
            <a:r>
              <a:rPr lang="en-IN" b="1" dirty="0"/>
              <a:t>operating system</a:t>
            </a:r>
            <a:r>
              <a:rPr lang="en-IN" dirty="0"/>
              <a:t> is loaded from the disk into the main memory (RAM) of the computer</a:t>
            </a:r>
          </a:p>
        </p:txBody>
      </p:sp>
      <p:pic>
        <p:nvPicPr>
          <p:cNvPr id="7" name="Picture 6">
            <a:extLst>
              <a:ext uri="{FF2B5EF4-FFF2-40B4-BE49-F238E27FC236}">
                <a16:creationId xmlns:a16="http://schemas.microsoft.com/office/drawing/2014/main" id="{5C05D7C9-AE57-87B2-0861-681C0C2D1C62}"/>
              </a:ext>
            </a:extLst>
          </p:cNvPr>
          <p:cNvPicPr>
            <a:picLocks noChangeAspect="1"/>
          </p:cNvPicPr>
          <p:nvPr/>
        </p:nvPicPr>
        <p:blipFill>
          <a:blip r:embed="rId2"/>
          <a:stretch>
            <a:fillRect/>
          </a:stretch>
        </p:blipFill>
        <p:spPr>
          <a:xfrm>
            <a:off x="554804" y="3429000"/>
            <a:ext cx="4643919" cy="2529160"/>
          </a:xfrm>
          <a:prstGeom prst="rect">
            <a:avLst/>
          </a:prstGeom>
        </p:spPr>
      </p:pic>
      <p:pic>
        <p:nvPicPr>
          <p:cNvPr id="9" name="Picture 8">
            <a:extLst>
              <a:ext uri="{FF2B5EF4-FFF2-40B4-BE49-F238E27FC236}">
                <a16:creationId xmlns:a16="http://schemas.microsoft.com/office/drawing/2014/main" id="{CDF707E3-17B5-98A0-9510-E51512F8EF9A}"/>
              </a:ext>
            </a:extLst>
          </p:cNvPr>
          <p:cNvPicPr>
            <a:picLocks noChangeAspect="1"/>
          </p:cNvPicPr>
          <p:nvPr/>
        </p:nvPicPr>
        <p:blipFill>
          <a:blip r:embed="rId3"/>
          <a:stretch>
            <a:fillRect/>
          </a:stretch>
        </p:blipFill>
        <p:spPr>
          <a:xfrm>
            <a:off x="5777488" y="3401659"/>
            <a:ext cx="4643919" cy="2556501"/>
          </a:xfrm>
          <a:prstGeom prst="rect">
            <a:avLst/>
          </a:prstGeom>
        </p:spPr>
      </p:pic>
    </p:spTree>
    <p:extLst>
      <p:ext uri="{BB962C8B-B14F-4D97-AF65-F5344CB8AC3E}">
        <p14:creationId xmlns:p14="http://schemas.microsoft.com/office/powerpoint/2010/main" val="2741880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BC50-03E1-EAB3-9DE9-ECF7F27DC988}"/>
              </a:ext>
            </a:extLst>
          </p:cNvPr>
          <p:cNvSpPr>
            <a:spLocks noGrp="1"/>
          </p:cNvSpPr>
          <p:nvPr>
            <p:ph type="title"/>
          </p:nvPr>
        </p:nvSpPr>
        <p:spPr/>
        <p:txBody>
          <a:bodyPr/>
          <a:lstStyle/>
          <a:p>
            <a:r>
              <a:rPr lang="en-IN" dirty="0"/>
              <a:t>PS1: Default Interaction Prompt </a:t>
            </a:r>
          </a:p>
        </p:txBody>
      </p:sp>
      <p:sp>
        <p:nvSpPr>
          <p:cNvPr id="3" name="Content Placeholder 2">
            <a:extLst>
              <a:ext uri="{FF2B5EF4-FFF2-40B4-BE49-F238E27FC236}">
                <a16:creationId xmlns:a16="http://schemas.microsoft.com/office/drawing/2014/main" id="{AAD88213-EC3D-0D52-2627-3DCEFC2B8B94}"/>
              </a:ext>
            </a:extLst>
          </p:cNvPr>
          <p:cNvSpPr>
            <a:spLocks noGrp="1"/>
          </p:cNvSpPr>
          <p:nvPr>
            <p:ph idx="1"/>
          </p:nvPr>
        </p:nvSpPr>
        <p:spPr/>
        <p:txBody>
          <a:bodyPr>
            <a:normAutofit fontScale="92500" lnSpcReduction="20000"/>
          </a:bodyPr>
          <a:lstStyle/>
          <a:p>
            <a:r>
              <a:rPr lang="en-IN" dirty="0"/>
              <a:t>Try this command: export PS1="\u@\h \w&gt; “</a:t>
            </a:r>
          </a:p>
          <a:p>
            <a:pPr lvl="1"/>
            <a:r>
              <a:rPr lang="en-IN" dirty="0"/>
              <a:t>The default prompt will be changed to show the user name, home, and working directory</a:t>
            </a:r>
          </a:p>
          <a:p>
            <a:r>
              <a:rPr lang="fr-FR" dirty="0"/>
              <a:t>export PS1="\u\w:\d-\t&gt;" </a:t>
            </a:r>
          </a:p>
          <a:p>
            <a:endParaRPr lang="fr-FR" dirty="0"/>
          </a:p>
          <a:p>
            <a:r>
              <a:rPr lang="fr-FR" dirty="0"/>
              <a:t>PS1="\$(date +%</a:t>
            </a:r>
            <a:r>
              <a:rPr lang="fr-FR" dirty="0" err="1"/>
              <a:t>d.%m.%Y</a:t>
            </a:r>
            <a:r>
              <a:rPr lang="fr-FR" dirty="0"/>
              <a:t>) &gt; "</a:t>
            </a:r>
          </a:p>
          <a:p>
            <a:r>
              <a:rPr lang="fr-FR" dirty="0"/>
              <a:t>export PS1</a:t>
            </a:r>
          </a:p>
          <a:p>
            <a:endParaRPr lang="en-IN" dirty="0"/>
          </a:p>
          <a:p>
            <a:r>
              <a:rPr lang="en-IN" dirty="0"/>
              <a:t>PS1="\D{%F %T}&gt;“</a:t>
            </a:r>
          </a:p>
          <a:p>
            <a:endParaRPr lang="en-IN" dirty="0"/>
          </a:p>
          <a:p>
            <a:r>
              <a:rPr lang="en-US" dirty="0"/>
              <a:t>export PS1="\u@\h [\$(date +%k:%M:%S)]&gt; "</a:t>
            </a:r>
            <a:endParaRPr lang="en-IN" dirty="0"/>
          </a:p>
        </p:txBody>
      </p:sp>
    </p:spTree>
    <p:extLst>
      <p:ext uri="{BB962C8B-B14F-4D97-AF65-F5344CB8AC3E}">
        <p14:creationId xmlns:p14="http://schemas.microsoft.com/office/powerpoint/2010/main" val="37485142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07F7-507B-D98D-B6E8-A6727EACFC73}"/>
              </a:ext>
            </a:extLst>
          </p:cNvPr>
          <p:cNvSpPr>
            <a:spLocks noGrp="1"/>
          </p:cNvSpPr>
          <p:nvPr>
            <p:ph type="title"/>
          </p:nvPr>
        </p:nvSpPr>
        <p:spPr/>
        <p:txBody>
          <a:bodyPr/>
          <a:lstStyle/>
          <a:p>
            <a:r>
              <a:rPr lang="en-IN" dirty="0"/>
              <a:t>PS2</a:t>
            </a:r>
          </a:p>
        </p:txBody>
      </p:sp>
      <p:sp>
        <p:nvSpPr>
          <p:cNvPr id="3" name="Content Placeholder 2">
            <a:extLst>
              <a:ext uri="{FF2B5EF4-FFF2-40B4-BE49-F238E27FC236}">
                <a16:creationId xmlns:a16="http://schemas.microsoft.com/office/drawing/2014/main" id="{58BF0CA3-A557-A896-E352-7C43F4A57725}"/>
              </a:ext>
            </a:extLst>
          </p:cNvPr>
          <p:cNvSpPr>
            <a:spLocks noGrp="1"/>
          </p:cNvSpPr>
          <p:nvPr>
            <p:ph idx="1"/>
          </p:nvPr>
        </p:nvSpPr>
        <p:spPr/>
        <p:txBody>
          <a:bodyPr>
            <a:normAutofit lnSpcReduction="10000"/>
          </a:bodyPr>
          <a:lstStyle/>
          <a:p>
            <a:r>
              <a:rPr lang="en-US" dirty="0"/>
              <a:t>For incomplete commands, shell will display a secondary prompt as &gt; and wait to complete the command and hit </a:t>
            </a:r>
            <a:r>
              <a:rPr lang="en-US" i="1" dirty="0"/>
              <a:t>Enter </a:t>
            </a:r>
            <a:r>
              <a:rPr lang="en-US" dirty="0"/>
              <a:t>again</a:t>
            </a:r>
          </a:p>
          <a:p>
            <a:r>
              <a:rPr lang="en-US" dirty="0"/>
              <a:t>Example:</a:t>
            </a:r>
          </a:p>
          <a:p>
            <a:r>
              <a:rPr lang="en-US" dirty="0">
                <a:solidFill>
                  <a:srgbClr val="FFC000"/>
                </a:solidFill>
              </a:rPr>
              <a:t>echo “this is a</a:t>
            </a:r>
          </a:p>
          <a:p>
            <a:r>
              <a:rPr lang="en-US" dirty="0">
                <a:solidFill>
                  <a:srgbClr val="FFC000"/>
                </a:solidFill>
              </a:rPr>
              <a:t>&gt; test”</a:t>
            </a:r>
          </a:p>
          <a:p>
            <a:endParaRPr lang="en-US" dirty="0">
              <a:solidFill>
                <a:srgbClr val="FFC000"/>
              </a:solidFill>
            </a:endParaRPr>
          </a:p>
          <a:p>
            <a:r>
              <a:rPr lang="en-US" dirty="0">
                <a:solidFill>
                  <a:srgbClr val="FFC000"/>
                </a:solidFill>
              </a:rPr>
              <a:t>PS2=“continue …”</a:t>
            </a:r>
          </a:p>
          <a:p>
            <a:r>
              <a:rPr lang="en-US" dirty="0">
                <a:solidFill>
                  <a:srgbClr val="FFC000"/>
                </a:solidFill>
              </a:rPr>
              <a:t>echo “this is a</a:t>
            </a:r>
          </a:p>
          <a:p>
            <a:r>
              <a:rPr lang="en-US" dirty="0">
                <a:solidFill>
                  <a:srgbClr val="FFC000"/>
                </a:solidFill>
              </a:rPr>
              <a:t>continue... test”</a:t>
            </a:r>
            <a:endParaRPr lang="en-IN" dirty="0">
              <a:solidFill>
                <a:srgbClr val="FFC000"/>
              </a:solidFill>
            </a:endParaRPr>
          </a:p>
          <a:p>
            <a:endParaRPr lang="en-IN" dirty="0">
              <a:solidFill>
                <a:srgbClr val="FFC000"/>
              </a:solidFill>
            </a:endParaRPr>
          </a:p>
        </p:txBody>
      </p:sp>
    </p:spTree>
    <p:extLst>
      <p:ext uri="{BB962C8B-B14F-4D97-AF65-F5344CB8AC3E}">
        <p14:creationId xmlns:p14="http://schemas.microsoft.com/office/powerpoint/2010/main" val="4207198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F132-029B-44D3-9618-BA335E5C1407}"/>
              </a:ext>
            </a:extLst>
          </p:cNvPr>
          <p:cNvSpPr>
            <a:spLocks noGrp="1"/>
          </p:cNvSpPr>
          <p:nvPr>
            <p:ph type="title"/>
          </p:nvPr>
        </p:nvSpPr>
        <p:spPr/>
        <p:txBody>
          <a:bodyPr/>
          <a:lstStyle/>
          <a:p>
            <a:r>
              <a:rPr lang="en-IN" dirty="0"/>
              <a:t>The select Command and the PS3 (Prompt for Select command) Variable</a:t>
            </a:r>
          </a:p>
        </p:txBody>
      </p:sp>
      <p:sp>
        <p:nvSpPr>
          <p:cNvPr id="3" name="Content Placeholder 2">
            <a:extLst>
              <a:ext uri="{FF2B5EF4-FFF2-40B4-BE49-F238E27FC236}">
                <a16:creationId xmlns:a16="http://schemas.microsoft.com/office/drawing/2014/main" id="{95C740B9-2778-6CA9-5BE0-A1FE4E38FD92}"/>
              </a:ext>
            </a:extLst>
          </p:cNvPr>
          <p:cNvSpPr>
            <a:spLocks noGrp="1"/>
          </p:cNvSpPr>
          <p:nvPr>
            <p:ph idx="1"/>
          </p:nvPr>
        </p:nvSpPr>
        <p:spPr/>
        <p:txBody>
          <a:bodyPr>
            <a:normAutofit fontScale="92500" lnSpcReduction="20000"/>
          </a:bodyPr>
          <a:lstStyle/>
          <a:p>
            <a:r>
              <a:rPr lang="en-IN" dirty="0"/>
              <a:t>select_example_ps3.sh</a:t>
            </a:r>
          </a:p>
          <a:p>
            <a:r>
              <a:rPr lang="en-US" dirty="0"/>
              <a:t>#!/bin/bash</a:t>
            </a:r>
          </a:p>
          <a:p>
            <a:endParaRPr lang="en-US" dirty="0"/>
          </a:p>
          <a:p>
            <a:r>
              <a:rPr lang="en-US" dirty="0"/>
              <a:t>PS3="What is the day of the week?: "</a:t>
            </a:r>
          </a:p>
          <a:p>
            <a:endParaRPr lang="en-US" dirty="0"/>
          </a:p>
          <a:p>
            <a:r>
              <a:rPr lang="en-US" dirty="0"/>
              <a:t>select day in </a:t>
            </a:r>
            <a:r>
              <a:rPr lang="en-US" dirty="0" err="1"/>
              <a:t>mon</a:t>
            </a:r>
            <a:r>
              <a:rPr lang="en-US" dirty="0"/>
              <a:t> </a:t>
            </a:r>
            <a:r>
              <a:rPr lang="en-US" dirty="0" err="1"/>
              <a:t>tue</a:t>
            </a:r>
            <a:r>
              <a:rPr lang="en-US" dirty="0"/>
              <a:t> wed </a:t>
            </a:r>
            <a:r>
              <a:rPr lang="en-US" dirty="0" err="1"/>
              <a:t>thu</a:t>
            </a:r>
            <a:r>
              <a:rPr lang="en-US" dirty="0"/>
              <a:t> </a:t>
            </a:r>
            <a:r>
              <a:rPr lang="en-US" dirty="0" err="1"/>
              <a:t>fri</a:t>
            </a:r>
            <a:r>
              <a:rPr lang="en-US" dirty="0"/>
              <a:t> sat sun;</a:t>
            </a:r>
          </a:p>
          <a:p>
            <a:r>
              <a:rPr lang="en-US" dirty="0"/>
              <a:t>do</a:t>
            </a:r>
          </a:p>
          <a:p>
            <a:r>
              <a:rPr lang="en-US" dirty="0"/>
              <a:t>echo "You selected $day"</a:t>
            </a:r>
          </a:p>
          <a:p>
            <a:r>
              <a:rPr lang="en-US" dirty="0"/>
              <a:t>break</a:t>
            </a:r>
          </a:p>
          <a:p>
            <a:r>
              <a:rPr lang="en-US" dirty="0"/>
              <a:t>done</a:t>
            </a:r>
            <a:endParaRPr lang="en-IN" dirty="0"/>
          </a:p>
        </p:txBody>
      </p:sp>
      <p:pic>
        <p:nvPicPr>
          <p:cNvPr id="6" name="Picture 5">
            <a:extLst>
              <a:ext uri="{FF2B5EF4-FFF2-40B4-BE49-F238E27FC236}">
                <a16:creationId xmlns:a16="http://schemas.microsoft.com/office/drawing/2014/main" id="{04B79A12-3613-34D3-55F3-B6DD310A4E14}"/>
              </a:ext>
            </a:extLst>
          </p:cNvPr>
          <p:cNvPicPr>
            <a:picLocks noChangeAspect="1"/>
          </p:cNvPicPr>
          <p:nvPr/>
        </p:nvPicPr>
        <p:blipFill>
          <a:blip r:embed="rId2"/>
          <a:stretch>
            <a:fillRect/>
          </a:stretch>
        </p:blipFill>
        <p:spPr>
          <a:xfrm>
            <a:off x="5986806" y="4322668"/>
            <a:ext cx="5493032" cy="1854295"/>
          </a:xfrm>
          <a:prstGeom prst="rect">
            <a:avLst/>
          </a:prstGeom>
        </p:spPr>
      </p:pic>
      <p:sp>
        <p:nvSpPr>
          <p:cNvPr id="4" name="Speech Bubble: Rectangle 3">
            <a:extLst>
              <a:ext uri="{FF2B5EF4-FFF2-40B4-BE49-F238E27FC236}">
                <a16:creationId xmlns:a16="http://schemas.microsoft.com/office/drawing/2014/main" id="{682836B8-F4FA-0E7B-CAFC-A4406C119370}"/>
              </a:ext>
            </a:extLst>
          </p:cNvPr>
          <p:cNvSpPr/>
          <p:nvPr/>
        </p:nvSpPr>
        <p:spPr>
          <a:xfrm>
            <a:off x="5219272" y="1602770"/>
            <a:ext cx="5126804" cy="1078786"/>
          </a:xfrm>
          <a:prstGeom prst="wedgeRectCallout">
            <a:avLst>
              <a:gd name="adj1" fmla="val -96618"/>
              <a:gd name="adj2" fmla="val 23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Called ‘Shebang’ or ‘</a:t>
            </a:r>
            <a:r>
              <a:rPr lang="en-IN" dirty="0" err="1"/>
              <a:t>Shabang</a:t>
            </a:r>
            <a:r>
              <a:rPr lang="en-IN" dirty="0"/>
              <a:t>’ operator, because:</a:t>
            </a:r>
          </a:p>
          <a:p>
            <a:pPr algn="ctr"/>
            <a:r>
              <a:rPr lang="en-IN" dirty="0"/>
              <a:t># means sharp (as in C#)</a:t>
            </a:r>
          </a:p>
          <a:p>
            <a:pPr algn="ctr"/>
            <a:r>
              <a:rPr lang="en-IN" dirty="0"/>
              <a:t>! In comics is used as Bang!</a:t>
            </a:r>
          </a:p>
        </p:txBody>
      </p:sp>
      <p:pic>
        <p:nvPicPr>
          <p:cNvPr id="1026" name="Picture 2" descr="Comic Bang Images - Free Download on Freepik">
            <a:extLst>
              <a:ext uri="{FF2B5EF4-FFF2-40B4-BE49-F238E27FC236}">
                <a16:creationId xmlns:a16="http://schemas.microsoft.com/office/drawing/2014/main" id="{5999D999-73E2-C91D-7F61-441C4E06C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5062" y="1255621"/>
            <a:ext cx="1733381" cy="163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340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1A92-171D-CD79-A89B-AE43EF349E8B}"/>
              </a:ext>
            </a:extLst>
          </p:cNvPr>
          <p:cNvSpPr>
            <a:spLocks noGrp="1"/>
          </p:cNvSpPr>
          <p:nvPr>
            <p:ph type="title"/>
          </p:nvPr>
        </p:nvSpPr>
        <p:spPr/>
        <p:txBody>
          <a:bodyPr/>
          <a:lstStyle/>
          <a:p>
            <a:r>
              <a:rPr lang="en-IN" dirty="0"/>
              <a:t>Variables</a:t>
            </a:r>
          </a:p>
        </p:txBody>
      </p:sp>
      <p:sp>
        <p:nvSpPr>
          <p:cNvPr id="3" name="Content Placeholder 2">
            <a:extLst>
              <a:ext uri="{FF2B5EF4-FFF2-40B4-BE49-F238E27FC236}">
                <a16:creationId xmlns:a16="http://schemas.microsoft.com/office/drawing/2014/main" id="{51A4AB85-B6CE-7484-C25A-E55321CBE01F}"/>
              </a:ext>
            </a:extLst>
          </p:cNvPr>
          <p:cNvSpPr>
            <a:spLocks noGrp="1"/>
          </p:cNvSpPr>
          <p:nvPr>
            <p:ph idx="1"/>
          </p:nvPr>
        </p:nvSpPr>
        <p:spPr/>
        <p:txBody>
          <a:bodyPr>
            <a:normAutofit fontScale="92500" lnSpcReduction="10000"/>
          </a:bodyPr>
          <a:lstStyle/>
          <a:p>
            <a:r>
              <a:rPr lang="en-IN" dirty="0"/>
              <a:t>User-defined variables</a:t>
            </a:r>
          </a:p>
          <a:p>
            <a:pPr lvl="1"/>
            <a:r>
              <a:rPr lang="en-IN" dirty="0"/>
              <a:t>INSTITUTE=“ACTS”</a:t>
            </a:r>
          </a:p>
          <a:p>
            <a:pPr lvl="1"/>
            <a:r>
              <a:rPr lang="en-IN" dirty="0"/>
              <a:t>echo “Hello $INSTITUTE”</a:t>
            </a:r>
          </a:p>
          <a:p>
            <a:r>
              <a:rPr lang="en-IN" dirty="0"/>
              <a:t>Shell variables</a:t>
            </a:r>
          </a:p>
          <a:p>
            <a:pPr lvl="1"/>
            <a:r>
              <a:rPr lang="en-IN" dirty="0"/>
              <a:t>echo "Home directory: $HOME"</a:t>
            </a:r>
          </a:p>
          <a:p>
            <a:pPr lvl="1"/>
            <a:r>
              <a:rPr lang="en-IN" dirty="0"/>
              <a:t>echo "Username: $USER"</a:t>
            </a:r>
          </a:p>
          <a:p>
            <a:pPr lvl="1"/>
            <a:r>
              <a:rPr lang="en-IN" dirty="0"/>
              <a:t>echo "Current directory: $PWD"</a:t>
            </a:r>
          </a:p>
          <a:p>
            <a:pPr lvl="1"/>
            <a:r>
              <a:rPr lang="en-IN" dirty="0"/>
              <a:t>echo "Process ID: $$“</a:t>
            </a:r>
          </a:p>
          <a:p>
            <a:pPr lvl="1"/>
            <a:endParaRPr lang="en-IN" dirty="0"/>
          </a:p>
          <a:p>
            <a:r>
              <a:rPr lang="en-US" dirty="0"/>
              <a:t>Display the following text message on the monitor screen.</a:t>
            </a:r>
          </a:p>
          <a:p>
            <a:r>
              <a:rPr lang="en-US" dirty="0"/>
              <a:t>Deposited $100 to you account: </a:t>
            </a:r>
            <a:r>
              <a:rPr lang="en-US" dirty="0">
                <a:solidFill>
                  <a:srgbClr val="FFFF00"/>
                </a:solidFill>
              </a:rPr>
              <a:t>echo "Deposited \$100 to your account"</a:t>
            </a:r>
            <a:endParaRPr lang="en-IN" dirty="0"/>
          </a:p>
        </p:txBody>
      </p:sp>
      <p:sp>
        <p:nvSpPr>
          <p:cNvPr id="4" name="TextBox 3">
            <a:extLst>
              <a:ext uri="{FF2B5EF4-FFF2-40B4-BE49-F238E27FC236}">
                <a16:creationId xmlns:a16="http://schemas.microsoft.com/office/drawing/2014/main" id="{0F24BCAF-6961-15CB-170F-EC2FB92001A3}"/>
              </a:ext>
            </a:extLst>
          </p:cNvPr>
          <p:cNvSpPr txBox="1"/>
          <p:nvPr/>
        </p:nvSpPr>
        <p:spPr>
          <a:xfrm>
            <a:off x="9952522" y="4379495"/>
            <a:ext cx="1867301" cy="923330"/>
          </a:xfrm>
          <a:prstGeom prst="rect">
            <a:avLst/>
          </a:prstGeom>
          <a:solidFill>
            <a:srgbClr val="7030A0"/>
          </a:solidFill>
        </p:spPr>
        <p:txBody>
          <a:bodyPr wrap="square" rtlCol="0">
            <a:spAutoFit/>
          </a:bodyPr>
          <a:lstStyle/>
          <a:p>
            <a:r>
              <a:rPr lang="en-US" dirty="0"/>
              <a:t>We need to use </a:t>
            </a:r>
            <a:r>
              <a:rPr lang="en-US" b="1" dirty="0"/>
              <a:t>\</a:t>
            </a:r>
            <a:r>
              <a:rPr lang="en-US" dirty="0"/>
              <a:t> as escape character here</a:t>
            </a:r>
          </a:p>
        </p:txBody>
      </p:sp>
    </p:spTree>
    <p:extLst>
      <p:ext uri="{BB962C8B-B14F-4D97-AF65-F5344CB8AC3E}">
        <p14:creationId xmlns:p14="http://schemas.microsoft.com/office/powerpoint/2010/main" val="1427714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E624-959E-EDCA-7D91-401D71307632}"/>
              </a:ext>
            </a:extLst>
          </p:cNvPr>
          <p:cNvSpPr>
            <a:spLocks noGrp="1"/>
          </p:cNvSpPr>
          <p:nvPr>
            <p:ph type="title"/>
          </p:nvPr>
        </p:nvSpPr>
        <p:spPr/>
        <p:txBody>
          <a:bodyPr/>
          <a:lstStyle/>
          <a:p>
            <a:r>
              <a:rPr lang="en-IN" dirty="0"/>
              <a:t>Wildcards</a:t>
            </a:r>
          </a:p>
        </p:txBody>
      </p:sp>
      <p:sp>
        <p:nvSpPr>
          <p:cNvPr id="3" name="Content Placeholder 2">
            <a:extLst>
              <a:ext uri="{FF2B5EF4-FFF2-40B4-BE49-F238E27FC236}">
                <a16:creationId xmlns:a16="http://schemas.microsoft.com/office/drawing/2014/main" id="{7AEDF716-ECE4-CAD6-F507-125845E3EFF8}"/>
              </a:ext>
            </a:extLst>
          </p:cNvPr>
          <p:cNvSpPr>
            <a:spLocks noGrp="1"/>
          </p:cNvSpPr>
          <p:nvPr>
            <p:ph idx="1"/>
          </p:nvPr>
        </p:nvSpPr>
        <p:spPr/>
        <p:txBody>
          <a:bodyPr/>
          <a:lstStyle/>
          <a:p>
            <a:r>
              <a:rPr lang="en-IN" b="1" dirty="0"/>
              <a:t>Wildcards </a:t>
            </a:r>
            <a:r>
              <a:rPr lang="en-IN" dirty="0"/>
              <a:t>help us create patterns for searching in shell commands</a:t>
            </a:r>
          </a:p>
          <a:p>
            <a:r>
              <a:rPr lang="en-IN" dirty="0"/>
              <a:t>They are used to match text or string data</a:t>
            </a:r>
          </a:p>
          <a:p>
            <a:r>
              <a:rPr lang="en-IN" dirty="0"/>
              <a:t>There are three main wildcard characters:  </a:t>
            </a:r>
            <a:r>
              <a:rPr lang="en-IN" b="1" dirty="0">
                <a:solidFill>
                  <a:srgbClr val="FFC000"/>
                </a:solidFill>
              </a:rPr>
              <a:t>*    ?    []</a:t>
            </a:r>
          </a:p>
        </p:txBody>
      </p:sp>
    </p:spTree>
    <p:extLst>
      <p:ext uri="{BB962C8B-B14F-4D97-AF65-F5344CB8AC3E}">
        <p14:creationId xmlns:p14="http://schemas.microsoft.com/office/powerpoint/2010/main" val="1676840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E624-959E-EDCA-7D91-401D71307632}"/>
              </a:ext>
            </a:extLst>
          </p:cNvPr>
          <p:cNvSpPr>
            <a:spLocks noGrp="1"/>
          </p:cNvSpPr>
          <p:nvPr>
            <p:ph type="title"/>
          </p:nvPr>
        </p:nvSpPr>
        <p:spPr/>
        <p:txBody>
          <a:bodyPr/>
          <a:lstStyle/>
          <a:p>
            <a:r>
              <a:rPr lang="en-IN" dirty="0"/>
              <a:t>Wildcards</a:t>
            </a:r>
          </a:p>
        </p:txBody>
      </p:sp>
      <p:sp>
        <p:nvSpPr>
          <p:cNvPr id="3" name="Content Placeholder 2">
            <a:extLst>
              <a:ext uri="{FF2B5EF4-FFF2-40B4-BE49-F238E27FC236}">
                <a16:creationId xmlns:a16="http://schemas.microsoft.com/office/drawing/2014/main" id="{7AEDF716-ECE4-CAD6-F507-125845E3EFF8}"/>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1AA26E04-EBD3-9A02-76E9-E9CC6A6C8876}"/>
              </a:ext>
            </a:extLst>
          </p:cNvPr>
          <p:cNvGraphicFramePr>
            <a:graphicFrameLocks noGrp="1"/>
          </p:cNvGraphicFramePr>
          <p:nvPr>
            <p:extLst>
              <p:ext uri="{D42A27DB-BD31-4B8C-83A1-F6EECF244321}">
                <p14:modId xmlns:p14="http://schemas.microsoft.com/office/powerpoint/2010/main" val="432534870"/>
              </p:ext>
            </p:extLst>
          </p:nvPr>
        </p:nvGraphicFramePr>
        <p:xfrm>
          <a:off x="133564" y="1417319"/>
          <a:ext cx="11517330" cy="5051053"/>
        </p:xfrm>
        <a:graphic>
          <a:graphicData uri="http://schemas.openxmlformats.org/drawingml/2006/table">
            <a:tbl>
              <a:tblPr firstRow="1" bandRow="1">
                <a:tableStyleId>{073A0DAA-6AF3-43AB-8588-CEC1D06C72B9}</a:tableStyleId>
              </a:tblPr>
              <a:tblGrid>
                <a:gridCol w="2486346">
                  <a:extLst>
                    <a:ext uri="{9D8B030D-6E8A-4147-A177-3AD203B41FA5}">
                      <a16:colId xmlns:a16="http://schemas.microsoft.com/office/drawing/2014/main" val="1689764143"/>
                    </a:ext>
                  </a:extLst>
                </a:gridCol>
                <a:gridCol w="3996647">
                  <a:extLst>
                    <a:ext uri="{9D8B030D-6E8A-4147-A177-3AD203B41FA5}">
                      <a16:colId xmlns:a16="http://schemas.microsoft.com/office/drawing/2014/main" val="4172928109"/>
                    </a:ext>
                  </a:extLst>
                </a:gridCol>
                <a:gridCol w="5034337">
                  <a:extLst>
                    <a:ext uri="{9D8B030D-6E8A-4147-A177-3AD203B41FA5}">
                      <a16:colId xmlns:a16="http://schemas.microsoft.com/office/drawing/2014/main" val="3648911868"/>
                    </a:ext>
                  </a:extLst>
                </a:gridCol>
              </a:tblGrid>
              <a:tr h="507175">
                <a:tc>
                  <a:txBody>
                    <a:bodyPr/>
                    <a:lstStyle/>
                    <a:p>
                      <a:r>
                        <a:rPr lang="en-IN" sz="2400" dirty="0"/>
                        <a:t>Character</a:t>
                      </a:r>
                    </a:p>
                  </a:txBody>
                  <a:tcPr/>
                </a:tc>
                <a:tc>
                  <a:txBody>
                    <a:bodyPr/>
                    <a:lstStyle/>
                    <a:p>
                      <a:r>
                        <a:rPr lang="en-IN" sz="2400" dirty="0"/>
                        <a:t>Use</a:t>
                      </a:r>
                    </a:p>
                  </a:txBody>
                  <a:tcPr/>
                </a:tc>
                <a:tc>
                  <a:txBody>
                    <a:bodyPr/>
                    <a:lstStyle/>
                    <a:p>
                      <a:r>
                        <a:rPr lang="en-IN" sz="2400" dirty="0"/>
                        <a:t>Example</a:t>
                      </a:r>
                    </a:p>
                  </a:txBody>
                  <a:tcPr/>
                </a:tc>
                <a:extLst>
                  <a:ext uri="{0D108BD9-81ED-4DB2-BD59-A6C34878D82A}">
                    <a16:rowId xmlns:a16="http://schemas.microsoft.com/office/drawing/2014/main" val="981646007"/>
                  </a:ext>
                </a:extLst>
              </a:tr>
              <a:tr h="897310">
                <a:tc>
                  <a:txBody>
                    <a:bodyPr/>
                    <a:lstStyle/>
                    <a:p>
                      <a:r>
                        <a:rPr lang="en-IN" sz="2400" dirty="0"/>
                        <a:t>Star or asterisk (*)</a:t>
                      </a:r>
                    </a:p>
                  </a:txBody>
                  <a:tcPr/>
                </a:tc>
                <a:tc>
                  <a:txBody>
                    <a:bodyPr/>
                    <a:lstStyle/>
                    <a:p>
                      <a:r>
                        <a:rPr lang="en-IN" sz="2400" dirty="0"/>
                        <a:t>Search for specific characters 0 or more times</a:t>
                      </a:r>
                    </a:p>
                  </a:txBody>
                  <a:tcPr/>
                </a:tc>
                <a:tc>
                  <a:txBody>
                    <a:bodyPr/>
                    <a:lstStyle/>
                    <a:p>
                      <a:r>
                        <a:rPr lang="en-IN" sz="2400" b="1" dirty="0">
                          <a:solidFill>
                            <a:schemeClr val="accent2">
                              <a:lumMod val="75000"/>
                            </a:schemeClr>
                          </a:solidFill>
                        </a:rPr>
                        <a:t>ls a*</a:t>
                      </a:r>
                      <a:r>
                        <a:rPr lang="en-IN" sz="2400" dirty="0"/>
                        <a:t> will search for all files in the current directory whose names start with a</a:t>
                      </a:r>
                    </a:p>
                  </a:txBody>
                  <a:tcPr/>
                </a:tc>
                <a:extLst>
                  <a:ext uri="{0D108BD9-81ED-4DB2-BD59-A6C34878D82A}">
                    <a16:rowId xmlns:a16="http://schemas.microsoft.com/office/drawing/2014/main" val="2421066088"/>
                  </a:ext>
                </a:extLst>
              </a:tr>
              <a:tr h="1677579">
                <a:tc>
                  <a:txBody>
                    <a:bodyPr/>
                    <a:lstStyle/>
                    <a:p>
                      <a:r>
                        <a:rPr lang="en-IN" sz="2400" dirty="0"/>
                        <a:t>Question mark (?)</a:t>
                      </a:r>
                    </a:p>
                  </a:txBody>
                  <a:tcPr/>
                </a:tc>
                <a:tc>
                  <a:txBody>
                    <a:bodyPr/>
                    <a:lstStyle/>
                    <a:p>
                      <a:r>
                        <a:rPr lang="en-IN" sz="2400" dirty="0"/>
                        <a:t>Search for fixed number of characters, where one ? Represents one character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solidFill>
                            <a:schemeClr val="accent2">
                              <a:lumMod val="75000"/>
                            </a:schemeClr>
                          </a:solidFill>
                        </a:rPr>
                        <a:t>ls ???t.txt</a:t>
                      </a:r>
                      <a:r>
                        <a:rPr lang="en-IN" sz="2400" dirty="0"/>
                        <a:t> will search for all files in the current directory whose names are 4 characters long, end with t, and have an extension of txt</a:t>
                      </a:r>
                    </a:p>
                  </a:txBody>
                  <a:tcPr/>
                </a:tc>
                <a:extLst>
                  <a:ext uri="{0D108BD9-81ED-4DB2-BD59-A6C34878D82A}">
                    <a16:rowId xmlns:a16="http://schemas.microsoft.com/office/drawing/2014/main" val="2816286754"/>
                  </a:ext>
                </a:extLst>
              </a:tr>
              <a:tr h="1677579">
                <a:tc>
                  <a:txBody>
                    <a:bodyPr/>
                    <a:lstStyle/>
                    <a:p>
                      <a:r>
                        <a:rPr lang="en-IN" sz="2400" dirty="0"/>
                        <a:t>Square brackets ([])</a:t>
                      </a:r>
                    </a:p>
                  </a:txBody>
                  <a:tcPr/>
                </a:tc>
                <a:tc>
                  <a:txBody>
                    <a:bodyPr/>
                    <a:lstStyle/>
                    <a:p>
                      <a:r>
                        <a:rPr lang="en-IN" sz="2400" dirty="0"/>
                        <a:t>Match characters based on a range or in a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solidFill>
                            <a:schemeClr val="accent2">
                              <a:lumMod val="75000"/>
                            </a:schemeClr>
                          </a:solidFill>
                        </a:rPr>
                        <a:t>ls hello.[t-z]*</a:t>
                      </a:r>
                      <a:r>
                        <a:rPr lang="en-IN" sz="2400" dirty="0"/>
                        <a:t> will search for all files in the current directory whose name is hello and extension is any number of any characters between t and z</a:t>
                      </a:r>
                    </a:p>
                  </a:txBody>
                  <a:tcPr/>
                </a:tc>
                <a:extLst>
                  <a:ext uri="{0D108BD9-81ED-4DB2-BD59-A6C34878D82A}">
                    <a16:rowId xmlns:a16="http://schemas.microsoft.com/office/drawing/2014/main" val="1965620313"/>
                  </a:ext>
                </a:extLst>
              </a:tr>
            </a:tbl>
          </a:graphicData>
        </a:graphic>
      </p:graphicFrame>
    </p:spTree>
    <p:extLst>
      <p:ext uri="{BB962C8B-B14F-4D97-AF65-F5344CB8AC3E}">
        <p14:creationId xmlns:p14="http://schemas.microsoft.com/office/powerpoint/2010/main" val="3501582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54C8-5203-1329-E597-585CD0A35948}"/>
              </a:ext>
            </a:extLst>
          </p:cNvPr>
          <p:cNvSpPr>
            <a:spLocks noGrp="1"/>
          </p:cNvSpPr>
          <p:nvPr>
            <p:ph type="title"/>
          </p:nvPr>
        </p:nvSpPr>
        <p:spPr/>
        <p:txBody>
          <a:bodyPr/>
          <a:lstStyle/>
          <a:p>
            <a:r>
              <a:rPr lang="en-IN" dirty="0"/>
              <a:t>Wildcard Examples</a:t>
            </a:r>
          </a:p>
        </p:txBody>
      </p:sp>
      <p:sp>
        <p:nvSpPr>
          <p:cNvPr id="3" name="Content Placeholder 2">
            <a:extLst>
              <a:ext uri="{FF2B5EF4-FFF2-40B4-BE49-F238E27FC236}">
                <a16:creationId xmlns:a16="http://schemas.microsoft.com/office/drawing/2014/main" id="{9B7E512E-EC2E-85E7-4E06-ECA042A7AE57}"/>
              </a:ext>
            </a:extLst>
          </p:cNvPr>
          <p:cNvSpPr>
            <a:spLocks noGrp="1"/>
          </p:cNvSpPr>
          <p:nvPr>
            <p:ph idx="1"/>
          </p:nvPr>
        </p:nvSpPr>
        <p:spPr/>
        <p:txBody>
          <a:bodyPr>
            <a:normAutofit fontScale="77500" lnSpcReduction="20000"/>
          </a:bodyPr>
          <a:lstStyle/>
          <a:p>
            <a:r>
              <a:rPr lang="en-IN" dirty="0"/>
              <a:t>ls a* - List all files whose names start with a, file extension may or may not be there</a:t>
            </a:r>
          </a:p>
          <a:p>
            <a:r>
              <a:rPr lang="en-IN" dirty="0"/>
              <a:t>ls a*.</a:t>
            </a:r>
            <a:r>
              <a:rPr lang="en-IN" dirty="0" err="1"/>
              <a:t>pqr</a:t>
            </a:r>
            <a:r>
              <a:rPr lang="en-IN" dirty="0"/>
              <a:t> - List all files whose names start with a, but file extension should be </a:t>
            </a:r>
            <a:r>
              <a:rPr lang="en-IN" dirty="0" err="1"/>
              <a:t>pqr</a:t>
            </a:r>
            <a:endParaRPr lang="en-IN" dirty="0"/>
          </a:p>
          <a:p>
            <a:r>
              <a:rPr lang="en-IN" dirty="0"/>
              <a:t>ls *.txt – Files that have extension txt</a:t>
            </a:r>
          </a:p>
          <a:p>
            <a:r>
              <a:rPr lang="en-IN" dirty="0"/>
              <a:t>ls *.</a:t>
            </a:r>
            <a:r>
              <a:rPr lang="en-IN" dirty="0" err="1"/>
              <a:t>sh</a:t>
            </a:r>
            <a:r>
              <a:rPr lang="en-IN" dirty="0"/>
              <a:t> *.txt - Files that have extension txt or </a:t>
            </a:r>
            <a:r>
              <a:rPr lang="en-IN" dirty="0" err="1"/>
              <a:t>sh</a:t>
            </a:r>
            <a:endParaRPr lang="en-IN" dirty="0"/>
          </a:p>
          <a:p>
            <a:r>
              <a:rPr lang="en-IN" dirty="0"/>
              <a:t>ls Great*by.txt - Files whose name starts with Great, ends with by, and have extension txt</a:t>
            </a:r>
          </a:p>
          <a:p>
            <a:r>
              <a:rPr lang="en-IN" dirty="0"/>
              <a:t>ls ?</a:t>
            </a:r>
            <a:r>
              <a:rPr lang="en-IN" dirty="0" err="1"/>
              <a:t>i</a:t>
            </a:r>
            <a:r>
              <a:rPr lang="en-IN" dirty="0"/>
              <a:t>* - Files whose names have </a:t>
            </a:r>
            <a:r>
              <a:rPr lang="en-IN" dirty="0" err="1"/>
              <a:t>i</a:t>
            </a:r>
            <a:r>
              <a:rPr lang="en-IN" dirty="0"/>
              <a:t> as the second character</a:t>
            </a:r>
          </a:p>
          <a:p>
            <a:r>
              <a:rPr lang="en-IN" dirty="0"/>
              <a:t>ls *.??? – Files with any name, but exactly three characters in the extension</a:t>
            </a:r>
          </a:p>
          <a:p>
            <a:r>
              <a:rPr lang="en-IN" dirty="0"/>
              <a:t>ls [</a:t>
            </a:r>
            <a:r>
              <a:rPr lang="en-IN" dirty="0" err="1"/>
              <a:t>sv</a:t>
            </a:r>
            <a:r>
              <a:rPr lang="en-IN" dirty="0"/>
              <a:t>]* - Files whose names begin with s or v</a:t>
            </a:r>
          </a:p>
          <a:p>
            <a:r>
              <a:rPr lang="en-IN" dirty="0"/>
              <a:t>ls [s-v]* - Files whose names begin with any letter between s and v</a:t>
            </a:r>
          </a:p>
          <a:p>
            <a:r>
              <a:rPr lang="en-IN" dirty="0"/>
              <a:t>ls *[0-9]* - Files whose names include at least one digit</a:t>
            </a:r>
          </a:p>
          <a:p>
            <a:r>
              <a:rPr lang="en-IN" dirty="0"/>
              <a:t>ls [</a:t>
            </a:r>
            <a:r>
              <a:rPr lang="en-IN" dirty="0" err="1"/>
              <a:t>afgh</a:t>
            </a:r>
            <a:r>
              <a:rPr lang="en-IN" dirty="0"/>
              <a:t>]*o* - Files whose names start with a letter between and h and followed anywhere by letter o</a:t>
            </a:r>
          </a:p>
          <a:p>
            <a:endParaRPr lang="en-IN" dirty="0"/>
          </a:p>
          <a:p>
            <a:endParaRPr lang="en-IN" dirty="0"/>
          </a:p>
        </p:txBody>
      </p:sp>
    </p:spTree>
    <p:extLst>
      <p:ext uri="{BB962C8B-B14F-4D97-AF65-F5344CB8AC3E}">
        <p14:creationId xmlns:p14="http://schemas.microsoft.com/office/powerpoint/2010/main" val="931563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4A39-2E80-D871-5D16-D13EF1F73756}"/>
              </a:ext>
            </a:extLst>
          </p:cNvPr>
          <p:cNvSpPr>
            <a:spLocks noGrp="1"/>
          </p:cNvSpPr>
          <p:nvPr>
            <p:ph type="title"/>
          </p:nvPr>
        </p:nvSpPr>
        <p:spPr/>
        <p:txBody>
          <a:bodyPr/>
          <a:lstStyle/>
          <a:p>
            <a:r>
              <a:rPr lang="en-IN" dirty="0"/>
              <a:t>Character Classes</a:t>
            </a:r>
          </a:p>
        </p:txBody>
      </p:sp>
      <p:sp>
        <p:nvSpPr>
          <p:cNvPr id="3" name="Content Placeholder 2">
            <a:extLst>
              <a:ext uri="{FF2B5EF4-FFF2-40B4-BE49-F238E27FC236}">
                <a16:creationId xmlns:a16="http://schemas.microsoft.com/office/drawing/2014/main" id="{3E396991-F98F-9A8E-A312-E78B9094226E}"/>
              </a:ext>
            </a:extLst>
          </p:cNvPr>
          <p:cNvSpPr>
            <a:spLocks noGrp="1"/>
          </p:cNvSpPr>
          <p:nvPr>
            <p:ph idx="1"/>
          </p:nvPr>
        </p:nvSpPr>
        <p:spPr/>
        <p:txBody>
          <a:bodyPr>
            <a:normAutofit lnSpcReduction="10000"/>
          </a:bodyPr>
          <a:lstStyle/>
          <a:p>
            <a:r>
              <a:rPr lang="en-IN" dirty="0"/>
              <a:t>We can use </a:t>
            </a:r>
            <a:r>
              <a:rPr lang="en-IN" b="1" dirty="0"/>
              <a:t>character classes</a:t>
            </a:r>
            <a:r>
              <a:rPr lang="en-IN" dirty="0"/>
              <a:t> to check for substrings or to do other comparisons</a:t>
            </a:r>
          </a:p>
          <a:p>
            <a:r>
              <a:rPr lang="en-IN" dirty="0"/>
              <a:t>They are an alternative to the earlier wildcard syntax</a:t>
            </a:r>
          </a:p>
          <a:p>
            <a:r>
              <a:rPr lang="en-IN" dirty="0"/>
              <a:t>Examples: </a:t>
            </a:r>
          </a:p>
          <a:p>
            <a:pPr lvl="1"/>
            <a:r>
              <a:rPr lang="en-IN" b="1" dirty="0"/>
              <a:t>‘[:alpha:]’</a:t>
            </a:r>
            <a:r>
              <a:rPr lang="en-IN" dirty="0"/>
              <a:t> instead of ‘[A-Za-z]’</a:t>
            </a:r>
          </a:p>
          <a:p>
            <a:pPr lvl="1"/>
            <a:r>
              <a:rPr lang="en-IN" b="1" dirty="0"/>
              <a:t>‘[:lower:]’</a:t>
            </a:r>
            <a:r>
              <a:rPr lang="en-IN" dirty="0"/>
              <a:t> instead of ‘[a-z]’</a:t>
            </a:r>
          </a:p>
          <a:p>
            <a:pPr lvl="1"/>
            <a:r>
              <a:rPr lang="en-IN" b="1" dirty="0"/>
              <a:t>‘[:upper:]’</a:t>
            </a:r>
            <a:r>
              <a:rPr lang="en-IN" dirty="0"/>
              <a:t> instead of ‘[A-Z]’</a:t>
            </a:r>
          </a:p>
          <a:p>
            <a:pPr lvl="1"/>
            <a:r>
              <a:rPr lang="en-IN" b="1" dirty="0"/>
              <a:t>‘[:</a:t>
            </a:r>
            <a:r>
              <a:rPr lang="en-IN" b="1" dirty="0" err="1"/>
              <a:t>alphanum</a:t>
            </a:r>
            <a:r>
              <a:rPr lang="en-IN" b="1" dirty="0"/>
              <a:t>:]’</a:t>
            </a:r>
            <a:r>
              <a:rPr lang="en-IN" dirty="0"/>
              <a:t> instead of ‘[0-9A-Za-z]’</a:t>
            </a:r>
          </a:p>
          <a:p>
            <a:pPr lvl="1"/>
            <a:r>
              <a:rPr lang="en-IN" b="1" dirty="0"/>
              <a:t>‘[:digit:]’</a:t>
            </a:r>
            <a:r>
              <a:rPr lang="en-IN" dirty="0"/>
              <a:t> instead of ‘[0-9]’</a:t>
            </a:r>
          </a:p>
          <a:p>
            <a:r>
              <a:rPr lang="en-IN" dirty="0"/>
              <a:t>Note: If we are using these in bash commands, we need two square brackets – See next slide</a:t>
            </a:r>
          </a:p>
        </p:txBody>
      </p:sp>
    </p:spTree>
    <p:extLst>
      <p:ext uri="{BB962C8B-B14F-4D97-AF65-F5344CB8AC3E}">
        <p14:creationId xmlns:p14="http://schemas.microsoft.com/office/powerpoint/2010/main" val="9131866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272D-E6F6-3702-9EF2-7D0BD9A66954}"/>
              </a:ext>
            </a:extLst>
          </p:cNvPr>
          <p:cNvSpPr>
            <a:spLocks noGrp="1"/>
          </p:cNvSpPr>
          <p:nvPr>
            <p:ph type="title"/>
          </p:nvPr>
        </p:nvSpPr>
        <p:spPr/>
        <p:txBody>
          <a:bodyPr/>
          <a:lstStyle/>
          <a:p>
            <a:r>
              <a:rPr lang="en-IN" dirty="0"/>
              <a:t>Using Character Classes in Shell Commands</a:t>
            </a:r>
          </a:p>
        </p:txBody>
      </p:sp>
      <p:sp>
        <p:nvSpPr>
          <p:cNvPr id="3" name="Content Placeholder 2">
            <a:extLst>
              <a:ext uri="{FF2B5EF4-FFF2-40B4-BE49-F238E27FC236}">
                <a16:creationId xmlns:a16="http://schemas.microsoft.com/office/drawing/2014/main" id="{4AAACC69-344A-FD58-3311-D6AE78788E8A}"/>
              </a:ext>
            </a:extLst>
          </p:cNvPr>
          <p:cNvSpPr>
            <a:spLocks noGrp="1"/>
          </p:cNvSpPr>
          <p:nvPr>
            <p:ph idx="1"/>
          </p:nvPr>
        </p:nvSpPr>
        <p:spPr/>
        <p:txBody>
          <a:bodyPr/>
          <a:lstStyle/>
          <a:p>
            <a:r>
              <a:rPr lang="en-IN" b="1" dirty="0"/>
              <a:t>ls [:upper:]*.*</a:t>
            </a:r>
            <a:r>
              <a:rPr lang="en-IN" dirty="0"/>
              <a:t> - Will match any files that contain characters u p </a:t>
            </a:r>
            <a:r>
              <a:rPr lang="en-IN" dirty="0" err="1"/>
              <a:t>p</a:t>
            </a:r>
            <a:r>
              <a:rPr lang="en-IN" dirty="0"/>
              <a:t> e r in the file name – NOT WHAT WE WANT</a:t>
            </a:r>
          </a:p>
          <a:p>
            <a:endParaRPr lang="en-IN" dirty="0"/>
          </a:p>
          <a:p>
            <a:r>
              <a:rPr lang="en-IN" dirty="0"/>
              <a:t>We should write it as: </a:t>
            </a:r>
            <a:r>
              <a:rPr lang="en-IN" b="1" dirty="0"/>
              <a:t>ls [[:upper:]]*.*</a:t>
            </a:r>
          </a:p>
          <a:p>
            <a:r>
              <a:rPr lang="en-IN" dirty="0"/>
              <a:t>Now we will get files whose names contain at least one upper case character</a:t>
            </a:r>
          </a:p>
        </p:txBody>
      </p:sp>
    </p:spTree>
    <p:extLst>
      <p:ext uri="{BB962C8B-B14F-4D97-AF65-F5344CB8AC3E}">
        <p14:creationId xmlns:p14="http://schemas.microsoft.com/office/powerpoint/2010/main" val="3066893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6353-6DB6-BD39-B6B0-F90299C18EFB}"/>
              </a:ext>
            </a:extLst>
          </p:cNvPr>
          <p:cNvSpPr>
            <a:spLocks noGrp="1"/>
          </p:cNvSpPr>
          <p:nvPr>
            <p:ph type="title"/>
          </p:nvPr>
        </p:nvSpPr>
        <p:spPr/>
        <p:txBody>
          <a:bodyPr/>
          <a:lstStyle/>
          <a:p>
            <a:r>
              <a:rPr lang="en-IN" dirty="0"/>
              <a:t>Regular Expressions</a:t>
            </a:r>
          </a:p>
        </p:txBody>
      </p:sp>
      <p:sp>
        <p:nvSpPr>
          <p:cNvPr id="3" name="Content Placeholder 2">
            <a:extLst>
              <a:ext uri="{FF2B5EF4-FFF2-40B4-BE49-F238E27FC236}">
                <a16:creationId xmlns:a16="http://schemas.microsoft.com/office/drawing/2014/main" id="{7609AF17-EC52-CF76-63B3-E926BF1F654D}"/>
              </a:ext>
            </a:extLst>
          </p:cNvPr>
          <p:cNvSpPr>
            <a:spLocks noGrp="1"/>
          </p:cNvSpPr>
          <p:nvPr>
            <p:ph idx="1"/>
          </p:nvPr>
        </p:nvSpPr>
        <p:spPr/>
        <p:txBody>
          <a:bodyPr/>
          <a:lstStyle/>
          <a:p>
            <a:r>
              <a:rPr lang="en-IN" dirty="0"/>
              <a:t>Wildcards and character codes can be used in </a:t>
            </a:r>
            <a:r>
              <a:rPr lang="en-IN" b="1" dirty="0"/>
              <a:t>regular expressions</a:t>
            </a:r>
            <a:endParaRPr lang="en-IN" dirty="0"/>
          </a:p>
          <a:p>
            <a:r>
              <a:rPr lang="en-IN" dirty="0"/>
              <a:t>Regular expressions allow us to check sub-strings, do exact string comparisons, etc</a:t>
            </a:r>
          </a:p>
          <a:p>
            <a:r>
              <a:rPr lang="en-IN" dirty="0"/>
              <a:t>We will discuss this during Shell programming</a:t>
            </a:r>
          </a:p>
        </p:txBody>
      </p:sp>
    </p:spTree>
    <p:extLst>
      <p:ext uri="{BB962C8B-B14F-4D97-AF65-F5344CB8AC3E}">
        <p14:creationId xmlns:p14="http://schemas.microsoft.com/office/powerpoint/2010/main" val="338987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545040-CBE4-767E-C96C-542333CAA2CA}"/>
              </a:ext>
            </a:extLst>
          </p:cNvPr>
          <p:cNvSpPr>
            <a:spLocks noGrp="1"/>
          </p:cNvSpPr>
          <p:nvPr>
            <p:ph type="title"/>
          </p:nvPr>
        </p:nvSpPr>
        <p:spPr/>
        <p:txBody>
          <a:bodyPr/>
          <a:lstStyle/>
          <a:p>
            <a:r>
              <a:rPr lang="en-IN" dirty="0"/>
              <a:t>Why Operating Systems?</a:t>
            </a:r>
          </a:p>
        </p:txBody>
      </p:sp>
      <p:sp>
        <p:nvSpPr>
          <p:cNvPr id="5" name="Content Placeholder 4">
            <a:extLst>
              <a:ext uri="{FF2B5EF4-FFF2-40B4-BE49-F238E27FC236}">
                <a16:creationId xmlns:a16="http://schemas.microsoft.com/office/drawing/2014/main" id="{50BA8E4D-79AF-1CAB-15E3-C80E73F04708}"/>
              </a:ext>
            </a:extLst>
          </p:cNvPr>
          <p:cNvSpPr>
            <a:spLocks noGrp="1"/>
          </p:cNvSpPr>
          <p:nvPr>
            <p:ph sz="half" idx="1"/>
          </p:nvPr>
        </p:nvSpPr>
        <p:spPr/>
        <p:txBody>
          <a:bodyPr/>
          <a:lstStyle/>
          <a:p>
            <a:r>
              <a:rPr lang="en-IN" dirty="0"/>
              <a:t>All our applications are on the disk in the form of files</a:t>
            </a:r>
          </a:p>
        </p:txBody>
      </p:sp>
      <p:sp>
        <p:nvSpPr>
          <p:cNvPr id="10" name="Content Placeholder 9">
            <a:extLst>
              <a:ext uri="{FF2B5EF4-FFF2-40B4-BE49-F238E27FC236}">
                <a16:creationId xmlns:a16="http://schemas.microsoft.com/office/drawing/2014/main" id="{F17FA723-DF91-DD41-3362-8A67688EDD24}"/>
              </a:ext>
            </a:extLst>
          </p:cNvPr>
          <p:cNvSpPr>
            <a:spLocks noGrp="1"/>
          </p:cNvSpPr>
          <p:nvPr>
            <p:ph sz="half" idx="2"/>
          </p:nvPr>
        </p:nvSpPr>
        <p:spPr/>
        <p:txBody>
          <a:bodyPr/>
          <a:lstStyle/>
          <a:p>
            <a:r>
              <a:rPr lang="en-IN" dirty="0"/>
              <a:t>When we run an application, it is loaded by the operating system into the main memory</a:t>
            </a:r>
          </a:p>
        </p:txBody>
      </p:sp>
      <p:pic>
        <p:nvPicPr>
          <p:cNvPr id="3" name="Picture 2">
            <a:extLst>
              <a:ext uri="{FF2B5EF4-FFF2-40B4-BE49-F238E27FC236}">
                <a16:creationId xmlns:a16="http://schemas.microsoft.com/office/drawing/2014/main" id="{C54ECA75-9E5F-F360-01A7-BBA4544C4EA2}"/>
              </a:ext>
            </a:extLst>
          </p:cNvPr>
          <p:cNvPicPr>
            <a:picLocks noChangeAspect="1"/>
          </p:cNvPicPr>
          <p:nvPr/>
        </p:nvPicPr>
        <p:blipFill>
          <a:blip r:embed="rId2"/>
          <a:stretch>
            <a:fillRect/>
          </a:stretch>
        </p:blipFill>
        <p:spPr>
          <a:xfrm>
            <a:off x="308225" y="3304663"/>
            <a:ext cx="5219272" cy="2872300"/>
          </a:xfrm>
          <a:prstGeom prst="rect">
            <a:avLst/>
          </a:prstGeom>
        </p:spPr>
      </p:pic>
      <p:pic>
        <p:nvPicPr>
          <p:cNvPr id="8" name="Picture 7">
            <a:extLst>
              <a:ext uri="{FF2B5EF4-FFF2-40B4-BE49-F238E27FC236}">
                <a16:creationId xmlns:a16="http://schemas.microsoft.com/office/drawing/2014/main" id="{F3A99FC2-74A0-93A1-5F14-7A578A649027}"/>
              </a:ext>
            </a:extLst>
          </p:cNvPr>
          <p:cNvPicPr>
            <a:picLocks noChangeAspect="1"/>
          </p:cNvPicPr>
          <p:nvPr/>
        </p:nvPicPr>
        <p:blipFill>
          <a:blip r:embed="rId3"/>
          <a:stretch>
            <a:fillRect/>
          </a:stretch>
        </p:blipFill>
        <p:spPr>
          <a:xfrm>
            <a:off x="6172200" y="3254983"/>
            <a:ext cx="5296328" cy="2921980"/>
          </a:xfrm>
          <a:prstGeom prst="rect">
            <a:avLst/>
          </a:prstGeom>
        </p:spPr>
      </p:pic>
    </p:spTree>
    <p:extLst>
      <p:ext uri="{BB962C8B-B14F-4D97-AF65-F5344CB8AC3E}">
        <p14:creationId xmlns:p14="http://schemas.microsoft.com/office/powerpoint/2010/main" val="1438087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E9563-5CF6-07BC-D745-88B981E4A599}"/>
              </a:ext>
            </a:extLst>
          </p:cNvPr>
          <p:cNvSpPr>
            <a:spLocks noGrp="1"/>
          </p:cNvSpPr>
          <p:nvPr>
            <p:ph type="title"/>
          </p:nvPr>
        </p:nvSpPr>
        <p:spPr/>
        <p:txBody>
          <a:bodyPr/>
          <a:lstStyle/>
          <a:p>
            <a:r>
              <a:rPr lang="en-IN" dirty="0"/>
              <a:t>Session 3: Shell Programming</a:t>
            </a:r>
          </a:p>
        </p:txBody>
      </p:sp>
      <p:sp>
        <p:nvSpPr>
          <p:cNvPr id="5" name="Text Placeholder 4">
            <a:extLst>
              <a:ext uri="{FF2B5EF4-FFF2-40B4-BE49-F238E27FC236}">
                <a16:creationId xmlns:a16="http://schemas.microsoft.com/office/drawing/2014/main" id="{537DD512-4CB8-56B4-71DF-10AA021E8ED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981031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FF60-F99B-99FB-B72D-F4DB76E56FA5}"/>
              </a:ext>
            </a:extLst>
          </p:cNvPr>
          <p:cNvSpPr>
            <a:spLocks noGrp="1"/>
          </p:cNvSpPr>
          <p:nvPr>
            <p:ph type="title"/>
          </p:nvPr>
        </p:nvSpPr>
        <p:spPr/>
        <p:txBody>
          <a:bodyPr/>
          <a:lstStyle/>
          <a:p>
            <a:r>
              <a:rPr lang="en-IN" dirty="0"/>
              <a:t>Variables</a:t>
            </a:r>
          </a:p>
        </p:txBody>
      </p:sp>
      <p:sp>
        <p:nvSpPr>
          <p:cNvPr id="3" name="Content Placeholder 2">
            <a:extLst>
              <a:ext uri="{FF2B5EF4-FFF2-40B4-BE49-F238E27FC236}">
                <a16:creationId xmlns:a16="http://schemas.microsoft.com/office/drawing/2014/main" id="{4ECDAE91-C424-5222-ED01-0973C586C974}"/>
              </a:ext>
            </a:extLst>
          </p:cNvPr>
          <p:cNvSpPr>
            <a:spLocks noGrp="1"/>
          </p:cNvSpPr>
          <p:nvPr>
            <p:ph idx="1"/>
          </p:nvPr>
        </p:nvSpPr>
        <p:spPr/>
        <p:txBody>
          <a:bodyPr>
            <a:normAutofit fontScale="92500" lnSpcReduction="20000"/>
          </a:bodyPr>
          <a:lstStyle/>
          <a:p>
            <a:r>
              <a:rPr lang="en-IN" dirty="0"/>
              <a:t>read_example_prompt.sh</a:t>
            </a:r>
          </a:p>
          <a:p>
            <a:r>
              <a:rPr lang="en-US" dirty="0"/>
              <a:t>#!/bin/bash</a:t>
            </a:r>
          </a:p>
          <a:p>
            <a:endParaRPr lang="en-US" dirty="0"/>
          </a:p>
          <a:p>
            <a:r>
              <a:rPr lang="en-US" dirty="0"/>
              <a:t>read -p "Enter your name: " name</a:t>
            </a:r>
          </a:p>
          <a:p>
            <a:r>
              <a:rPr lang="en-US" dirty="0"/>
              <a:t>read -p "Enter your age: " age</a:t>
            </a:r>
          </a:p>
          <a:p>
            <a:r>
              <a:rPr lang="en-US" dirty="0"/>
              <a:t>read -p "Enter your city: " city</a:t>
            </a:r>
          </a:p>
          <a:p>
            <a:endParaRPr lang="en-US" dirty="0"/>
          </a:p>
          <a:p>
            <a:r>
              <a:rPr lang="en-US" dirty="0"/>
              <a:t>echo "My name is: $name"</a:t>
            </a:r>
          </a:p>
          <a:p>
            <a:r>
              <a:rPr lang="en-US" dirty="0"/>
              <a:t>echo "My age is: $age"</a:t>
            </a:r>
          </a:p>
          <a:p>
            <a:r>
              <a:rPr lang="en-US" dirty="0"/>
              <a:t>echo "My city is: $city"</a:t>
            </a:r>
            <a:endParaRPr lang="en-IN" dirty="0"/>
          </a:p>
        </p:txBody>
      </p:sp>
      <p:pic>
        <p:nvPicPr>
          <p:cNvPr id="5" name="Picture 4">
            <a:extLst>
              <a:ext uri="{FF2B5EF4-FFF2-40B4-BE49-F238E27FC236}">
                <a16:creationId xmlns:a16="http://schemas.microsoft.com/office/drawing/2014/main" id="{9BB5F732-4558-35D2-02C0-BAFEC3B7183A}"/>
              </a:ext>
            </a:extLst>
          </p:cNvPr>
          <p:cNvPicPr>
            <a:picLocks noChangeAspect="1"/>
          </p:cNvPicPr>
          <p:nvPr/>
        </p:nvPicPr>
        <p:blipFill>
          <a:blip r:embed="rId2"/>
          <a:stretch>
            <a:fillRect/>
          </a:stretch>
        </p:blipFill>
        <p:spPr>
          <a:xfrm>
            <a:off x="5554167" y="3676416"/>
            <a:ext cx="6313027" cy="1463475"/>
          </a:xfrm>
          <a:prstGeom prst="rect">
            <a:avLst/>
          </a:prstGeom>
        </p:spPr>
      </p:pic>
      <p:sp>
        <p:nvSpPr>
          <p:cNvPr id="6" name="Callout: Line with Border and Accent Bar 5">
            <a:extLst>
              <a:ext uri="{FF2B5EF4-FFF2-40B4-BE49-F238E27FC236}">
                <a16:creationId xmlns:a16="http://schemas.microsoft.com/office/drawing/2014/main" id="{56D1BFB2-FD97-5847-BD7D-DE7CC68D04B6}"/>
              </a:ext>
            </a:extLst>
          </p:cNvPr>
          <p:cNvSpPr/>
          <p:nvPr/>
        </p:nvSpPr>
        <p:spPr>
          <a:xfrm>
            <a:off x="7806087" y="1825624"/>
            <a:ext cx="2627697" cy="946451"/>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Other useful options</a:t>
            </a:r>
          </a:p>
          <a:p>
            <a:pPr algn="ctr"/>
            <a:r>
              <a:rPr lang="en-IN" dirty="0"/>
              <a:t>-t: Timeout in seconds</a:t>
            </a:r>
          </a:p>
          <a:p>
            <a:pPr algn="ctr"/>
            <a:r>
              <a:rPr lang="en-IN" dirty="0"/>
              <a:t>-s: Secret</a:t>
            </a:r>
          </a:p>
        </p:txBody>
      </p:sp>
    </p:spTree>
    <p:extLst>
      <p:ext uri="{BB962C8B-B14F-4D97-AF65-F5344CB8AC3E}">
        <p14:creationId xmlns:p14="http://schemas.microsoft.com/office/powerpoint/2010/main" val="3487802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7A09-1E9F-0139-EA81-A0707DA3D8C8}"/>
              </a:ext>
            </a:extLst>
          </p:cNvPr>
          <p:cNvSpPr>
            <a:spLocks noGrp="1"/>
          </p:cNvSpPr>
          <p:nvPr>
            <p:ph type="title"/>
          </p:nvPr>
        </p:nvSpPr>
        <p:spPr/>
        <p:txBody>
          <a:bodyPr/>
          <a:lstStyle/>
          <a:p>
            <a:r>
              <a:rPr lang="en-IN" dirty="0"/>
              <a:t>Conditions – if Statement</a:t>
            </a:r>
          </a:p>
        </p:txBody>
      </p:sp>
      <p:sp>
        <p:nvSpPr>
          <p:cNvPr id="3" name="Content Placeholder 2">
            <a:extLst>
              <a:ext uri="{FF2B5EF4-FFF2-40B4-BE49-F238E27FC236}">
                <a16:creationId xmlns:a16="http://schemas.microsoft.com/office/drawing/2014/main" id="{B5A95AF2-7364-3D73-1684-7A4CC9F3B1B2}"/>
              </a:ext>
            </a:extLst>
          </p:cNvPr>
          <p:cNvSpPr>
            <a:spLocks noGrp="1"/>
          </p:cNvSpPr>
          <p:nvPr>
            <p:ph idx="1"/>
          </p:nvPr>
        </p:nvSpPr>
        <p:spPr/>
        <p:txBody>
          <a:bodyPr>
            <a:normAutofit fontScale="85000" lnSpcReduction="20000"/>
          </a:bodyPr>
          <a:lstStyle/>
          <a:p>
            <a:r>
              <a:rPr lang="en-US" dirty="0"/>
              <a:t>#!/bin/sh</a:t>
            </a:r>
          </a:p>
          <a:p>
            <a:r>
              <a:rPr lang="en-US" dirty="0"/>
              <a:t>a=10</a:t>
            </a:r>
          </a:p>
          <a:p>
            <a:r>
              <a:rPr lang="en-US" dirty="0"/>
              <a:t>b=20</a:t>
            </a:r>
          </a:p>
          <a:p>
            <a:r>
              <a:rPr lang="en-US" dirty="0"/>
              <a:t>if [ $a -eq $b ]</a:t>
            </a:r>
          </a:p>
          <a:p>
            <a:r>
              <a:rPr lang="en-US" dirty="0"/>
              <a:t>then</a:t>
            </a:r>
          </a:p>
          <a:p>
            <a:r>
              <a:rPr lang="en-US" dirty="0"/>
              <a:t>echo “a is equal to b”</a:t>
            </a:r>
          </a:p>
          <a:p>
            <a:r>
              <a:rPr lang="en-US" dirty="0"/>
              <a:t>fi</a:t>
            </a:r>
          </a:p>
          <a:p>
            <a:r>
              <a:rPr lang="en-US" dirty="0"/>
              <a:t>if [ $a -ne $b ]</a:t>
            </a:r>
          </a:p>
          <a:p>
            <a:r>
              <a:rPr lang="en-US" dirty="0"/>
              <a:t>then</a:t>
            </a:r>
          </a:p>
          <a:p>
            <a:r>
              <a:rPr lang="en-US" dirty="0"/>
              <a:t>echo “a is not equal to b”</a:t>
            </a:r>
          </a:p>
          <a:p>
            <a:r>
              <a:rPr lang="en-US" dirty="0"/>
              <a:t>fi</a:t>
            </a:r>
          </a:p>
          <a:p>
            <a:endParaRPr lang="en-US" dirty="0"/>
          </a:p>
          <a:p>
            <a:endParaRPr lang="en-IN" dirty="0"/>
          </a:p>
        </p:txBody>
      </p:sp>
    </p:spTree>
    <p:extLst>
      <p:ext uri="{BB962C8B-B14F-4D97-AF65-F5344CB8AC3E}">
        <p14:creationId xmlns:p14="http://schemas.microsoft.com/office/powerpoint/2010/main" val="3047524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7A09-1E9F-0139-EA81-A0707DA3D8C8}"/>
              </a:ext>
            </a:extLst>
          </p:cNvPr>
          <p:cNvSpPr>
            <a:spLocks noGrp="1"/>
          </p:cNvSpPr>
          <p:nvPr>
            <p:ph type="title"/>
          </p:nvPr>
        </p:nvSpPr>
        <p:spPr/>
        <p:txBody>
          <a:bodyPr/>
          <a:lstStyle/>
          <a:p>
            <a:r>
              <a:rPr lang="en-IN" dirty="0"/>
              <a:t>Same Example using if-else</a:t>
            </a:r>
          </a:p>
        </p:txBody>
      </p:sp>
      <p:sp>
        <p:nvSpPr>
          <p:cNvPr id="3" name="Content Placeholder 2">
            <a:extLst>
              <a:ext uri="{FF2B5EF4-FFF2-40B4-BE49-F238E27FC236}">
                <a16:creationId xmlns:a16="http://schemas.microsoft.com/office/drawing/2014/main" id="{B5A95AF2-7364-3D73-1684-7A4CC9F3B1B2}"/>
              </a:ext>
            </a:extLst>
          </p:cNvPr>
          <p:cNvSpPr>
            <a:spLocks noGrp="1"/>
          </p:cNvSpPr>
          <p:nvPr>
            <p:ph idx="1"/>
          </p:nvPr>
        </p:nvSpPr>
        <p:spPr/>
        <p:txBody>
          <a:bodyPr>
            <a:normAutofit fontScale="85000" lnSpcReduction="20000"/>
          </a:bodyPr>
          <a:lstStyle/>
          <a:p>
            <a:r>
              <a:rPr lang="en-US" dirty="0"/>
              <a:t>#!/bin/sh</a:t>
            </a:r>
          </a:p>
          <a:p>
            <a:endParaRPr lang="en-US" dirty="0"/>
          </a:p>
          <a:p>
            <a:r>
              <a:rPr lang="en-US" dirty="0"/>
              <a:t>a=10</a:t>
            </a:r>
          </a:p>
          <a:p>
            <a:r>
              <a:rPr lang="en-US" dirty="0"/>
              <a:t>b=20</a:t>
            </a:r>
          </a:p>
          <a:p>
            <a:endParaRPr lang="en-US" dirty="0"/>
          </a:p>
          <a:p>
            <a:r>
              <a:rPr lang="en-US" dirty="0"/>
              <a:t>if [ $a -eq $b ]</a:t>
            </a:r>
          </a:p>
          <a:p>
            <a:r>
              <a:rPr lang="en-US" dirty="0"/>
              <a:t>	then</a:t>
            </a:r>
          </a:p>
          <a:p>
            <a:r>
              <a:rPr lang="en-US" dirty="0"/>
              <a:t>		echo “a is equal to b”</a:t>
            </a:r>
          </a:p>
          <a:p>
            <a:r>
              <a:rPr lang="en-US" dirty="0"/>
              <a:t>else</a:t>
            </a:r>
          </a:p>
          <a:p>
            <a:r>
              <a:rPr lang="en-US" dirty="0"/>
              <a:t>		echo “a is not equal to b”</a:t>
            </a:r>
          </a:p>
          <a:p>
            <a:r>
              <a:rPr lang="en-US" dirty="0"/>
              <a:t>fi</a:t>
            </a:r>
          </a:p>
          <a:p>
            <a:endParaRPr lang="en-IN" dirty="0"/>
          </a:p>
        </p:txBody>
      </p:sp>
    </p:spTree>
    <p:extLst>
      <p:ext uri="{BB962C8B-B14F-4D97-AF65-F5344CB8AC3E}">
        <p14:creationId xmlns:p14="http://schemas.microsoft.com/office/powerpoint/2010/main" val="29786455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7106-2D24-1D82-6685-2E633719CEEA}"/>
              </a:ext>
            </a:extLst>
          </p:cNvPr>
          <p:cNvSpPr>
            <a:spLocks noGrp="1"/>
          </p:cNvSpPr>
          <p:nvPr>
            <p:ph type="title"/>
          </p:nvPr>
        </p:nvSpPr>
        <p:spPr/>
        <p:txBody>
          <a:bodyPr/>
          <a:lstStyle/>
          <a:p>
            <a:r>
              <a:rPr lang="en-IN" dirty="0"/>
              <a:t>Check If a Number is Even or Odd</a:t>
            </a:r>
          </a:p>
        </p:txBody>
      </p:sp>
      <p:sp>
        <p:nvSpPr>
          <p:cNvPr id="3" name="Content Placeholder 2">
            <a:extLst>
              <a:ext uri="{FF2B5EF4-FFF2-40B4-BE49-F238E27FC236}">
                <a16:creationId xmlns:a16="http://schemas.microsoft.com/office/drawing/2014/main" id="{D01DCA3C-2833-EA4B-FF73-79E280634339}"/>
              </a:ext>
            </a:extLst>
          </p:cNvPr>
          <p:cNvSpPr>
            <a:spLocks noGrp="1"/>
          </p:cNvSpPr>
          <p:nvPr>
            <p:ph idx="1"/>
          </p:nvPr>
        </p:nvSpPr>
        <p:spPr/>
        <p:txBody>
          <a:bodyPr>
            <a:normAutofit fontScale="47500" lnSpcReduction="20000"/>
          </a:bodyPr>
          <a:lstStyle/>
          <a:p>
            <a:r>
              <a:rPr lang="en-US" dirty="0"/>
              <a:t>#!/bin/bash</a:t>
            </a:r>
          </a:p>
          <a:p>
            <a:endParaRPr lang="en-US" dirty="0"/>
          </a:p>
          <a:p>
            <a:r>
              <a:rPr lang="en-US" dirty="0"/>
              <a:t>read -p "Enter a number : " n</a:t>
            </a:r>
          </a:p>
          <a:p>
            <a:endParaRPr lang="en-US" dirty="0"/>
          </a:p>
          <a:p>
            <a:r>
              <a:rPr lang="en-US" dirty="0"/>
              <a:t>rem=$(( $n % 2 ))</a:t>
            </a:r>
          </a:p>
          <a:p>
            <a:r>
              <a:rPr lang="en-US" dirty="0"/>
              <a:t># Other syntaxes</a:t>
            </a:r>
          </a:p>
          <a:p>
            <a:r>
              <a:rPr lang="pt-BR" dirty="0"/>
              <a:t># let "rem = n % 2"</a:t>
            </a:r>
          </a:p>
          <a:p>
            <a:r>
              <a:rPr lang="pt-BR" dirty="0"/>
              <a:t># rem=$(expr $n % 2)</a:t>
            </a:r>
          </a:p>
          <a:p>
            <a:r>
              <a:rPr lang="en-US" dirty="0"/>
              <a:t># </a:t>
            </a:r>
            <a:r>
              <a:rPr lang="pt-BR" dirty="0"/>
              <a:t>rem=$(echo "$n % 2" | bc)</a:t>
            </a:r>
            <a:endParaRPr lang="en-US" dirty="0"/>
          </a:p>
          <a:p>
            <a:endParaRPr lang="en-US" dirty="0"/>
          </a:p>
          <a:p>
            <a:r>
              <a:rPr lang="en-US" dirty="0"/>
              <a:t>if [ $rem -eq 0 ]</a:t>
            </a:r>
          </a:p>
          <a:p>
            <a:r>
              <a:rPr lang="en-US" dirty="0"/>
              <a:t>	then</a:t>
            </a:r>
          </a:p>
          <a:p>
            <a:r>
              <a:rPr lang="en-US" dirty="0"/>
              <a:t>		echo "$n is even number"</a:t>
            </a:r>
          </a:p>
          <a:p>
            <a:r>
              <a:rPr lang="en-US" dirty="0"/>
              <a:t>else</a:t>
            </a:r>
          </a:p>
          <a:p>
            <a:r>
              <a:rPr lang="en-US" dirty="0"/>
              <a:t>		echo "$n is odd number"</a:t>
            </a:r>
          </a:p>
          <a:p>
            <a:r>
              <a:rPr lang="en-US" dirty="0"/>
              <a:t>fi</a:t>
            </a:r>
            <a:endParaRPr lang="en-IN" dirty="0"/>
          </a:p>
        </p:txBody>
      </p:sp>
    </p:spTree>
    <p:extLst>
      <p:ext uri="{BB962C8B-B14F-4D97-AF65-F5344CB8AC3E}">
        <p14:creationId xmlns:p14="http://schemas.microsoft.com/office/powerpoint/2010/main" val="3872054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DF11-FCC9-39DD-D26B-71C7264AC449}"/>
              </a:ext>
            </a:extLst>
          </p:cNvPr>
          <p:cNvSpPr>
            <a:spLocks noGrp="1"/>
          </p:cNvSpPr>
          <p:nvPr>
            <p:ph type="title"/>
          </p:nvPr>
        </p:nvSpPr>
        <p:spPr/>
        <p:txBody>
          <a:bodyPr/>
          <a:lstStyle/>
          <a:p>
            <a:r>
              <a:rPr lang="en-IN" dirty="0"/>
              <a:t>if-</a:t>
            </a:r>
            <a:r>
              <a:rPr lang="en-IN" dirty="0" err="1"/>
              <a:t>elif</a:t>
            </a:r>
            <a:r>
              <a:rPr lang="en-IN" dirty="0"/>
              <a:t>-else</a:t>
            </a:r>
          </a:p>
        </p:txBody>
      </p:sp>
      <p:sp>
        <p:nvSpPr>
          <p:cNvPr id="3" name="Content Placeholder 2">
            <a:extLst>
              <a:ext uri="{FF2B5EF4-FFF2-40B4-BE49-F238E27FC236}">
                <a16:creationId xmlns:a16="http://schemas.microsoft.com/office/drawing/2014/main" id="{66D906BE-6880-0768-C2BC-88DDB091DE58}"/>
              </a:ext>
            </a:extLst>
          </p:cNvPr>
          <p:cNvSpPr>
            <a:spLocks noGrp="1"/>
          </p:cNvSpPr>
          <p:nvPr>
            <p:ph idx="1"/>
          </p:nvPr>
        </p:nvSpPr>
        <p:spPr/>
        <p:txBody>
          <a:bodyPr>
            <a:normAutofit fontScale="55000" lnSpcReduction="20000"/>
          </a:bodyPr>
          <a:lstStyle/>
          <a:p>
            <a:r>
              <a:rPr lang="en-IN" dirty="0"/>
              <a:t>#!/bin/bash</a:t>
            </a:r>
          </a:p>
          <a:p>
            <a:endParaRPr lang="en-IN" dirty="0"/>
          </a:p>
          <a:p>
            <a:r>
              <a:rPr lang="en-IN" dirty="0"/>
              <a:t>echo "Enter a Number"</a:t>
            </a:r>
          </a:p>
          <a:p>
            <a:r>
              <a:rPr lang="en-IN" dirty="0"/>
              <a:t>read </a:t>
            </a:r>
            <a:r>
              <a:rPr lang="en-IN" dirty="0" err="1"/>
              <a:t>num</a:t>
            </a:r>
            <a:endParaRPr lang="en-IN" dirty="0"/>
          </a:p>
          <a:p>
            <a:endParaRPr lang="en-IN" dirty="0"/>
          </a:p>
          <a:p>
            <a:r>
              <a:rPr lang="en-IN" dirty="0"/>
              <a:t>if [ $</a:t>
            </a:r>
            <a:r>
              <a:rPr lang="en-IN" dirty="0" err="1"/>
              <a:t>num</a:t>
            </a:r>
            <a:r>
              <a:rPr lang="en-IN" dirty="0"/>
              <a:t> -</a:t>
            </a:r>
            <a:r>
              <a:rPr lang="en-IN" dirty="0" err="1"/>
              <a:t>lt</a:t>
            </a:r>
            <a:r>
              <a:rPr lang="en-IN" dirty="0"/>
              <a:t> 0 ]</a:t>
            </a:r>
          </a:p>
          <a:p>
            <a:r>
              <a:rPr lang="en-IN" dirty="0"/>
              <a:t>then</a:t>
            </a:r>
          </a:p>
          <a:p>
            <a:r>
              <a:rPr lang="en-IN" dirty="0"/>
              <a:t>    echo "Negative"</a:t>
            </a:r>
          </a:p>
          <a:p>
            <a:r>
              <a:rPr lang="en-IN" dirty="0" err="1"/>
              <a:t>elif</a:t>
            </a:r>
            <a:r>
              <a:rPr lang="en-IN" dirty="0"/>
              <a:t> [ $</a:t>
            </a:r>
            <a:r>
              <a:rPr lang="en-IN" dirty="0" err="1"/>
              <a:t>num</a:t>
            </a:r>
            <a:r>
              <a:rPr lang="en-IN" dirty="0"/>
              <a:t> -</a:t>
            </a:r>
            <a:r>
              <a:rPr lang="en-IN" dirty="0" err="1"/>
              <a:t>gt</a:t>
            </a:r>
            <a:r>
              <a:rPr lang="en-IN" dirty="0"/>
              <a:t> 0 ]</a:t>
            </a:r>
          </a:p>
          <a:p>
            <a:r>
              <a:rPr lang="en-IN" dirty="0"/>
              <a:t>then</a:t>
            </a:r>
          </a:p>
          <a:p>
            <a:r>
              <a:rPr lang="en-IN" dirty="0"/>
              <a:t>    echo "Positive"</a:t>
            </a:r>
          </a:p>
          <a:p>
            <a:r>
              <a:rPr lang="en-IN" dirty="0"/>
              <a:t>else</a:t>
            </a:r>
          </a:p>
          <a:p>
            <a:r>
              <a:rPr lang="en-IN" dirty="0"/>
              <a:t>    echo "Neither Positive Nor Negative"</a:t>
            </a:r>
          </a:p>
          <a:p>
            <a:r>
              <a:rPr lang="en-IN" dirty="0"/>
              <a:t>fi</a:t>
            </a:r>
          </a:p>
        </p:txBody>
      </p:sp>
    </p:spTree>
    <p:extLst>
      <p:ext uri="{BB962C8B-B14F-4D97-AF65-F5344CB8AC3E}">
        <p14:creationId xmlns:p14="http://schemas.microsoft.com/office/powerpoint/2010/main" val="3825553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86E8-DA31-2580-D548-966358FFD4CC}"/>
              </a:ext>
            </a:extLst>
          </p:cNvPr>
          <p:cNvSpPr>
            <a:spLocks noGrp="1"/>
          </p:cNvSpPr>
          <p:nvPr>
            <p:ph type="title"/>
          </p:nvPr>
        </p:nvSpPr>
        <p:spPr/>
        <p:txBody>
          <a:bodyPr/>
          <a:lstStyle/>
          <a:p>
            <a:r>
              <a:rPr lang="en-IN" dirty="0"/>
              <a:t>Max of three numbers</a:t>
            </a:r>
          </a:p>
        </p:txBody>
      </p:sp>
      <p:sp>
        <p:nvSpPr>
          <p:cNvPr id="3" name="Content Placeholder 2">
            <a:extLst>
              <a:ext uri="{FF2B5EF4-FFF2-40B4-BE49-F238E27FC236}">
                <a16:creationId xmlns:a16="http://schemas.microsoft.com/office/drawing/2014/main" id="{CC62A3CB-8F29-05EE-74BA-8653C444D451}"/>
              </a:ext>
            </a:extLst>
          </p:cNvPr>
          <p:cNvSpPr>
            <a:spLocks noGrp="1"/>
          </p:cNvSpPr>
          <p:nvPr>
            <p:ph idx="1"/>
          </p:nvPr>
        </p:nvSpPr>
        <p:spPr/>
        <p:txBody>
          <a:bodyPr>
            <a:normAutofit fontScale="32500" lnSpcReduction="20000"/>
          </a:bodyPr>
          <a:lstStyle/>
          <a:p>
            <a:r>
              <a:rPr lang="en-IN" dirty="0"/>
              <a:t>#!/bin/bash</a:t>
            </a:r>
            <a:endParaRPr lang="pt-BR" dirty="0"/>
          </a:p>
          <a:p>
            <a:r>
              <a:rPr lang="pt-BR" dirty="0"/>
              <a:t>echo "Enter Num1"</a:t>
            </a:r>
          </a:p>
          <a:p>
            <a:r>
              <a:rPr lang="pt-BR" dirty="0"/>
              <a:t>read num1</a:t>
            </a:r>
          </a:p>
          <a:p>
            <a:r>
              <a:rPr lang="pt-BR" dirty="0"/>
              <a:t>echo "Enter Num2"</a:t>
            </a:r>
          </a:p>
          <a:p>
            <a:r>
              <a:rPr lang="pt-BR" dirty="0"/>
              <a:t>read num2</a:t>
            </a:r>
          </a:p>
          <a:p>
            <a:r>
              <a:rPr lang="pt-BR" dirty="0"/>
              <a:t>echo "Enter Num3"</a:t>
            </a:r>
          </a:p>
          <a:p>
            <a:r>
              <a:rPr lang="pt-BR" dirty="0"/>
              <a:t>read num3</a:t>
            </a:r>
          </a:p>
          <a:p>
            <a:r>
              <a:rPr lang="pt-BR" dirty="0"/>
              <a:t># To accept multiple inputs: read num1 num2 num3</a:t>
            </a:r>
          </a:p>
          <a:p>
            <a:endParaRPr lang="pt-BR" dirty="0"/>
          </a:p>
          <a:p>
            <a:r>
              <a:rPr lang="pt-BR" dirty="0"/>
              <a:t>if [ $num1 -gt $num2 ] &amp;&amp; [ $num1 -gt $num3 ]</a:t>
            </a:r>
          </a:p>
          <a:p>
            <a:r>
              <a:rPr lang="pt-BR" dirty="0"/>
              <a:t>then</a:t>
            </a:r>
          </a:p>
          <a:p>
            <a:r>
              <a:rPr lang="pt-BR" dirty="0"/>
              <a:t>    echo $num1</a:t>
            </a:r>
          </a:p>
          <a:p>
            <a:r>
              <a:rPr lang="pt-BR" dirty="0"/>
              <a:t>elif [ $num2 -gt $num1 ] &amp;&amp; [ $num2 -gt $num3 ]</a:t>
            </a:r>
          </a:p>
          <a:p>
            <a:r>
              <a:rPr lang="pt-BR" dirty="0"/>
              <a:t>then</a:t>
            </a:r>
          </a:p>
          <a:p>
            <a:r>
              <a:rPr lang="pt-BR" dirty="0"/>
              <a:t>    echo $num2</a:t>
            </a:r>
          </a:p>
          <a:p>
            <a:r>
              <a:rPr lang="pt-BR" dirty="0"/>
              <a:t>else</a:t>
            </a:r>
          </a:p>
          <a:p>
            <a:r>
              <a:rPr lang="pt-BR" dirty="0"/>
              <a:t>    echo $num3</a:t>
            </a:r>
          </a:p>
          <a:p>
            <a:r>
              <a:rPr lang="pt-BR" dirty="0"/>
              <a:t>fi</a:t>
            </a:r>
            <a:endParaRPr lang="en-IN" dirty="0"/>
          </a:p>
        </p:txBody>
      </p:sp>
    </p:spTree>
    <p:extLst>
      <p:ext uri="{BB962C8B-B14F-4D97-AF65-F5344CB8AC3E}">
        <p14:creationId xmlns:p14="http://schemas.microsoft.com/office/powerpoint/2010/main" val="27415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8A6E-515D-EEC5-BD8A-6B5A78D4B1E0}"/>
              </a:ext>
            </a:extLst>
          </p:cNvPr>
          <p:cNvSpPr>
            <a:spLocks noGrp="1"/>
          </p:cNvSpPr>
          <p:nvPr>
            <p:ph type="title"/>
          </p:nvPr>
        </p:nvSpPr>
        <p:spPr/>
        <p:txBody>
          <a:bodyPr/>
          <a:lstStyle/>
          <a:p>
            <a:r>
              <a:rPr lang="en-IN" dirty="0"/>
              <a:t>String Comparison</a:t>
            </a:r>
          </a:p>
        </p:txBody>
      </p:sp>
      <p:sp>
        <p:nvSpPr>
          <p:cNvPr id="3" name="Content Placeholder 2">
            <a:extLst>
              <a:ext uri="{FF2B5EF4-FFF2-40B4-BE49-F238E27FC236}">
                <a16:creationId xmlns:a16="http://schemas.microsoft.com/office/drawing/2014/main" id="{11C9A56F-D428-D9D2-C8F8-F05D47316351}"/>
              </a:ext>
            </a:extLst>
          </p:cNvPr>
          <p:cNvSpPr>
            <a:spLocks noGrp="1"/>
          </p:cNvSpPr>
          <p:nvPr>
            <p:ph idx="1"/>
          </p:nvPr>
        </p:nvSpPr>
        <p:spPr/>
        <p:txBody>
          <a:bodyPr>
            <a:normAutofit fontScale="25000" lnSpcReduction="20000"/>
          </a:bodyPr>
          <a:lstStyle/>
          <a:p>
            <a:r>
              <a:rPr lang="en-US" dirty="0"/>
              <a:t>#!/bin/bash</a:t>
            </a:r>
          </a:p>
          <a:p>
            <a:endParaRPr lang="en-US" dirty="0"/>
          </a:p>
          <a:p>
            <a:r>
              <a:rPr lang="en-US" dirty="0"/>
              <a:t># Shell script to check whether two</a:t>
            </a:r>
          </a:p>
          <a:p>
            <a:r>
              <a:rPr lang="en-US" dirty="0"/>
              <a:t># input strings is equal</a:t>
            </a:r>
          </a:p>
          <a:p>
            <a:endParaRPr lang="en-US" dirty="0"/>
          </a:p>
          <a:p>
            <a:r>
              <a:rPr lang="en-US" dirty="0"/>
              <a:t># take user input</a:t>
            </a:r>
          </a:p>
          <a:p>
            <a:r>
              <a:rPr lang="en-US" dirty="0"/>
              <a:t>echo "Enter string a : "</a:t>
            </a:r>
          </a:p>
          <a:p>
            <a:r>
              <a:rPr lang="en-US" dirty="0"/>
              <a:t>read a</a:t>
            </a:r>
          </a:p>
          <a:p>
            <a:endParaRPr lang="en-US" dirty="0"/>
          </a:p>
          <a:p>
            <a:r>
              <a:rPr lang="en-US" dirty="0"/>
              <a:t>echo "Enter string b : "</a:t>
            </a:r>
          </a:p>
          <a:p>
            <a:r>
              <a:rPr lang="en-US" dirty="0"/>
              <a:t>read b</a:t>
            </a:r>
          </a:p>
          <a:p>
            <a:endParaRPr lang="en-US" dirty="0"/>
          </a:p>
          <a:p>
            <a:r>
              <a:rPr lang="en-US" dirty="0"/>
              <a:t># check equality of input</a:t>
            </a:r>
          </a:p>
          <a:p>
            <a:r>
              <a:rPr lang="en-US" dirty="0"/>
              <a:t>if [ "$a" == "$b" ]; then</a:t>
            </a:r>
          </a:p>
          <a:p>
            <a:endParaRPr lang="en-US" dirty="0"/>
          </a:p>
          <a:p>
            <a:r>
              <a:rPr lang="en-US" dirty="0"/>
              <a:t>    # if equal print equal</a:t>
            </a:r>
          </a:p>
          <a:p>
            <a:r>
              <a:rPr lang="en-US" dirty="0"/>
              <a:t>    echo "Strings are equal."</a:t>
            </a:r>
          </a:p>
          <a:p>
            <a:r>
              <a:rPr lang="en-US" dirty="0"/>
              <a:t>else</a:t>
            </a:r>
          </a:p>
          <a:p>
            <a:r>
              <a:rPr lang="en-US" dirty="0"/>
              <a:t>      # if not equal</a:t>
            </a:r>
          </a:p>
          <a:p>
            <a:r>
              <a:rPr lang="en-US" dirty="0"/>
              <a:t>    echo "Strings are not equal."</a:t>
            </a:r>
          </a:p>
          <a:p>
            <a:r>
              <a:rPr lang="en-US" dirty="0"/>
              <a:t>fi</a:t>
            </a:r>
          </a:p>
        </p:txBody>
      </p:sp>
    </p:spTree>
    <p:extLst>
      <p:ext uri="{BB962C8B-B14F-4D97-AF65-F5344CB8AC3E}">
        <p14:creationId xmlns:p14="http://schemas.microsoft.com/office/powerpoint/2010/main" val="4157020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8DE7-262F-2687-9254-544D7D3E313D}"/>
              </a:ext>
            </a:extLst>
          </p:cNvPr>
          <p:cNvSpPr>
            <a:spLocks noGrp="1"/>
          </p:cNvSpPr>
          <p:nvPr>
            <p:ph type="title"/>
          </p:nvPr>
        </p:nvSpPr>
        <p:spPr/>
        <p:txBody>
          <a:bodyPr/>
          <a:lstStyle/>
          <a:p>
            <a:r>
              <a:rPr lang="en-IN" dirty="0"/>
              <a:t>Calculate Average using Bash Calculator</a:t>
            </a:r>
          </a:p>
        </p:txBody>
      </p:sp>
      <p:sp>
        <p:nvSpPr>
          <p:cNvPr id="3" name="Content Placeholder 2">
            <a:extLst>
              <a:ext uri="{FF2B5EF4-FFF2-40B4-BE49-F238E27FC236}">
                <a16:creationId xmlns:a16="http://schemas.microsoft.com/office/drawing/2014/main" id="{2A1EE292-6AE7-2FB6-BFE8-AB81F378411F}"/>
              </a:ext>
            </a:extLst>
          </p:cNvPr>
          <p:cNvSpPr>
            <a:spLocks noGrp="1"/>
          </p:cNvSpPr>
          <p:nvPr>
            <p:ph idx="1"/>
          </p:nvPr>
        </p:nvSpPr>
        <p:spPr/>
        <p:txBody>
          <a:bodyPr>
            <a:normAutofit fontScale="62500" lnSpcReduction="20000"/>
          </a:bodyPr>
          <a:lstStyle/>
          <a:p>
            <a:r>
              <a:rPr lang="en-IN" dirty="0"/>
              <a:t>#!/bin/bash</a:t>
            </a:r>
          </a:p>
          <a:p>
            <a:endParaRPr lang="en-IN" dirty="0"/>
          </a:p>
          <a:p>
            <a:r>
              <a:rPr lang="en-IN" dirty="0"/>
              <a:t>read -p "Enter marks in subject 1: " marks1</a:t>
            </a:r>
          </a:p>
          <a:p>
            <a:r>
              <a:rPr lang="en-IN" dirty="0"/>
              <a:t>read -p "Enter marks in subject 2: " marks2</a:t>
            </a:r>
          </a:p>
          <a:p>
            <a:r>
              <a:rPr lang="en-IN" dirty="0"/>
              <a:t>read -p "Enter marks in subject 3: " marks3</a:t>
            </a:r>
          </a:p>
          <a:p>
            <a:endParaRPr lang="en-IN" dirty="0"/>
          </a:p>
          <a:p>
            <a:r>
              <a:rPr lang="en-IN" dirty="0"/>
              <a:t>total=$(( $marks1 + $marks2 + $marks3 ))</a:t>
            </a:r>
          </a:p>
          <a:p>
            <a:endParaRPr lang="en-IN" dirty="0"/>
          </a:p>
          <a:p>
            <a:r>
              <a:rPr lang="en-IN" dirty="0"/>
              <a:t>echo "Total marks: $total"</a:t>
            </a:r>
          </a:p>
          <a:p>
            <a:endParaRPr lang="en-IN" dirty="0"/>
          </a:p>
          <a:p>
            <a:r>
              <a:rPr lang="en-IN" dirty="0" err="1"/>
              <a:t>avg</a:t>
            </a:r>
            <a:r>
              <a:rPr lang="en-IN" dirty="0"/>
              <a:t>=$( echo "scale=4; $total / 3" | </a:t>
            </a:r>
            <a:r>
              <a:rPr lang="en-IN" dirty="0" err="1"/>
              <a:t>bc</a:t>
            </a:r>
            <a:r>
              <a:rPr lang="en-IN" dirty="0"/>
              <a:t> )</a:t>
            </a:r>
          </a:p>
          <a:p>
            <a:endParaRPr lang="en-IN" dirty="0"/>
          </a:p>
          <a:p>
            <a:r>
              <a:rPr lang="en-IN" dirty="0"/>
              <a:t>echo "Average marks: $</a:t>
            </a:r>
            <a:r>
              <a:rPr lang="en-IN" dirty="0" err="1"/>
              <a:t>avg</a:t>
            </a:r>
            <a:r>
              <a:rPr lang="en-IN" dirty="0"/>
              <a:t>"</a:t>
            </a:r>
          </a:p>
        </p:txBody>
      </p:sp>
    </p:spTree>
    <p:extLst>
      <p:ext uri="{BB962C8B-B14F-4D97-AF65-F5344CB8AC3E}">
        <p14:creationId xmlns:p14="http://schemas.microsoft.com/office/powerpoint/2010/main" val="2419536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5008-724F-D744-DA8E-7B1194D84A68}"/>
              </a:ext>
            </a:extLst>
          </p:cNvPr>
          <p:cNvSpPr>
            <a:spLocks noGrp="1"/>
          </p:cNvSpPr>
          <p:nvPr>
            <p:ph type="title"/>
          </p:nvPr>
        </p:nvSpPr>
        <p:spPr/>
        <p:txBody>
          <a:bodyPr/>
          <a:lstStyle/>
          <a:p>
            <a:r>
              <a:rPr lang="en-IN" dirty="0"/>
              <a:t>Input Must Have All Alphabets</a:t>
            </a:r>
          </a:p>
        </p:txBody>
      </p:sp>
      <p:sp>
        <p:nvSpPr>
          <p:cNvPr id="3" name="Content Placeholder 2">
            <a:extLst>
              <a:ext uri="{FF2B5EF4-FFF2-40B4-BE49-F238E27FC236}">
                <a16:creationId xmlns:a16="http://schemas.microsoft.com/office/drawing/2014/main" id="{1012E061-35B5-6BC6-C1C0-01D8138B8C82}"/>
              </a:ext>
            </a:extLst>
          </p:cNvPr>
          <p:cNvSpPr>
            <a:spLocks noGrp="1"/>
          </p:cNvSpPr>
          <p:nvPr>
            <p:ph idx="1"/>
          </p:nvPr>
        </p:nvSpPr>
        <p:spPr/>
        <p:txBody>
          <a:bodyPr>
            <a:normAutofit lnSpcReduction="10000"/>
          </a:bodyPr>
          <a:lstStyle/>
          <a:p>
            <a:r>
              <a:rPr lang="en-IN" dirty="0"/>
              <a:t>#!/bin/bash</a:t>
            </a:r>
          </a:p>
          <a:p>
            <a:endParaRPr lang="en-IN" dirty="0"/>
          </a:p>
          <a:p>
            <a:r>
              <a:rPr lang="en-IN" dirty="0"/>
              <a:t>read -p "Enter a string: " </a:t>
            </a:r>
            <a:r>
              <a:rPr lang="en-IN" dirty="0" err="1"/>
              <a:t>input_string</a:t>
            </a:r>
            <a:endParaRPr lang="en-IN" dirty="0"/>
          </a:p>
          <a:p>
            <a:endParaRPr lang="en-IN" dirty="0"/>
          </a:p>
          <a:p>
            <a:r>
              <a:rPr lang="en-IN" dirty="0"/>
              <a:t>if [[ $</a:t>
            </a:r>
            <a:r>
              <a:rPr lang="en-IN" dirty="0" err="1"/>
              <a:t>input_string</a:t>
            </a:r>
            <a:r>
              <a:rPr lang="en-IN" dirty="0"/>
              <a:t> =~ ^[[:alpha:]]+$ ]]; then</a:t>
            </a:r>
          </a:p>
          <a:p>
            <a:r>
              <a:rPr lang="en-IN" dirty="0"/>
              <a:t>    echo "Input contains only alphabetic characters."</a:t>
            </a:r>
          </a:p>
          <a:p>
            <a:r>
              <a:rPr lang="en-IN" dirty="0"/>
              <a:t>else</a:t>
            </a:r>
          </a:p>
          <a:p>
            <a:r>
              <a:rPr lang="en-IN" dirty="0"/>
              <a:t>    echo "Input contains non-alphabetic characters."</a:t>
            </a:r>
          </a:p>
          <a:p>
            <a:r>
              <a:rPr lang="en-IN" dirty="0"/>
              <a:t>fi</a:t>
            </a:r>
          </a:p>
        </p:txBody>
      </p:sp>
      <p:sp>
        <p:nvSpPr>
          <p:cNvPr id="4" name="TextBox 3">
            <a:extLst>
              <a:ext uri="{FF2B5EF4-FFF2-40B4-BE49-F238E27FC236}">
                <a16:creationId xmlns:a16="http://schemas.microsoft.com/office/drawing/2014/main" id="{F75327D6-7BCD-BC63-B0E4-C788B0E26B09}"/>
              </a:ext>
            </a:extLst>
          </p:cNvPr>
          <p:cNvSpPr txBox="1"/>
          <p:nvPr/>
        </p:nvSpPr>
        <p:spPr>
          <a:xfrm>
            <a:off x="8055795" y="1489751"/>
            <a:ext cx="3298005" cy="2554545"/>
          </a:xfrm>
          <a:prstGeom prst="rect">
            <a:avLst/>
          </a:prstGeom>
          <a:noFill/>
        </p:spPr>
        <p:txBody>
          <a:bodyPr wrap="square" rtlCol="0">
            <a:spAutoFit/>
          </a:bodyPr>
          <a:lstStyle/>
          <a:p>
            <a:r>
              <a:rPr lang="en-IN" sz="2000" dirty="0"/>
              <a:t>=~ is an operator in Bash to compare a string with a regular expression pattern</a:t>
            </a:r>
          </a:p>
          <a:p>
            <a:endParaRPr lang="en-IN" sz="2000" dirty="0"/>
          </a:p>
          <a:p>
            <a:r>
              <a:rPr lang="en-IN" sz="2000" dirty="0"/>
              <a:t>^ indicates start of the string</a:t>
            </a:r>
          </a:p>
          <a:p>
            <a:r>
              <a:rPr lang="en-IN" sz="2000" dirty="0"/>
              <a:t>+ indicates one or more characters</a:t>
            </a:r>
          </a:p>
          <a:p>
            <a:r>
              <a:rPr lang="en-IN" sz="2000" dirty="0"/>
              <a:t>$ indicates end of the string</a:t>
            </a:r>
          </a:p>
        </p:txBody>
      </p:sp>
    </p:spTree>
    <p:extLst>
      <p:ext uri="{BB962C8B-B14F-4D97-AF65-F5344CB8AC3E}">
        <p14:creationId xmlns:p14="http://schemas.microsoft.com/office/powerpoint/2010/main" val="328477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0755995-FA9C-DCE2-80DB-51A6A048CD8C}"/>
              </a:ext>
            </a:extLst>
          </p:cNvPr>
          <p:cNvSpPr/>
          <p:nvPr/>
        </p:nvSpPr>
        <p:spPr>
          <a:xfrm>
            <a:off x="6115619" y="532263"/>
            <a:ext cx="5733436" cy="6105343"/>
          </a:xfrm>
          <a:prstGeom prst="ellipse">
            <a:avLst/>
          </a:prstGeom>
          <a:solidFill>
            <a:schemeClr val="accent6">
              <a:lumMod val="60000"/>
              <a:lumOff val="40000"/>
            </a:schemeClr>
          </a:solidFill>
          <a:ln>
            <a:solidFill>
              <a:schemeClr val="accent6">
                <a:lumMod val="20000"/>
                <a:lumOff val="80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Ground</a:t>
            </a:r>
          </a:p>
        </p:txBody>
      </p:sp>
      <p:sp>
        <p:nvSpPr>
          <p:cNvPr id="5" name="Title 4">
            <a:extLst>
              <a:ext uri="{FF2B5EF4-FFF2-40B4-BE49-F238E27FC236}">
                <a16:creationId xmlns:a16="http://schemas.microsoft.com/office/drawing/2014/main" id="{77846FCF-17DA-92CE-AEF7-4655A52EBE8F}"/>
              </a:ext>
            </a:extLst>
          </p:cNvPr>
          <p:cNvSpPr>
            <a:spLocks noGrp="1"/>
          </p:cNvSpPr>
          <p:nvPr>
            <p:ph type="title"/>
          </p:nvPr>
        </p:nvSpPr>
        <p:spPr/>
        <p:txBody>
          <a:bodyPr/>
          <a:lstStyle/>
          <a:p>
            <a:r>
              <a:rPr lang="en-US" dirty="0"/>
              <a:t>Program and Process</a:t>
            </a:r>
          </a:p>
        </p:txBody>
      </p:sp>
      <p:pic>
        <p:nvPicPr>
          <p:cNvPr id="8" name="Content Placeholder 7">
            <a:extLst>
              <a:ext uri="{FF2B5EF4-FFF2-40B4-BE49-F238E27FC236}">
                <a16:creationId xmlns:a16="http://schemas.microsoft.com/office/drawing/2014/main" id="{49798298-1DE6-D3AB-5381-3E8A70E083F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9244" y="1876926"/>
            <a:ext cx="575879" cy="1065948"/>
          </a:xfrm>
        </p:spPr>
      </p:pic>
      <p:pic>
        <p:nvPicPr>
          <p:cNvPr id="10" name="Content Placeholder 7">
            <a:extLst>
              <a:ext uri="{FF2B5EF4-FFF2-40B4-BE49-F238E27FC236}">
                <a16:creationId xmlns:a16="http://schemas.microsoft.com/office/drawing/2014/main" id="{87E937A6-C670-2581-0F29-E4D8C82102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9909" y="1876926"/>
            <a:ext cx="575879" cy="1065948"/>
          </a:xfrm>
          <a:prstGeom prst="rect">
            <a:avLst/>
          </a:prstGeom>
        </p:spPr>
      </p:pic>
      <p:pic>
        <p:nvPicPr>
          <p:cNvPr id="11" name="Content Placeholder 7">
            <a:extLst>
              <a:ext uri="{FF2B5EF4-FFF2-40B4-BE49-F238E27FC236}">
                <a16:creationId xmlns:a16="http://schemas.microsoft.com/office/drawing/2014/main" id="{0D9534B5-CDDC-7EA0-9A97-182334D167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70574" y="1876926"/>
            <a:ext cx="575879" cy="1065948"/>
          </a:xfrm>
          <a:prstGeom prst="rect">
            <a:avLst/>
          </a:prstGeom>
        </p:spPr>
      </p:pic>
      <p:pic>
        <p:nvPicPr>
          <p:cNvPr id="12" name="Content Placeholder 7">
            <a:extLst>
              <a:ext uri="{FF2B5EF4-FFF2-40B4-BE49-F238E27FC236}">
                <a16:creationId xmlns:a16="http://schemas.microsoft.com/office/drawing/2014/main" id="{E2ECD731-0A36-D7D8-E9EF-9256F05B1B0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81239" y="1876926"/>
            <a:ext cx="575879" cy="1065948"/>
          </a:xfrm>
          <a:prstGeom prst="rect">
            <a:avLst/>
          </a:prstGeom>
        </p:spPr>
      </p:pic>
      <p:pic>
        <p:nvPicPr>
          <p:cNvPr id="13" name="Content Placeholder 7">
            <a:extLst>
              <a:ext uri="{FF2B5EF4-FFF2-40B4-BE49-F238E27FC236}">
                <a16:creationId xmlns:a16="http://schemas.microsoft.com/office/drawing/2014/main" id="{04D4AF3F-67D8-0C8E-381C-A1EF5B1D2E5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9244" y="4801401"/>
            <a:ext cx="575879" cy="1065948"/>
          </a:xfrm>
          <a:prstGeom prst="rect">
            <a:avLst/>
          </a:prstGeom>
        </p:spPr>
      </p:pic>
      <p:pic>
        <p:nvPicPr>
          <p:cNvPr id="14" name="Content Placeholder 7">
            <a:extLst>
              <a:ext uri="{FF2B5EF4-FFF2-40B4-BE49-F238E27FC236}">
                <a16:creationId xmlns:a16="http://schemas.microsoft.com/office/drawing/2014/main" id="{8589160B-0A7E-F272-ACD6-72D9890068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9909" y="4801401"/>
            <a:ext cx="575879" cy="1065948"/>
          </a:xfrm>
          <a:prstGeom prst="rect">
            <a:avLst/>
          </a:prstGeom>
        </p:spPr>
      </p:pic>
      <p:pic>
        <p:nvPicPr>
          <p:cNvPr id="15" name="Content Placeholder 7">
            <a:extLst>
              <a:ext uri="{FF2B5EF4-FFF2-40B4-BE49-F238E27FC236}">
                <a16:creationId xmlns:a16="http://schemas.microsoft.com/office/drawing/2014/main" id="{939E7993-B100-6D3C-BA02-29740C963CA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70574" y="4801401"/>
            <a:ext cx="575879" cy="1065948"/>
          </a:xfrm>
          <a:prstGeom prst="rect">
            <a:avLst/>
          </a:prstGeom>
        </p:spPr>
      </p:pic>
      <p:pic>
        <p:nvPicPr>
          <p:cNvPr id="16" name="Content Placeholder 7">
            <a:extLst>
              <a:ext uri="{FF2B5EF4-FFF2-40B4-BE49-F238E27FC236}">
                <a16:creationId xmlns:a16="http://schemas.microsoft.com/office/drawing/2014/main" id="{09ED2713-6CCA-A55C-E1F3-E7B3122DCA6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81239" y="4801401"/>
            <a:ext cx="575879" cy="1065948"/>
          </a:xfrm>
          <a:prstGeom prst="rect">
            <a:avLst/>
          </a:prstGeom>
        </p:spPr>
      </p:pic>
      <p:pic>
        <p:nvPicPr>
          <p:cNvPr id="17" name="Content Placeholder 7">
            <a:extLst>
              <a:ext uri="{FF2B5EF4-FFF2-40B4-BE49-F238E27FC236}">
                <a16:creationId xmlns:a16="http://schemas.microsoft.com/office/drawing/2014/main" id="{B90BF71E-7E11-9B2E-5321-74BA957CCFC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82634" y="3339163"/>
            <a:ext cx="575879" cy="1065948"/>
          </a:xfrm>
          <a:prstGeom prst="rect">
            <a:avLst/>
          </a:prstGeom>
        </p:spPr>
      </p:pic>
      <p:sp>
        <p:nvSpPr>
          <p:cNvPr id="18" name="TextBox 17">
            <a:extLst>
              <a:ext uri="{FF2B5EF4-FFF2-40B4-BE49-F238E27FC236}">
                <a16:creationId xmlns:a16="http://schemas.microsoft.com/office/drawing/2014/main" id="{298F2906-46A0-FFC3-2D44-499977EA2BB0}"/>
              </a:ext>
            </a:extLst>
          </p:cNvPr>
          <p:cNvSpPr txBox="1"/>
          <p:nvPr/>
        </p:nvSpPr>
        <p:spPr>
          <a:xfrm>
            <a:off x="664143" y="1559293"/>
            <a:ext cx="4032985" cy="5078313"/>
          </a:xfrm>
          <a:prstGeom prst="rect">
            <a:avLst/>
          </a:prstGeom>
          <a:noFill/>
          <a:ln w="50800">
            <a:solidFill>
              <a:srgbClr val="FF0000"/>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r>
              <a:rPr lang="en-US" sz="2000" b="1" dirty="0"/>
              <a:t>Pavilion</a:t>
            </a:r>
            <a:endParaRPr lang="en-US" b="1" dirty="0"/>
          </a:p>
        </p:txBody>
      </p:sp>
      <p:pic>
        <p:nvPicPr>
          <p:cNvPr id="20" name="Content Placeholder 7">
            <a:extLst>
              <a:ext uri="{FF2B5EF4-FFF2-40B4-BE49-F238E27FC236}">
                <a16:creationId xmlns:a16="http://schemas.microsoft.com/office/drawing/2014/main" id="{81D789F7-3E4A-5688-41AB-193FECF942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735407" y="1448977"/>
            <a:ext cx="575879" cy="1065948"/>
          </a:xfrm>
          <a:prstGeom prst="rect">
            <a:avLst/>
          </a:prstGeom>
        </p:spPr>
      </p:pic>
      <p:pic>
        <p:nvPicPr>
          <p:cNvPr id="21" name="Content Placeholder 7">
            <a:extLst>
              <a:ext uri="{FF2B5EF4-FFF2-40B4-BE49-F238E27FC236}">
                <a16:creationId xmlns:a16="http://schemas.microsoft.com/office/drawing/2014/main" id="{6CF3BD94-7DE9-CBD3-5413-0EAFE208B9E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821426" y="4268427"/>
            <a:ext cx="575879" cy="1065948"/>
          </a:xfrm>
          <a:prstGeom prst="rect">
            <a:avLst/>
          </a:prstGeom>
        </p:spPr>
      </p:pic>
      <p:pic>
        <p:nvPicPr>
          <p:cNvPr id="24" name="Picture 23">
            <a:extLst>
              <a:ext uri="{FF2B5EF4-FFF2-40B4-BE49-F238E27FC236}">
                <a16:creationId xmlns:a16="http://schemas.microsoft.com/office/drawing/2014/main" id="{A2EA51C4-F1C6-BDA3-F4DF-8B4361C6E46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35407" y="763454"/>
            <a:ext cx="609601" cy="609601"/>
          </a:xfrm>
          <a:prstGeom prst="rect">
            <a:avLst/>
          </a:prstGeom>
        </p:spPr>
      </p:pic>
      <p:pic>
        <p:nvPicPr>
          <p:cNvPr id="25" name="Picture 24">
            <a:extLst>
              <a:ext uri="{FF2B5EF4-FFF2-40B4-BE49-F238E27FC236}">
                <a16:creationId xmlns:a16="http://schemas.microsoft.com/office/drawing/2014/main" id="{64662BD5-6F8E-7365-EA83-F25E686DFC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39882" y="4873048"/>
            <a:ext cx="609601" cy="609601"/>
          </a:xfrm>
          <a:prstGeom prst="rect">
            <a:avLst/>
          </a:prstGeom>
        </p:spPr>
      </p:pic>
      <p:pic>
        <p:nvPicPr>
          <p:cNvPr id="27" name="Picture 26">
            <a:extLst>
              <a:ext uri="{FF2B5EF4-FFF2-40B4-BE49-F238E27FC236}">
                <a16:creationId xmlns:a16="http://schemas.microsoft.com/office/drawing/2014/main" id="{760C95CA-4EDD-294F-1346-4949E4C1637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75655" y="1921879"/>
            <a:ext cx="609601" cy="609601"/>
          </a:xfrm>
          <a:prstGeom prst="rect">
            <a:avLst/>
          </a:prstGeom>
        </p:spPr>
      </p:pic>
      <p:pic>
        <p:nvPicPr>
          <p:cNvPr id="32" name="Picture 31">
            <a:extLst>
              <a:ext uri="{FF2B5EF4-FFF2-40B4-BE49-F238E27FC236}">
                <a16:creationId xmlns:a16="http://schemas.microsoft.com/office/drawing/2014/main" id="{1AC48614-6B92-9EF2-4B73-BA8377255F4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5915980">
            <a:off x="10227291" y="4700661"/>
            <a:ext cx="609601" cy="609601"/>
          </a:xfrm>
          <a:prstGeom prst="rect">
            <a:avLst/>
          </a:prstGeom>
        </p:spPr>
      </p:pic>
      <p:sp>
        <p:nvSpPr>
          <p:cNvPr id="33" name="Arrow: Left-Right 32">
            <a:extLst>
              <a:ext uri="{FF2B5EF4-FFF2-40B4-BE49-F238E27FC236}">
                <a16:creationId xmlns:a16="http://schemas.microsoft.com/office/drawing/2014/main" id="{E86F2B74-F9EA-1D63-DA71-538566CAE34D}"/>
              </a:ext>
            </a:extLst>
          </p:cNvPr>
          <p:cNvSpPr/>
          <p:nvPr/>
        </p:nvSpPr>
        <p:spPr>
          <a:xfrm>
            <a:off x="4851134" y="3584934"/>
            <a:ext cx="1145406" cy="683493"/>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136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7C1A-EC12-D7CE-E432-42178DF0EDB2}"/>
              </a:ext>
            </a:extLst>
          </p:cNvPr>
          <p:cNvSpPr>
            <a:spLocks noGrp="1"/>
          </p:cNvSpPr>
          <p:nvPr>
            <p:ph type="title"/>
          </p:nvPr>
        </p:nvSpPr>
        <p:spPr/>
        <p:txBody>
          <a:bodyPr/>
          <a:lstStyle/>
          <a:p>
            <a:r>
              <a:rPr lang="en-IN" dirty="0"/>
              <a:t>Accept Only a 10-Digit Phone Number</a:t>
            </a:r>
          </a:p>
        </p:txBody>
      </p:sp>
      <p:sp>
        <p:nvSpPr>
          <p:cNvPr id="3" name="Content Placeholder 2">
            <a:extLst>
              <a:ext uri="{FF2B5EF4-FFF2-40B4-BE49-F238E27FC236}">
                <a16:creationId xmlns:a16="http://schemas.microsoft.com/office/drawing/2014/main" id="{471C12DD-AC4D-BF90-A710-985930DD46DC}"/>
              </a:ext>
            </a:extLst>
          </p:cNvPr>
          <p:cNvSpPr>
            <a:spLocks noGrp="1"/>
          </p:cNvSpPr>
          <p:nvPr>
            <p:ph idx="1"/>
          </p:nvPr>
        </p:nvSpPr>
        <p:spPr/>
        <p:txBody>
          <a:bodyPr>
            <a:normAutofit fontScale="92500" lnSpcReduction="20000"/>
          </a:bodyPr>
          <a:lstStyle/>
          <a:p>
            <a:r>
              <a:rPr lang="en-IN" dirty="0"/>
              <a:t>#!/bin/bash</a:t>
            </a:r>
          </a:p>
          <a:p>
            <a:endParaRPr lang="en-IN" dirty="0"/>
          </a:p>
          <a:p>
            <a:r>
              <a:rPr lang="en-IN" dirty="0"/>
              <a:t>read -p "Enter a 10-digit number: " input</a:t>
            </a:r>
          </a:p>
          <a:p>
            <a:endParaRPr lang="en-IN" dirty="0"/>
          </a:p>
          <a:p>
            <a:r>
              <a:rPr lang="en-IN" dirty="0"/>
              <a:t># Check if the input consists of exactly 10 digits using regex</a:t>
            </a:r>
          </a:p>
          <a:p>
            <a:r>
              <a:rPr lang="en-IN" dirty="0"/>
              <a:t>if [[ $input =~ ^[0-9]{10}$ ]]; then</a:t>
            </a:r>
          </a:p>
          <a:p>
            <a:r>
              <a:rPr lang="en-IN" dirty="0"/>
              <a:t>    echo "Valid input: $input"</a:t>
            </a:r>
          </a:p>
          <a:p>
            <a:r>
              <a:rPr lang="en-IN" dirty="0"/>
              <a:t>else</a:t>
            </a:r>
          </a:p>
          <a:p>
            <a:r>
              <a:rPr lang="en-IN" dirty="0"/>
              <a:t>    echo "Invalid input. Please enter a 10-digit number."</a:t>
            </a:r>
          </a:p>
          <a:p>
            <a:r>
              <a:rPr lang="en-IN" dirty="0"/>
              <a:t>fi</a:t>
            </a:r>
          </a:p>
        </p:txBody>
      </p:sp>
    </p:spTree>
    <p:extLst>
      <p:ext uri="{BB962C8B-B14F-4D97-AF65-F5344CB8AC3E}">
        <p14:creationId xmlns:p14="http://schemas.microsoft.com/office/powerpoint/2010/main" val="3629658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4957-B508-26C4-669C-5C627E102315}"/>
              </a:ext>
            </a:extLst>
          </p:cNvPr>
          <p:cNvSpPr>
            <a:spLocks noGrp="1"/>
          </p:cNvSpPr>
          <p:nvPr>
            <p:ph type="title"/>
          </p:nvPr>
        </p:nvSpPr>
        <p:spPr/>
        <p:txBody>
          <a:bodyPr/>
          <a:lstStyle/>
          <a:p>
            <a:r>
              <a:rPr lang="en-IN" dirty="0"/>
              <a:t>Shell Program Containing Many File Operations</a:t>
            </a:r>
          </a:p>
        </p:txBody>
      </p:sp>
      <p:sp>
        <p:nvSpPr>
          <p:cNvPr id="3" name="Content Placeholder 2">
            <a:extLst>
              <a:ext uri="{FF2B5EF4-FFF2-40B4-BE49-F238E27FC236}">
                <a16:creationId xmlns:a16="http://schemas.microsoft.com/office/drawing/2014/main" id="{51E6638D-F561-50FD-B16A-6AE92B4720B4}"/>
              </a:ext>
            </a:extLst>
          </p:cNvPr>
          <p:cNvSpPr>
            <a:spLocks noGrp="1"/>
          </p:cNvSpPr>
          <p:nvPr>
            <p:ph idx="1"/>
          </p:nvPr>
        </p:nvSpPr>
        <p:spPr/>
        <p:txBody>
          <a:bodyPr>
            <a:normAutofit fontScale="25000" lnSpcReduction="20000"/>
          </a:bodyPr>
          <a:lstStyle/>
          <a:p>
            <a:r>
              <a:rPr lang="en-US" dirty="0"/>
              <a:t>#!/bin/bash</a:t>
            </a:r>
          </a:p>
          <a:p>
            <a:endParaRPr lang="en-US" dirty="0"/>
          </a:p>
          <a:p>
            <a:r>
              <a:rPr lang="en-US" dirty="0"/>
              <a:t># Create a directory if it doesn't exist</a:t>
            </a:r>
          </a:p>
          <a:p>
            <a:r>
              <a:rPr lang="en-US" dirty="0"/>
              <a:t>if [ ! -d "</a:t>
            </a:r>
            <a:r>
              <a:rPr lang="en-US" dirty="0" err="1"/>
              <a:t>my_directory</a:t>
            </a:r>
            <a:r>
              <a:rPr lang="en-US" dirty="0"/>
              <a:t>" ]; then</a:t>
            </a:r>
          </a:p>
          <a:p>
            <a:r>
              <a:rPr lang="en-US" dirty="0"/>
              <a:t>    </a:t>
            </a:r>
            <a:r>
              <a:rPr lang="en-US" dirty="0" err="1"/>
              <a:t>mkdir</a:t>
            </a:r>
            <a:r>
              <a:rPr lang="en-US" dirty="0"/>
              <a:t> </a:t>
            </a:r>
            <a:r>
              <a:rPr lang="en-US" dirty="0" err="1"/>
              <a:t>my_directory</a:t>
            </a:r>
            <a:endParaRPr lang="en-US" dirty="0"/>
          </a:p>
          <a:p>
            <a:r>
              <a:rPr lang="en-US" dirty="0"/>
              <a:t>    echo "Directory '</a:t>
            </a:r>
            <a:r>
              <a:rPr lang="en-US" dirty="0" err="1"/>
              <a:t>my_directory</a:t>
            </a:r>
            <a:r>
              <a:rPr lang="en-US" dirty="0"/>
              <a:t>' created."</a:t>
            </a:r>
          </a:p>
          <a:p>
            <a:r>
              <a:rPr lang="en-US" dirty="0"/>
              <a:t>fi</a:t>
            </a:r>
          </a:p>
          <a:p>
            <a:endParaRPr lang="en-US" dirty="0"/>
          </a:p>
          <a:p>
            <a:r>
              <a:rPr lang="en-US" dirty="0"/>
              <a:t># Move into the directory</a:t>
            </a:r>
          </a:p>
          <a:p>
            <a:r>
              <a:rPr lang="en-US" dirty="0"/>
              <a:t>cd </a:t>
            </a:r>
            <a:r>
              <a:rPr lang="en-US" dirty="0" err="1"/>
              <a:t>my_directory</a:t>
            </a:r>
            <a:endParaRPr lang="en-US" dirty="0"/>
          </a:p>
          <a:p>
            <a:endParaRPr lang="en-US" dirty="0"/>
          </a:p>
          <a:p>
            <a:r>
              <a:rPr lang="en-US" dirty="0"/>
              <a:t># Create a new file</a:t>
            </a:r>
          </a:p>
          <a:p>
            <a:r>
              <a:rPr lang="en-US" dirty="0"/>
              <a:t>echo "Hello, world!" &gt; my_file.txt</a:t>
            </a:r>
          </a:p>
          <a:p>
            <a:r>
              <a:rPr lang="en-US" dirty="0"/>
              <a:t>echo "Contents written to 'my_file.txt'."</a:t>
            </a:r>
          </a:p>
          <a:p>
            <a:endParaRPr lang="en-US" dirty="0"/>
          </a:p>
          <a:p>
            <a:r>
              <a:rPr lang="en-US" dirty="0"/>
              <a:t># Display file content</a:t>
            </a:r>
          </a:p>
          <a:p>
            <a:r>
              <a:rPr lang="en-US" dirty="0"/>
              <a:t>echo "Contents of 'my_file.txt':"</a:t>
            </a:r>
          </a:p>
          <a:p>
            <a:r>
              <a:rPr lang="en-US" dirty="0"/>
              <a:t>cat my_file.txt</a:t>
            </a:r>
          </a:p>
          <a:p>
            <a:endParaRPr lang="en-US" dirty="0"/>
          </a:p>
          <a:p>
            <a:r>
              <a:rPr lang="en-US" dirty="0"/>
              <a:t># Append to the file</a:t>
            </a:r>
          </a:p>
          <a:p>
            <a:r>
              <a:rPr lang="en-US" dirty="0"/>
              <a:t>echo "Appending more text." &gt;&gt; my_file.txt</a:t>
            </a:r>
          </a:p>
          <a:p>
            <a:r>
              <a:rPr lang="en-US" dirty="0"/>
              <a:t>echo "Additional content appended."</a:t>
            </a:r>
          </a:p>
          <a:p>
            <a:endParaRPr lang="en-US" dirty="0"/>
          </a:p>
          <a:p>
            <a:r>
              <a:rPr lang="en-US" dirty="0"/>
              <a:t># Display file content again</a:t>
            </a:r>
          </a:p>
          <a:p>
            <a:r>
              <a:rPr lang="en-US" dirty="0"/>
              <a:t>echo "Contents of 'my_file.txt' after appending:"</a:t>
            </a:r>
          </a:p>
          <a:p>
            <a:r>
              <a:rPr lang="en-US" dirty="0"/>
              <a:t>cat my_file.txt</a:t>
            </a:r>
          </a:p>
          <a:p>
            <a:endParaRPr lang="en-US" dirty="0"/>
          </a:p>
          <a:p>
            <a:r>
              <a:rPr lang="en-US" dirty="0"/>
              <a:t># Copy the file</a:t>
            </a:r>
          </a:p>
          <a:p>
            <a:r>
              <a:rPr lang="en-US" dirty="0"/>
              <a:t>cp my_file.txt my_file_copy.txt</a:t>
            </a:r>
          </a:p>
          <a:p>
            <a:r>
              <a:rPr lang="en-US" dirty="0"/>
              <a:t>echo "'my_file.txt' copied to 'my_file_copy.txt'."</a:t>
            </a:r>
          </a:p>
          <a:p>
            <a:endParaRPr lang="en-US" dirty="0"/>
          </a:p>
          <a:p>
            <a:r>
              <a:rPr lang="en-US" dirty="0"/>
              <a:t># Rename the file</a:t>
            </a:r>
          </a:p>
          <a:p>
            <a:r>
              <a:rPr lang="en-US" dirty="0"/>
              <a:t>mv my_file_copy.txt my_new_file.txt</a:t>
            </a:r>
          </a:p>
          <a:p>
            <a:r>
              <a:rPr lang="en-US" dirty="0"/>
              <a:t>echo "'my_file_copy.txt' renamed to 'my_new_file.txt'."</a:t>
            </a:r>
          </a:p>
          <a:p>
            <a:endParaRPr lang="en-US" dirty="0"/>
          </a:p>
          <a:p>
            <a:r>
              <a:rPr lang="en-US" dirty="0"/>
              <a:t># Check if a file exists</a:t>
            </a:r>
          </a:p>
          <a:p>
            <a:r>
              <a:rPr lang="en-US" dirty="0"/>
              <a:t>if [ -e "my_new_file.txt" ]; then</a:t>
            </a:r>
          </a:p>
          <a:p>
            <a:r>
              <a:rPr lang="en-US" dirty="0"/>
              <a:t>    echo "'my_new_file.txt' exists."</a:t>
            </a:r>
          </a:p>
          <a:p>
            <a:r>
              <a:rPr lang="en-US" dirty="0"/>
              <a:t>fi</a:t>
            </a:r>
          </a:p>
          <a:p>
            <a:endParaRPr lang="en-US" dirty="0"/>
          </a:p>
          <a:p>
            <a:r>
              <a:rPr lang="en-US" dirty="0"/>
              <a:t># Delete the original file</a:t>
            </a:r>
          </a:p>
          <a:p>
            <a:r>
              <a:rPr lang="en-US" dirty="0"/>
              <a:t>rm my_file.txt</a:t>
            </a:r>
          </a:p>
          <a:p>
            <a:r>
              <a:rPr lang="en-US" dirty="0"/>
              <a:t>echo "'my_file.txt' deleted."</a:t>
            </a:r>
          </a:p>
          <a:p>
            <a:endParaRPr lang="en-US" dirty="0"/>
          </a:p>
          <a:p>
            <a:r>
              <a:rPr lang="en-US" dirty="0"/>
              <a:t># List files in the directory</a:t>
            </a:r>
          </a:p>
          <a:p>
            <a:r>
              <a:rPr lang="en-US" dirty="0"/>
              <a:t>echo "Files in the directory:"</a:t>
            </a:r>
          </a:p>
          <a:p>
            <a:r>
              <a:rPr lang="en-US" dirty="0"/>
              <a:t>ls</a:t>
            </a:r>
          </a:p>
          <a:p>
            <a:endParaRPr lang="en-US" dirty="0"/>
          </a:p>
          <a:p>
            <a:r>
              <a:rPr lang="en-US" dirty="0"/>
              <a:t># Move out of the directory</a:t>
            </a:r>
          </a:p>
          <a:p>
            <a:r>
              <a:rPr lang="en-US" dirty="0"/>
              <a:t>cd ..</a:t>
            </a:r>
          </a:p>
          <a:p>
            <a:endParaRPr lang="en-US" dirty="0"/>
          </a:p>
          <a:p>
            <a:r>
              <a:rPr lang="en-US" dirty="0"/>
              <a:t># Remove the directory and its contents</a:t>
            </a:r>
          </a:p>
          <a:p>
            <a:r>
              <a:rPr lang="en-US" dirty="0"/>
              <a:t>rm -r </a:t>
            </a:r>
            <a:r>
              <a:rPr lang="en-US" dirty="0" err="1"/>
              <a:t>my_directory</a:t>
            </a:r>
            <a:endParaRPr lang="en-US" dirty="0"/>
          </a:p>
          <a:p>
            <a:r>
              <a:rPr lang="en-US" dirty="0"/>
              <a:t>echo "Directory '</a:t>
            </a:r>
            <a:r>
              <a:rPr lang="en-US" dirty="0" err="1"/>
              <a:t>my_directory</a:t>
            </a:r>
            <a:r>
              <a:rPr lang="en-US" dirty="0"/>
              <a:t>' and its contents removed."</a:t>
            </a:r>
            <a:endParaRPr lang="en-IN" dirty="0"/>
          </a:p>
        </p:txBody>
      </p:sp>
    </p:spTree>
    <p:extLst>
      <p:ext uri="{BB962C8B-B14F-4D97-AF65-F5344CB8AC3E}">
        <p14:creationId xmlns:p14="http://schemas.microsoft.com/office/powerpoint/2010/main" val="3793061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4FC0-87BF-03B5-3583-06C1375FBF0F}"/>
              </a:ext>
            </a:extLst>
          </p:cNvPr>
          <p:cNvSpPr>
            <a:spLocks noGrp="1"/>
          </p:cNvSpPr>
          <p:nvPr>
            <p:ph type="title"/>
          </p:nvPr>
        </p:nvSpPr>
        <p:spPr/>
        <p:txBody>
          <a:bodyPr/>
          <a:lstStyle/>
          <a:p>
            <a:r>
              <a:rPr lang="en-IN" dirty="0"/>
              <a:t>C-Style for Loop</a:t>
            </a:r>
          </a:p>
        </p:txBody>
      </p:sp>
      <p:sp>
        <p:nvSpPr>
          <p:cNvPr id="3" name="Content Placeholder 2">
            <a:extLst>
              <a:ext uri="{FF2B5EF4-FFF2-40B4-BE49-F238E27FC236}">
                <a16:creationId xmlns:a16="http://schemas.microsoft.com/office/drawing/2014/main" id="{065ECD10-F255-E778-E93D-C1F0E3CADC2A}"/>
              </a:ext>
            </a:extLst>
          </p:cNvPr>
          <p:cNvSpPr>
            <a:spLocks noGrp="1"/>
          </p:cNvSpPr>
          <p:nvPr>
            <p:ph idx="1"/>
          </p:nvPr>
        </p:nvSpPr>
        <p:spPr/>
        <p:txBody>
          <a:bodyPr/>
          <a:lstStyle/>
          <a:p>
            <a:r>
              <a:rPr lang="en-US" dirty="0"/>
              <a:t>#!/bin/bash</a:t>
            </a:r>
          </a:p>
          <a:p>
            <a:r>
              <a:rPr lang="en-US" dirty="0"/>
              <a:t># testing the C-style for loop – double brackets are needed</a:t>
            </a:r>
          </a:p>
          <a:p>
            <a:r>
              <a:rPr lang="en-US" dirty="0"/>
              <a:t>for (( </a:t>
            </a:r>
            <a:r>
              <a:rPr lang="en-US" dirty="0" err="1"/>
              <a:t>i</a:t>
            </a:r>
            <a:r>
              <a:rPr lang="en-US" dirty="0"/>
              <a:t>=1; </a:t>
            </a:r>
            <a:r>
              <a:rPr lang="en-US" dirty="0" err="1"/>
              <a:t>i</a:t>
            </a:r>
            <a:r>
              <a:rPr lang="en-US" dirty="0"/>
              <a:t> &lt;= 10; </a:t>
            </a:r>
            <a:r>
              <a:rPr lang="en-US" dirty="0" err="1"/>
              <a:t>i</a:t>
            </a:r>
            <a:r>
              <a:rPr lang="en-US" dirty="0"/>
              <a:t>++ ))</a:t>
            </a:r>
          </a:p>
          <a:p>
            <a:r>
              <a:rPr lang="en-US" dirty="0"/>
              <a:t>do</a:t>
            </a:r>
          </a:p>
          <a:p>
            <a:r>
              <a:rPr lang="en-US" dirty="0"/>
              <a:t>echo "The next number is $</a:t>
            </a:r>
            <a:r>
              <a:rPr lang="en-US" dirty="0" err="1"/>
              <a:t>i</a:t>
            </a:r>
            <a:r>
              <a:rPr lang="en-US" dirty="0"/>
              <a:t>"</a:t>
            </a:r>
          </a:p>
          <a:p>
            <a:r>
              <a:rPr lang="en-US" dirty="0"/>
              <a:t>done</a:t>
            </a:r>
          </a:p>
        </p:txBody>
      </p:sp>
    </p:spTree>
    <p:extLst>
      <p:ext uri="{BB962C8B-B14F-4D97-AF65-F5344CB8AC3E}">
        <p14:creationId xmlns:p14="http://schemas.microsoft.com/office/powerpoint/2010/main" val="1480728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24B5-C025-22BC-CCCD-500B5887B694}"/>
              </a:ext>
            </a:extLst>
          </p:cNvPr>
          <p:cNvSpPr>
            <a:spLocks noGrp="1"/>
          </p:cNvSpPr>
          <p:nvPr>
            <p:ph type="title"/>
          </p:nvPr>
        </p:nvSpPr>
        <p:spPr/>
        <p:txBody>
          <a:bodyPr/>
          <a:lstStyle/>
          <a:p>
            <a:r>
              <a:rPr lang="en-IN" dirty="0"/>
              <a:t>while Command</a:t>
            </a:r>
          </a:p>
        </p:txBody>
      </p:sp>
      <p:sp>
        <p:nvSpPr>
          <p:cNvPr id="3" name="Content Placeholder 2">
            <a:extLst>
              <a:ext uri="{FF2B5EF4-FFF2-40B4-BE49-F238E27FC236}">
                <a16:creationId xmlns:a16="http://schemas.microsoft.com/office/drawing/2014/main" id="{456B557F-5EFE-2A8E-C5F4-8227037BD360}"/>
              </a:ext>
            </a:extLst>
          </p:cNvPr>
          <p:cNvSpPr>
            <a:spLocks noGrp="1"/>
          </p:cNvSpPr>
          <p:nvPr>
            <p:ph idx="1"/>
          </p:nvPr>
        </p:nvSpPr>
        <p:spPr/>
        <p:txBody>
          <a:bodyPr/>
          <a:lstStyle/>
          <a:p>
            <a:r>
              <a:rPr lang="en-IN" dirty="0"/>
              <a:t>#!/bin/bash</a:t>
            </a:r>
          </a:p>
          <a:p>
            <a:r>
              <a:rPr lang="en-IN" dirty="0"/>
              <a:t># while command test</a:t>
            </a:r>
          </a:p>
          <a:p>
            <a:r>
              <a:rPr lang="en-IN" dirty="0"/>
              <a:t>var1=10</a:t>
            </a:r>
          </a:p>
          <a:p>
            <a:r>
              <a:rPr lang="en-IN" dirty="0"/>
              <a:t>while [ $var1 -</a:t>
            </a:r>
            <a:r>
              <a:rPr lang="en-IN" dirty="0" err="1"/>
              <a:t>gt</a:t>
            </a:r>
            <a:r>
              <a:rPr lang="en-IN" dirty="0"/>
              <a:t> 0 ]</a:t>
            </a:r>
          </a:p>
          <a:p>
            <a:r>
              <a:rPr lang="en-IN" dirty="0"/>
              <a:t>do</a:t>
            </a:r>
          </a:p>
          <a:p>
            <a:r>
              <a:rPr lang="en-IN" dirty="0"/>
              <a:t>echo $var1</a:t>
            </a:r>
          </a:p>
          <a:p>
            <a:r>
              <a:rPr lang="en-IN" dirty="0"/>
              <a:t>var1=$[ $var1 - 1 ]</a:t>
            </a:r>
          </a:p>
          <a:p>
            <a:r>
              <a:rPr lang="en-IN" dirty="0"/>
              <a:t>done</a:t>
            </a:r>
          </a:p>
        </p:txBody>
      </p:sp>
    </p:spTree>
    <p:extLst>
      <p:ext uri="{BB962C8B-B14F-4D97-AF65-F5344CB8AC3E}">
        <p14:creationId xmlns:p14="http://schemas.microsoft.com/office/powerpoint/2010/main" val="25892019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1CB9F-E9CF-A283-6F46-EE217785F297}"/>
              </a:ext>
            </a:extLst>
          </p:cNvPr>
          <p:cNvSpPr>
            <a:spLocks noGrp="1"/>
          </p:cNvSpPr>
          <p:nvPr>
            <p:ph type="title"/>
          </p:nvPr>
        </p:nvSpPr>
        <p:spPr/>
        <p:txBody>
          <a:bodyPr/>
          <a:lstStyle/>
          <a:p>
            <a:r>
              <a:rPr lang="en-IN" dirty="0"/>
              <a:t>break Example</a:t>
            </a:r>
          </a:p>
        </p:txBody>
      </p:sp>
      <p:sp>
        <p:nvSpPr>
          <p:cNvPr id="3" name="Content Placeholder 2">
            <a:extLst>
              <a:ext uri="{FF2B5EF4-FFF2-40B4-BE49-F238E27FC236}">
                <a16:creationId xmlns:a16="http://schemas.microsoft.com/office/drawing/2014/main" id="{5016DECB-0B09-0272-38A5-1B2B5A797690}"/>
              </a:ext>
            </a:extLst>
          </p:cNvPr>
          <p:cNvSpPr>
            <a:spLocks noGrp="1"/>
          </p:cNvSpPr>
          <p:nvPr>
            <p:ph idx="1"/>
          </p:nvPr>
        </p:nvSpPr>
        <p:spPr/>
        <p:txBody>
          <a:bodyPr>
            <a:normAutofit fontScale="85000" lnSpcReduction="20000"/>
          </a:bodyPr>
          <a:lstStyle/>
          <a:p>
            <a:r>
              <a:rPr lang="en-US" dirty="0"/>
              <a:t>#!/bin/bash</a:t>
            </a:r>
          </a:p>
          <a:p>
            <a:r>
              <a:rPr lang="en-US" dirty="0"/>
              <a:t># breaking out of a for loop</a:t>
            </a:r>
          </a:p>
          <a:p>
            <a:r>
              <a:rPr lang="en-US" dirty="0"/>
              <a:t>for var1 in 1 2 3 4 5 6 7 8 9 10</a:t>
            </a:r>
          </a:p>
          <a:p>
            <a:r>
              <a:rPr lang="en-US" dirty="0"/>
              <a:t>do</a:t>
            </a:r>
          </a:p>
          <a:p>
            <a:r>
              <a:rPr lang="en-US" dirty="0"/>
              <a:t>if [ $var1 -eq 5 ]</a:t>
            </a:r>
          </a:p>
          <a:p>
            <a:r>
              <a:rPr lang="en-US" dirty="0"/>
              <a:t>then</a:t>
            </a:r>
          </a:p>
          <a:p>
            <a:r>
              <a:rPr lang="en-US" dirty="0"/>
              <a:t>break</a:t>
            </a:r>
          </a:p>
          <a:p>
            <a:r>
              <a:rPr lang="en-US" dirty="0"/>
              <a:t>fi</a:t>
            </a:r>
          </a:p>
          <a:p>
            <a:r>
              <a:rPr lang="en-US" dirty="0"/>
              <a:t>echo "Iteration number: $var1"</a:t>
            </a:r>
          </a:p>
          <a:p>
            <a:r>
              <a:rPr lang="en-US" dirty="0"/>
              <a:t>done</a:t>
            </a:r>
          </a:p>
          <a:p>
            <a:r>
              <a:rPr lang="en-US" dirty="0"/>
              <a:t>echo "The for loop is completed"</a:t>
            </a:r>
          </a:p>
        </p:txBody>
      </p:sp>
    </p:spTree>
    <p:extLst>
      <p:ext uri="{BB962C8B-B14F-4D97-AF65-F5344CB8AC3E}">
        <p14:creationId xmlns:p14="http://schemas.microsoft.com/office/powerpoint/2010/main" val="2195108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088D-57DC-EFC7-053E-C66AAC0D142F}"/>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931756C1-C19D-8C91-EBE7-D8A4D849C4D6}"/>
              </a:ext>
            </a:extLst>
          </p:cNvPr>
          <p:cNvSpPr>
            <a:spLocks noGrp="1"/>
          </p:cNvSpPr>
          <p:nvPr>
            <p:ph idx="1"/>
          </p:nvPr>
        </p:nvSpPr>
        <p:spPr/>
        <p:txBody>
          <a:bodyPr>
            <a:normAutofit fontScale="77500" lnSpcReduction="20000"/>
          </a:bodyPr>
          <a:lstStyle/>
          <a:p>
            <a:r>
              <a:rPr lang="en-US" dirty="0"/>
              <a:t>1.	List only the directories in your current directory</a:t>
            </a:r>
          </a:p>
          <a:p>
            <a:r>
              <a:rPr lang="en-US" dirty="0"/>
              <a:t>ls -d */ | </a:t>
            </a:r>
            <a:r>
              <a:rPr lang="en-US" dirty="0" err="1"/>
              <a:t>wc</a:t>
            </a:r>
            <a:r>
              <a:rPr lang="en-US" dirty="0"/>
              <a:t> -l</a:t>
            </a:r>
          </a:p>
          <a:p>
            <a:r>
              <a:rPr lang="en-US" dirty="0"/>
              <a:t>2.	Display the name and count of the directories in the current directory.</a:t>
            </a:r>
          </a:p>
          <a:p>
            <a:r>
              <a:rPr lang="en-US" dirty="0"/>
              <a:t>ls -d */ | </a:t>
            </a:r>
            <a:r>
              <a:rPr lang="en-US" dirty="0" err="1"/>
              <a:t>wc</a:t>
            </a:r>
            <a:r>
              <a:rPr lang="en-US" dirty="0"/>
              <a:t> -l</a:t>
            </a:r>
          </a:p>
          <a:p>
            <a:r>
              <a:rPr lang="en-US" dirty="0"/>
              <a:t>3.	Find out whether the users with a pattern“itp9” in their names have logged in ?</a:t>
            </a:r>
          </a:p>
          <a:p>
            <a:r>
              <a:rPr lang="en-US" dirty="0"/>
              <a:t>who | grep 'itp9'</a:t>
            </a:r>
          </a:p>
          <a:p>
            <a:r>
              <a:rPr lang="en-US" dirty="0"/>
              <a:t>4.	Find out whether a particular user “itp9” has logged in ?</a:t>
            </a:r>
          </a:p>
          <a:p>
            <a:r>
              <a:rPr lang="en-US" dirty="0"/>
              <a:t>who | grep -w 'itp9'</a:t>
            </a:r>
          </a:p>
          <a:p>
            <a:r>
              <a:rPr lang="en-US" dirty="0"/>
              <a:t>5.	Assign a value “Black” to var1 and then display the following message on the terminal using this variable: Black belt is associated with karate</a:t>
            </a:r>
          </a:p>
          <a:p>
            <a:r>
              <a:rPr lang="en-US" dirty="0"/>
              <a:t>var1="Black"</a:t>
            </a:r>
          </a:p>
          <a:p>
            <a:r>
              <a:rPr lang="en-US" dirty="0"/>
              <a:t>echo "${var1} belt is associated with karate"</a:t>
            </a:r>
          </a:p>
        </p:txBody>
      </p:sp>
    </p:spTree>
    <p:extLst>
      <p:ext uri="{BB962C8B-B14F-4D97-AF65-F5344CB8AC3E}">
        <p14:creationId xmlns:p14="http://schemas.microsoft.com/office/powerpoint/2010/main" val="4178661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EBC02-8981-6E2B-A8BC-86761CA02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5C11A-D301-554D-CF6C-BFA622627C4B}"/>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7DABC538-BCBE-1DEC-340E-258204BEF5FC}"/>
              </a:ext>
            </a:extLst>
          </p:cNvPr>
          <p:cNvSpPr>
            <a:spLocks noGrp="1"/>
          </p:cNvSpPr>
          <p:nvPr>
            <p:ph idx="1"/>
          </p:nvPr>
        </p:nvSpPr>
        <p:spPr/>
        <p:txBody>
          <a:bodyPr>
            <a:normAutofit fontScale="62500" lnSpcReduction="20000"/>
          </a:bodyPr>
          <a:lstStyle/>
          <a:p>
            <a:pPr marL="0" lvl="0" indent="0">
              <a:spcBef>
                <a:spcPts val="500"/>
              </a:spcBef>
              <a:spcAft>
                <a:spcPts val="575"/>
              </a:spcAft>
              <a:buNone/>
              <a:tabLst>
                <a:tab pos="457200" algn="l"/>
                <a:tab pos="685800" algn="l"/>
              </a:tabLst>
            </a:pPr>
            <a:r>
              <a:rPr lang="en-US" sz="1200" dirty="0">
                <a:effectLst/>
                <a:latin typeface="Times New Roman" panose="02020603050405020304" pitchFamily="18" charset="0"/>
                <a:ea typeface="Lucida Sans Unicode" panose="020B0602030504020204" pitchFamily="34" charset="0"/>
              </a:rPr>
              <a:t>Create the file employee.txt having colon (: ) separated fields.</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br>
              <a:rPr lang="en-US" sz="1200" dirty="0">
                <a:effectLst/>
                <a:latin typeface="Times New Roman" panose="02020603050405020304" pitchFamily="18" charset="0"/>
                <a:ea typeface="Times New Roman" panose="02020603050405020304" pitchFamily="18" charset="0"/>
                <a:cs typeface="Tahoma" panose="020B0604030504040204" pitchFamily="34" charset="0"/>
              </a:rPr>
            </a:br>
            <a:r>
              <a:rPr lang="en-US" sz="1200" dirty="0">
                <a:effectLst/>
                <a:latin typeface="Times New Roman" panose="02020603050405020304" pitchFamily="18" charset="0"/>
                <a:ea typeface="Times New Roman" panose="02020603050405020304" pitchFamily="18" charset="0"/>
                <a:cs typeface="Tahoma" panose="020B0604030504040204" pitchFamily="34" charset="0"/>
              </a:rPr>
              <a:t>The fields of the record are: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enumber</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ename</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eposition</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esal</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edoj</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r>
              <a:rPr lang="en-US" sz="1200" dirty="0" err="1">
                <a:effectLst/>
                <a:latin typeface="Times New Roman" panose="02020603050405020304" pitchFamily="18" charset="0"/>
                <a:ea typeface="Times New Roman" panose="02020603050405020304" pitchFamily="18" charset="0"/>
                <a:cs typeface="Tahoma" panose="020B0604030504040204" pitchFamily="34" charset="0"/>
              </a:rPr>
              <a:t>edept</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 </a:t>
            </a:r>
            <a:br>
              <a:rPr lang="en-US" sz="1200" dirty="0">
                <a:effectLst/>
                <a:latin typeface="Times New Roman" panose="02020603050405020304" pitchFamily="18" charset="0"/>
                <a:ea typeface="Times New Roman" panose="02020603050405020304" pitchFamily="18" charset="0"/>
                <a:cs typeface="Tahoma" panose="020B0604030504040204" pitchFamily="34" charset="0"/>
              </a:rPr>
            </a:br>
            <a:r>
              <a:rPr lang="en-US" sz="1200" dirty="0">
                <a:effectLst/>
                <a:latin typeface="Times New Roman" panose="02020603050405020304" pitchFamily="18" charset="0"/>
                <a:ea typeface="Times New Roman" panose="02020603050405020304" pitchFamily="18" charset="0"/>
                <a:cs typeface="Tahoma" panose="020B0604030504040204" pitchFamily="34" charset="0"/>
              </a:rPr>
              <a:t>And now answer the following:</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cs typeface="Tahoma" panose="020B0604030504040204" pitchFamily="34" charset="0"/>
              </a:rPr>
              <a:t>List all the employees along with a row number</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cs typeface="Tahoma" panose="020B0604030504040204" pitchFamily="34" charset="0"/>
              </a:rPr>
              <a:t>Sort the file as per the names</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cs typeface="Tahoma" panose="020B0604030504040204" pitchFamily="34" charset="0"/>
              </a:rPr>
              <a:t>List top three salaried employees</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rPr>
              <a:t>Remove duplicate records from the file</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rPr>
              <a:t>List dept. no along with no. of employees working in each dept.</a:t>
            </a:r>
            <a:endParaRPr lang="en-IN" sz="1200" dirty="0">
              <a:effectLst/>
              <a:latin typeface="Times New Roman" panose="02020603050405020304" pitchFamily="18" charset="0"/>
              <a:ea typeface="Times New Roman" panose="02020603050405020304" pitchFamily="18" charset="0"/>
            </a:endParaRPr>
          </a:p>
          <a:p>
            <a:pPr marL="742950" lvl="1" indent="-285750">
              <a:spcBef>
                <a:spcPts val="500"/>
              </a:spcBef>
              <a:spcAft>
                <a:spcPts val="575"/>
              </a:spcAft>
              <a:buFont typeface="+mj-lt"/>
              <a:buAutoNum type="alphaLcPeriod"/>
              <a:tabLst>
                <a:tab pos="457200" algn="l"/>
                <a:tab pos="1143000" algn="l"/>
              </a:tabLst>
            </a:pPr>
            <a:r>
              <a:rPr lang="en-US" sz="1200" dirty="0">
                <a:effectLst/>
                <a:latin typeface="Times New Roman" panose="02020603050405020304" pitchFamily="18" charset="0"/>
                <a:ea typeface="Times New Roman" panose="02020603050405020304" pitchFamily="18" charset="0"/>
              </a:rPr>
              <a:t>Sort the </a:t>
            </a:r>
            <a:r>
              <a:rPr lang="en-US" sz="1200" dirty="0">
                <a:effectLst/>
                <a:latin typeface="Times New Roman" panose="02020603050405020304" pitchFamily="18" charset="0"/>
                <a:ea typeface="Times New Roman" panose="02020603050405020304" pitchFamily="18" charset="0"/>
                <a:cs typeface="Tahoma" panose="020B0604030504040204" pitchFamily="34" charset="0"/>
              </a:rPr>
              <a:t>file in descending</a:t>
            </a:r>
            <a:r>
              <a:rPr lang="en-US" sz="1200" dirty="0">
                <a:effectLst/>
                <a:latin typeface="Times New Roman" panose="02020603050405020304" pitchFamily="18" charset="0"/>
                <a:ea typeface="Times New Roman" panose="02020603050405020304" pitchFamily="18" charset="0"/>
              </a:rPr>
              <a:t> order of salary</a:t>
            </a:r>
            <a:endParaRPr lang="en-IN" sz="1200" dirty="0">
              <a:effectLst/>
              <a:latin typeface="Times New Roman" panose="02020603050405020304" pitchFamily="18" charset="0"/>
              <a:ea typeface="Times New Roman" panose="02020603050405020304" pitchFamily="18" charset="0"/>
            </a:endParaRPr>
          </a:p>
          <a:p>
            <a:r>
              <a:rPr lang="en-US" dirty="0"/>
              <a:t>a. </a:t>
            </a:r>
            <a:r>
              <a:rPr lang="en-US" dirty="0" err="1"/>
              <a:t>nl</a:t>
            </a:r>
            <a:r>
              <a:rPr lang="en-US" dirty="0"/>
              <a:t> employee.txt</a:t>
            </a:r>
          </a:p>
          <a:p>
            <a:r>
              <a:rPr lang="en-US" dirty="0"/>
              <a:t>b. sort -t':' -k2 employee.txt</a:t>
            </a:r>
          </a:p>
          <a:p>
            <a:r>
              <a:rPr lang="en-US" dirty="0"/>
              <a:t>c. sort -t':' -k4nr employee.txt | head -n 3</a:t>
            </a:r>
          </a:p>
          <a:p>
            <a:r>
              <a:rPr lang="en-US" dirty="0"/>
              <a:t>d. sort -u -t':' -k1,1 employee.txt</a:t>
            </a:r>
          </a:p>
          <a:p>
            <a:r>
              <a:rPr lang="en-US" dirty="0"/>
              <a:t>e. while IFS=':' read -r _ _ _ _ _ </a:t>
            </a:r>
            <a:r>
              <a:rPr lang="en-US" dirty="0" err="1"/>
              <a:t>edept</a:t>
            </a:r>
            <a:r>
              <a:rPr lang="en-US" dirty="0"/>
              <a:t>; do</a:t>
            </a:r>
          </a:p>
          <a:p>
            <a:r>
              <a:rPr lang="en-US" dirty="0"/>
              <a:t>    echo "$</a:t>
            </a:r>
            <a:r>
              <a:rPr lang="en-US" dirty="0" err="1"/>
              <a:t>edept</a:t>
            </a:r>
            <a:r>
              <a:rPr lang="en-US" dirty="0"/>
              <a:t>"</a:t>
            </a:r>
          </a:p>
          <a:p>
            <a:r>
              <a:rPr lang="en-US" dirty="0"/>
              <a:t>done &lt; employee.txt | sort | </a:t>
            </a:r>
            <a:r>
              <a:rPr lang="en-US" dirty="0" err="1"/>
              <a:t>uniq</a:t>
            </a:r>
            <a:r>
              <a:rPr lang="en-US" dirty="0"/>
              <a:t> -c</a:t>
            </a:r>
          </a:p>
          <a:p>
            <a:r>
              <a:rPr lang="en-US" dirty="0"/>
              <a:t>f. sort -t':' -k4nr employee.txt</a:t>
            </a:r>
          </a:p>
          <a:p>
            <a:endParaRPr lang="en-US" dirty="0"/>
          </a:p>
        </p:txBody>
      </p:sp>
    </p:spTree>
    <p:extLst>
      <p:ext uri="{BB962C8B-B14F-4D97-AF65-F5344CB8AC3E}">
        <p14:creationId xmlns:p14="http://schemas.microsoft.com/office/powerpoint/2010/main" val="23224921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644C0-0D77-E8A5-73F5-119ECCAF4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86400-0D8B-8B6F-66DE-9125C0A641A1}"/>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FFF97B92-813A-7038-909B-F83F1E3E0A33}"/>
              </a:ext>
            </a:extLst>
          </p:cNvPr>
          <p:cNvSpPr>
            <a:spLocks noGrp="1"/>
          </p:cNvSpPr>
          <p:nvPr>
            <p:ph idx="1"/>
          </p:nvPr>
        </p:nvSpPr>
        <p:spPr/>
        <p:txBody>
          <a:bodyPr>
            <a:normAutofit/>
          </a:bodyPr>
          <a:lstStyle/>
          <a:p>
            <a:pPr marL="0" lvl="0" indent="0">
              <a:spcBef>
                <a:spcPts val="500"/>
              </a:spcBef>
              <a:spcAft>
                <a:spcPts val="575"/>
              </a:spcAft>
              <a:buNone/>
              <a:tabLst>
                <a:tab pos="457200" algn="l"/>
                <a:tab pos="685800" algn="l"/>
              </a:tabLst>
            </a:pPr>
            <a:r>
              <a:rPr lang="en-US" dirty="0">
                <a:effectLst/>
                <a:ea typeface="Lucida Sans Unicode" panose="020B0602030504020204" pitchFamily="34" charset="0"/>
              </a:rPr>
              <a:t>Accept a file name and a number (x). Display x lines from the top of the file. </a:t>
            </a:r>
          </a:p>
          <a:p>
            <a:pPr marL="0" lvl="0" indent="0">
              <a:spcBef>
                <a:spcPts val="500"/>
              </a:spcBef>
              <a:spcAft>
                <a:spcPts val="575"/>
              </a:spcAft>
              <a:buNone/>
              <a:tabLst>
                <a:tab pos="457200" algn="l"/>
                <a:tab pos="685800" algn="l"/>
              </a:tabLst>
            </a:pPr>
            <a:endParaRPr lang="en-US" dirty="0">
              <a:effectLst/>
              <a:ea typeface="Lucida Sans Unicode" panose="020B0602030504020204" pitchFamily="34" charset="0"/>
            </a:endParaRPr>
          </a:p>
          <a:p>
            <a:pPr marL="0" lvl="0" indent="0">
              <a:spcBef>
                <a:spcPts val="500"/>
              </a:spcBef>
              <a:spcAft>
                <a:spcPts val="575"/>
              </a:spcAft>
              <a:buNone/>
              <a:tabLst>
                <a:tab pos="457200" algn="l"/>
                <a:tab pos="685800" algn="l"/>
              </a:tabLst>
            </a:pPr>
            <a:r>
              <a:rPr lang="en-US" dirty="0">
                <a:effectLst/>
                <a:ea typeface="Lucida Sans Unicode" panose="020B0602030504020204" pitchFamily="34" charset="0"/>
              </a:rPr>
              <a:t>Check if the file exists and is readable. The value of x should not exceed the total number of lines in the files. Display suitable messages in case an error is encountered.</a:t>
            </a:r>
            <a:endParaRPr lang="en-US" sz="5400" dirty="0"/>
          </a:p>
        </p:txBody>
      </p:sp>
    </p:spTree>
    <p:extLst>
      <p:ext uri="{BB962C8B-B14F-4D97-AF65-F5344CB8AC3E}">
        <p14:creationId xmlns:p14="http://schemas.microsoft.com/office/powerpoint/2010/main" val="3474934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CB25A-E3AC-66A1-D15A-F3E994092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F01DB-4F0F-ADE8-6BAE-6FC6A9985321}"/>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39003AB5-6EFF-AEED-FB0A-D931C3EF2F12}"/>
              </a:ext>
            </a:extLst>
          </p:cNvPr>
          <p:cNvSpPr>
            <a:spLocks noGrp="1"/>
          </p:cNvSpPr>
          <p:nvPr>
            <p:ph idx="1"/>
          </p:nvPr>
        </p:nvSpPr>
        <p:spPr/>
        <p:txBody>
          <a:bodyPr>
            <a:normAutofit fontScale="25000" lnSpcReduction="20000"/>
          </a:bodyPr>
          <a:lstStyle/>
          <a:p>
            <a:pPr marL="0" lvl="0" indent="0">
              <a:spcBef>
                <a:spcPts val="500"/>
              </a:spcBef>
              <a:spcAft>
                <a:spcPts val="575"/>
              </a:spcAft>
              <a:buNone/>
              <a:tabLst>
                <a:tab pos="457200" algn="l"/>
                <a:tab pos="685800" algn="l"/>
              </a:tabLst>
            </a:pPr>
            <a:r>
              <a:rPr lang="en-US" sz="2400" dirty="0"/>
              <a:t>#!/bin/bash</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Function to display usage message</a:t>
            </a:r>
          </a:p>
          <a:p>
            <a:pPr marL="0" lvl="0" indent="0">
              <a:spcBef>
                <a:spcPts val="500"/>
              </a:spcBef>
              <a:spcAft>
                <a:spcPts val="575"/>
              </a:spcAft>
              <a:buNone/>
              <a:tabLst>
                <a:tab pos="457200" algn="l"/>
                <a:tab pos="685800" algn="l"/>
              </a:tabLst>
            </a:pPr>
            <a:r>
              <a:rPr lang="en-US" sz="2400" dirty="0"/>
              <a:t>usage() {</a:t>
            </a:r>
          </a:p>
          <a:p>
            <a:pPr marL="0" lvl="0" indent="0">
              <a:spcBef>
                <a:spcPts val="500"/>
              </a:spcBef>
              <a:spcAft>
                <a:spcPts val="575"/>
              </a:spcAft>
              <a:buNone/>
              <a:tabLst>
                <a:tab pos="457200" algn="l"/>
                <a:tab pos="685800" algn="l"/>
              </a:tabLst>
            </a:pPr>
            <a:r>
              <a:rPr lang="en-US" sz="2400" dirty="0"/>
              <a:t>    echo "Usage: $0 &lt;</a:t>
            </a:r>
            <a:r>
              <a:rPr lang="en-US" sz="2400" dirty="0" err="1"/>
              <a:t>file_name</a:t>
            </a:r>
            <a:r>
              <a:rPr lang="en-US" sz="2400" dirty="0"/>
              <a:t>&gt; &lt;</a:t>
            </a:r>
            <a:r>
              <a:rPr lang="en-US" sz="2400" dirty="0" err="1"/>
              <a:t>number_of_lines</a:t>
            </a:r>
            <a:r>
              <a:rPr lang="en-US" sz="2400" dirty="0"/>
              <a:t>&gt;"</a:t>
            </a:r>
          </a:p>
          <a:p>
            <a:pPr marL="0" lvl="0" indent="0">
              <a:spcBef>
                <a:spcPts val="500"/>
              </a:spcBef>
              <a:spcAft>
                <a:spcPts val="575"/>
              </a:spcAft>
              <a:buNone/>
              <a:tabLst>
                <a:tab pos="457200" algn="l"/>
                <a:tab pos="685800" algn="l"/>
              </a:tabLst>
            </a:pPr>
            <a:r>
              <a:rPr lang="en-US" sz="2400" dirty="0"/>
              <a:t>}</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Check if correct number of arguments are provided</a:t>
            </a:r>
          </a:p>
          <a:p>
            <a:pPr marL="0" lvl="0" indent="0">
              <a:spcBef>
                <a:spcPts val="500"/>
              </a:spcBef>
              <a:spcAft>
                <a:spcPts val="575"/>
              </a:spcAft>
              <a:buNone/>
              <a:tabLst>
                <a:tab pos="457200" algn="l"/>
                <a:tab pos="685800" algn="l"/>
              </a:tabLst>
            </a:pPr>
            <a:r>
              <a:rPr lang="en-US" sz="2400" dirty="0"/>
              <a:t>if [ "$#" -ne 2 ]; then</a:t>
            </a:r>
          </a:p>
          <a:p>
            <a:pPr marL="0" lvl="0" indent="0">
              <a:spcBef>
                <a:spcPts val="500"/>
              </a:spcBef>
              <a:spcAft>
                <a:spcPts val="575"/>
              </a:spcAft>
              <a:buNone/>
              <a:tabLst>
                <a:tab pos="457200" algn="l"/>
                <a:tab pos="685800" algn="l"/>
              </a:tabLst>
            </a:pPr>
            <a:r>
              <a:rPr lang="en-US" sz="2400" dirty="0"/>
              <a:t>    usage</a:t>
            </a:r>
          </a:p>
          <a:p>
            <a:pPr marL="0" lvl="0" indent="0">
              <a:spcBef>
                <a:spcPts val="500"/>
              </a:spcBef>
              <a:spcAft>
                <a:spcPts val="575"/>
              </a:spcAft>
              <a:buNone/>
              <a:tabLst>
                <a:tab pos="457200" algn="l"/>
                <a:tab pos="685800" algn="l"/>
              </a:tabLst>
            </a:pPr>
            <a:r>
              <a:rPr lang="en-US" sz="2400" dirty="0"/>
              <a:t>    exit 1</a:t>
            </a:r>
          </a:p>
          <a:p>
            <a:pPr marL="0" lvl="0" indent="0">
              <a:spcBef>
                <a:spcPts val="500"/>
              </a:spcBef>
              <a:spcAft>
                <a:spcPts val="575"/>
              </a:spcAft>
              <a:buNone/>
              <a:tabLst>
                <a:tab pos="457200" algn="l"/>
                <a:tab pos="685800" algn="l"/>
              </a:tabLst>
            </a:pPr>
            <a:r>
              <a:rPr lang="en-US" sz="2400" dirty="0"/>
              <a:t>fi</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Assign command line arguments to variables</a:t>
            </a:r>
          </a:p>
          <a:p>
            <a:pPr marL="0" lvl="0" indent="0">
              <a:spcBef>
                <a:spcPts val="500"/>
              </a:spcBef>
              <a:spcAft>
                <a:spcPts val="575"/>
              </a:spcAft>
              <a:buNone/>
              <a:tabLst>
                <a:tab pos="457200" algn="l"/>
                <a:tab pos="685800" algn="l"/>
              </a:tabLst>
            </a:pPr>
            <a:r>
              <a:rPr lang="en-US" sz="2400" dirty="0" err="1"/>
              <a:t>file_name</a:t>
            </a:r>
            <a:r>
              <a:rPr lang="en-US" sz="2400" dirty="0"/>
              <a:t>="$1"</a:t>
            </a:r>
          </a:p>
          <a:p>
            <a:pPr marL="0" lvl="0" indent="0">
              <a:spcBef>
                <a:spcPts val="500"/>
              </a:spcBef>
              <a:spcAft>
                <a:spcPts val="575"/>
              </a:spcAft>
              <a:buNone/>
              <a:tabLst>
                <a:tab pos="457200" algn="l"/>
                <a:tab pos="685800" algn="l"/>
              </a:tabLst>
            </a:pPr>
            <a:r>
              <a:rPr lang="en-US" sz="2400" dirty="0" err="1"/>
              <a:t>number_of_lines</a:t>
            </a:r>
            <a:r>
              <a:rPr lang="en-US" sz="2400" dirty="0"/>
              <a:t>="$2"</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Check if file exists and is readable</a:t>
            </a:r>
          </a:p>
          <a:p>
            <a:pPr marL="0" lvl="0" indent="0">
              <a:spcBef>
                <a:spcPts val="500"/>
              </a:spcBef>
              <a:spcAft>
                <a:spcPts val="575"/>
              </a:spcAft>
              <a:buNone/>
              <a:tabLst>
                <a:tab pos="457200" algn="l"/>
                <a:tab pos="685800" algn="l"/>
              </a:tabLst>
            </a:pPr>
            <a:r>
              <a:rPr lang="en-US" sz="2400" dirty="0"/>
              <a:t>if [ ! -r "$</a:t>
            </a:r>
            <a:r>
              <a:rPr lang="en-US" sz="2400" dirty="0" err="1"/>
              <a:t>file_name</a:t>
            </a:r>
            <a:r>
              <a:rPr lang="en-US" sz="2400" dirty="0"/>
              <a:t>" ]; then</a:t>
            </a:r>
          </a:p>
          <a:p>
            <a:pPr marL="0" lvl="0" indent="0">
              <a:spcBef>
                <a:spcPts val="500"/>
              </a:spcBef>
              <a:spcAft>
                <a:spcPts val="575"/>
              </a:spcAft>
              <a:buNone/>
              <a:tabLst>
                <a:tab pos="457200" algn="l"/>
                <a:tab pos="685800" algn="l"/>
              </a:tabLst>
            </a:pPr>
            <a:r>
              <a:rPr lang="en-US" sz="2400" dirty="0"/>
              <a:t>    echo "Error: File '$</a:t>
            </a:r>
            <a:r>
              <a:rPr lang="en-US" sz="2400" dirty="0" err="1"/>
              <a:t>file_name</a:t>
            </a:r>
            <a:r>
              <a:rPr lang="en-US" sz="2400" dirty="0"/>
              <a:t>' does not exist or is not readable."</a:t>
            </a:r>
          </a:p>
          <a:p>
            <a:pPr marL="0" lvl="0" indent="0">
              <a:spcBef>
                <a:spcPts val="500"/>
              </a:spcBef>
              <a:spcAft>
                <a:spcPts val="575"/>
              </a:spcAft>
              <a:buNone/>
              <a:tabLst>
                <a:tab pos="457200" algn="l"/>
                <a:tab pos="685800" algn="l"/>
              </a:tabLst>
            </a:pPr>
            <a:r>
              <a:rPr lang="en-US" sz="2400" dirty="0"/>
              <a:t>    exit 1</a:t>
            </a:r>
          </a:p>
          <a:p>
            <a:pPr marL="0" lvl="0" indent="0">
              <a:spcBef>
                <a:spcPts val="500"/>
              </a:spcBef>
              <a:spcAft>
                <a:spcPts val="575"/>
              </a:spcAft>
              <a:buNone/>
              <a:tabLst>
                <a:tab pos="457200" algn="l"/>
                <a:tab pos="685800" algn="l"/>
              </a:tabLst>
            </a:pPr>
            <a:r>
              <a:rPr lang="en-US" sz="2400" dirty="0"/>
              <a:t>fi</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Check if number of lines is not greater than total lines in the file</a:t>
            </a:r>
          </a:p>
          <a:p>
            <a:pPr marL="0" lvl="0" indent="0">
              <a:spcBef>
                <a:spcPts val="500"/>
              </a:spcBef>
              <a:spcAft>
                <a:spcPts val="575"/>
              </a:spcAft>
              <a:buNone/>
              <a:tabLst>
                <a:tab pos="457200" algn="l"/>
                <a:tab pos="685800" algn="l"/>
              </a:tabLst>
            </a:pPr>
            <a:r>
              <a:rPr lang="en-US" sz="2400" dirty="0" err="1"/>
              <a:t>total_lines</a:t>
            </a:r>
            <a:r>
              <a:rPr lang="en-US" sz="2400" dirty="0"/>
              <a:t>=$(</a:t>
            </a:r>
            <a:r>
              <a:rPr lang="en-US" sz="2400" dirty="0" err="1"/>
              <a:t>wc</a:t>
            </a:r>
            <a:r>
              <a:rPr lang="en-US" sz="2400" dirty="0"/>
              <a:t> -l &lt; "$</a:t>
            </a:r>
            <a:r>
              <a:rPr lang="en-US" sz="2400" dirty="0" err="1"/>
              <a:t>file_name</a:t>
            </a:r>
            <a:r>
              <a:rPr lang="en-US" sz="2400" dirty="0"/>
              <a:t>")</a:t>
            </a:r>
          </a:p>
          <a:p>
            <a:pPr marL="0" lvl="0" indent="0">
              <a:spcBef>
                <a:spcPts val="500"/>
              </a:spcBef>
              <a:spcAft>
                <a:spcPts val="575"/>
              </a:spcAft>
              <a:buNone/>
              <a:tabLst>
                <a:tab pos="457200" algn="l"/>
                <a:tab pos="685800" algn="l"/>
              </a:tabLst>
            </a:pPr>
            <a:r>
              <a:rPr lang="en-US" sz="2400" dirty="0"/>
              <a:t>if [ "$</a:t>
            </a:r>
            <a:r>
              <a:rPr lang="en-US" sz="2400" dirty="0" err="1"/>
              <a:t>number_of_lines</a:t>
            </a:r>
            <a:r>
              <a:rPr lang="en-US" sz="2400" dirty="0"/>
              <a:t>" -</a:t>
            </a:r>
            <a:r>
              <a:rPr lang="en-US" sz="2400" dirty="0" err="1"/>
              <a:t>gt</a:t>
            </a:r>
            <a:r>
              <a:rPr lang="en-US" sz="2400" dirty="0"/>
              <a:t> "$</a:t>
            </a:r>
            <a:r>
              <a:rPr lang="en-US" sz="2400" dirty="0" err="1"/>
              <a:t>total_lines</a:t>
            </a:r>
            <a:r>
              <a:rPr lang="en-US" sz="2400" dirty="0"/>
              <a:t>" ]; then</a:t>
            </a:r>
          </a:p>
          <a:p>
            <a:pPr marL="0" lvl="0" indent="0">
              <a:spcBef>
                <a:spcPts val="500"/>
              </a:spcBef>
              <a:spcAft>
                <a:spcPts val="575"/>
              </a:spcAft>
              <a:buNone/>
              <a:tabLst>
                <a:tab pos="457200" algn="l"/>
                <a:tab pos="685800" algn="l"/>
              </a:tabLst>
            </a:pPr>
            <a:r>
              <a:rPr lang="en-US" sz="2400" dirty="0"/>
              <a:t>    echo "Error: Number of lines provided exceeds total lines in the file ('$</a:t>
            </a:r>
            <a:r>
              <a:rPr lang="en-US" sz="2400" dirty="0" err="1"/>
              <a:t>total_lines</a:t>
            </a:r>
            <a:r>
              <a:rPr lang="en-US" sz="2400" dirty="0"/>
              <a:t>')."</a:t>
            </a:r>
          </a:p>
          <a:p>
            <a:pPr marL="0" lvl="0" indent="0">
              <a:spcBef>
                <a:spcPts val="500"/>
              </a:spcBef>
              <a:spcAft>
                <a:spcPts val="575"/>
              </a:spcAft>
              <a:buNone/>
              <a:tabLst>
                <a:tab pos="457200" algn="l"/>
                <a:tab pos="685800" algn="l"/>
              </a:tabLst>
            </a:pPr>
            <a:r>
              <a:rPr lang="en-US" sz="2400" dirty="0"/>
              <a:t>    exit 1</a:t>
            </a:r>
          </a:p>
          <a:p>
            <a:pPr marL="0" lvl="0" indent="0">
              <a:spcBef>
                <a:spcPts val="500"/>
              </a:spcBef>
              <a:spcAft>
                <a:spcPts val="575"/>
              </a:spcAft>
              <a:buNone/>
              <a:tabLst>
                <a:tab pos="457200" algn="l"/>
                <a:tab pos="685800" algn="l"/>
              </a:tabLst>
            </a:pPr>
            <a:r>
              <a:rPr lang="en-US" sz="2400" dirty="0"/>
              <a:t>fi</a:t>
            </a:r>
          </a:p>
          <a:p>
            <a:pPr marL="0" lvl="0" indent="0">
              <a:spcBef>
                <a:spcPts val="500"/>
              </a:spcBef>
              <a:spcAft>
                <a:spcPts val="575"/>
              </a:spcAft>
              <a:buNone/>
              <a:tabLst>
                <a:tab pos="457200" algn="l"/>
                <a:tab pos="685800" algn="l"/>
              </a:tabLst>
            </a:pPr>
            <a:endParaRPr lang="en-US" sz="2400" dirty="0"/>
          </a:p>
          <a:p>
            <a:pPr marL="0" lvl="0" indent="0">
              <a:spcBef>
                <a:spcPts val="500"/>
              </a:spcBef>
              <a:spcAft>
                <a:spcPts val="575"/>
              </a:spcAft>
              <a:buNone/>
              <a:tabLst>
                <a:tab pos="457200" algn="l"/>
                <a:tab pos="685800" algn="l"/>
              </a:tabLst>
            </a:pPr>
            <a:r>
              <a:rPr lang="en-US" sz="2400" dirty="0"/>
              <a:t># Display x lines from the top of the file</a:t>
            </a:r>
          </a:p>
          <a:p>
            <a:pPr marL="0" lvl="0" indent="0">
              <a:spcBef>
                <a:spcPts val="500"/>
              </a:spcBef>
              <a:spcAft>
                <a:spcPts val="575"/>
              </a:spcAft>
              <a:buNone/>
              <a:tabLst>
                <a:tab pos="457200" algn="l"/>
                <a:tab pos="685800" algn="l"/>
              </a:tabLst>
            </a:pPr>
            <a:r>
              <a:rPr lang="en-US" sz="2400" dirty="0"/>
              <a:t>head -n "$</a:t>
            </a:r>
            <a:r>
              <a:rPr lang="en-US" sz="2400" dirty="0" err="1"/>
              <a:t>number_of_lines</a:t>
            </a:r>
            <a:r>
              <a:rPr lang="en-US" sz="2400" dirty="0"/>
              <a:t>" "$</a:t>
            </a:r>
            <a:r>
              <a:rPr lang="en-US" sz="2400" dirty="0" err="1"/>
              <a:t>file_name</a:t>
            </a:r>
            <a:r>
              <a:rPr lang="en-US" sz="2400" dirty="0"/>
              <a:t>"</a:t>
            </a:r>
          </a:p>
          <a:p>
            <a:pPr marL="0" lvl="0" indent="0">
              <a:spcBef>
                <a:spcPts val="500"/>
              </a:spcBef>
              <a:spcAft>
                <a:spcPts val="575"/>
              </a:spcAft>
              <a:buNone/>
              <a:tabLst>
                <a:tab pos="457200" algn="l"/>
                <a:tab pos="685800" algn="l"/>
              </a:tabLst>
            </a:pPr>
            <a:endParaRPr lang="en-US" sz="2400" dirty="0"/>
          </a:p>
        </p:txBody>
      </p:sp>
    </p:spTree>
    <p:extLst>
      <p:ext uri="{BB962C8B-B14F-4D97-AF65-F5344CB8AC3E}">
        <p14:creationId xmlns:p14="http://schemas.microsoft.com/office/powerpoint/2010/main" val="32596205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39A54-2A40-69D9-8A68-B39A9928A735}"/>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1BA0EC51-29EB-5C95-76DF-4E022E1E8DC7}"/>
              </a:ext>
            </a:extLst>
          </p:cNvPr>
          <p:cNvSpPr>
            <a:spLocks noGrp="1"/>
          </p:cNvSpPr>
          <p:nvPr>
            <p:ph idx="1"/>
          </p:nvPr>
        </p:nvSpPr>
        <p:spPr/>
        <p:txBody>
          <a:bodyPr>
            <a:normAutofit fontScale="40000" lnSpcReduction="20000"/>
          </a:bodyPr>
          <a:lstStyle/>
          <a:p>
            <a:pPr marL="0" indent="0">
              <a:buNone/>
            </a:pPr>
            <a:r>
              <a:rPr lang="en-US" sz="4000" dirty="0"/>
              <a:t>Write a menu based script which displays the following options :</a:t>
            </a:r>
          </a:p>
          <a:p>
            <a:r>
              <a:rPr lang="en-US" sz="4000" dirty="0"/>
              <a:t>Accept roll number, name, marks in sub1, sub2 and sub3. Calculate total, percentage, grade &amp; class and enter the record in a file “student”. The marks are out of 100 in each subject. Allow the user to enter any number of records.</a:t>
            </a:r>
          </a:p>
          <a:p>
            <a:endParaRPr lang="en-US" sz="4000" dirty="0"/>
          </a:p>
          <a:p>
            <a:r>
              <a:rPr lang="en-US" sz="4000" dirty="0"/>
              <a:t>	           Grade is found out as follows :</a:t>
            </a:r>
          </a:p>
          <a:p>
            <a:r>
              <a:rPr lang="en-US" sz="4000" dirty="0"/>
              <a:t>		Percentage 		Grade</a:t>
            </a:r>
          </a:p>
          <a:p>
            <a:r>
              <a:rPr lang="en-US" sz="4000" dirty="0"/>
              <a:t>		&lt; 35			        Fail</a:t>
            </a:r>
          </a:p>
          <a:p>
            <a:r>
              <a:rPr lang="en-US" sz="4000" dirty="0"/>
              <a:t>		&gt;= 35 &amp; &lt; 50		Third</a:t>
            </a:r>
          </a:p>
          <a:p>
            <a:r>
              <a:rPr lang="en-US" sz="4000" dirty="0"/>
              <a:t>		&gt;= 50 &amp; &lt; 60		Second</a:t>
            </a:r>
          </a:p>
          <a:p>
            <a:r>
              <a:rPr lang="en-US" sz="4000" dirty="0"/>
              <a:t>		&gt;= 60 &amp; &lt; 75		First</a:t>
            </a:r>
          </a:p>
          <a:p>
            <a:r>
              <a:rPr lang="en-US" sz="4000" dirty="0"/>
              <a:t>		&gt;= 75 			</a:t>
            </a:r>
            <a:r>
              <a:rPr lang="en-US" sz="4000" dirty="0" err="1"/>
              <a:t>Distn</a:t>
            </a:r>
            <a:endParaRPr lang="en-US" sz="4000" dirty="0"/>
          </a:p>
          <a:p>
            <a:endParaRPr lang="en-US" sz="4000" dirty="0"/>
          </a:p>
          <a:p>
            <a:r>
              <a:rPr lang="en-US" sz="4000" dirty="0"/>
              <a:t>	            If the student secures &lt; 35 in any one of the subjects, then class = “fail”. 	Otherwise     </a:t>
            </a:r>
          </a:p>
          <a:p>
            <a:r>
              <a:rPr lang="en-US" sz="4000" dirty="0"/>
              <a:t>                        class=”pass”.</a:t>
            </a:r>
          </a:p>
          <a:p>
            <a:endParaRPr lang="en-US" dirty="0"/>
          </a:p>
        </p:txBody>
      </p:sp>
    </p:spTree>
    <p:extLst>
      <p:ext uri="{BB962C8B-B14F-4D97-AF65-F5344CB8AC3E}">
        <p14:creationId xmlns:p14="http://schemas.microsoft.com/office/powerpoint/2010/main" val="3841869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6E2906-7BF1-64B2-F30C-C18E60F052CF}"/>
              </a:ext>
            </a:extLst>
          </p:cNvPr>
          <p:cNvSpPr>
            <a:spLocks noGrp="1"/>
          </p:cNvSpPr>
          <p:nvPr>
            <p:ph type="title"/>
          </p:nvPr>
        </p:nvSpPr>
        <p:spPr/>
        <p:txBody>
          <a:bodyPr/>
          <a:lstStyle/>
          <a:p>
            <a:r>
              <a:rPr lang="en-IN" dirty="0"/>
              <a:t>Why Operating Systems?</a:t>
            </a:r>
          </a:p>
        </p:txBody>
      </p:sp>
      <p:sp>
        <p:nvSpPr>
          <p:cNvPr id="6" name="Content Placeholder 5">
            <a:extLst>
              <a:ext uri="{FF2B5EF4-FFF2-40B4-BE49-F238E27FC236}">
                <a16:creationId xmlns:a16="http://schemas.microsoft.com/office/drawing/2014/main" id="{2B22A3D2-03D4-16F5-0704-DE2600566C35}"/>
              </a:ext>
            </a:extLst>
          </p:cNvPr>
          <p:cNvSpPr>
            <a:spLocks noGrp="1"/>
          </p:cNvSpPr>
          <p:nvPr>
            <p:ph idx="1"/>
          </p:nvPr>
        </p:nvSpPr>
        <p:spPr/>
        <p:txBody>
          <a:bodyPr/>
          <a:lstStyle/>
          <a:p>
            <a:r>
              <a:rPr lang="en-IN" dirty="0"/>
              <a:t>The instance of a program is a </a:t>
            </a:r>
            <a:r>
              <a:rPr lang="en-IN" b="1" dirty="0"/>
              <a:t>process</a:t>
            </a:r>
          </a:p>
        </p:txBody>
      </p:sp>
      <p:pic>
        <p:nvPicPr>
          <p:cNvPr id="8" name="Picture 7">
            <a:extLst>
              <a:ext uri="{FF2B5EF4-FFF2-40B4-BE49-F238E27FC236}">
                <a16:creationId xmlns:a16="http://schemas.microsoft.com/office/drawing/2014/main" id="{C78CC834-AD5B-E143-552C-4E43C8488629}"/>
              </a:ext>
            </a:extLst>
          </p:cNvPr>
          <p:cNvPicPr>
            <a:picLocks noChangeAspect="1"/>
          </p:cNvPicPr>
          <p:nvPr/>
        </p:nvPicPr>
        <p:blipFill>
          <a:blip r:embed="rId2"/>
          <a:stretch>
            <a:fillRect/>
          </a:stretch>
        </p:blipFill>
        <p:spPr>
          <a:xfrm>
            <a:off x="1993186" y="2408121"/>
            <a:ext cx="6899223" cy="4222506"/>
          </a:xfrm>
          <a:prstGeom prst="rect">
            <a:avLst/>
          </a:prstGeom>
        </p:spPr>
      </p:pic>
    </p:spTree>
    <p:extLst>
      <p:ext uri="{BB962C8B-B14F-4D97-AF65-F5344CB8AC3E}">
        <p14:creationId xmlns:p14="http://schemas.microsoft.com/office/powerpoint/2010/main" val="36107484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1D300-055F-AB0B-675C-1E081127E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616B0-C2D8-DB24-AC88-5EBA497DC0D1}"/>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E864CAB8-73E2-D0F4-395C-990706D1F990}"/>
              </a:ext>
            </a:extLst>
          </p:cNvPr>
          <p:cNvSpPr>
            <a:spLocks noGrp="1"/>
          </p:cNvSpPr>
          <p:nvPr>
            <p:ph idx="1"/>
          </p:nvPr>
        </p:nvSpPr>
        <p:spPr/>
        <p:txBody>
          <a:bodyPr>
            <a:normAutofit fontScale="25000" lnSpcReduction="20000"/>
          </a:bodyPr>
          <a:lstStyle/>
          <a:p>
            <a:r>
              <a:rPr lang="en-US" dirty="0"/>
              <a:t>#!/bin/bash</a:t>
            </a:r>
          </a:p>
          <a:p>
            <a:endParaRPr lang="en-US" dirty="0"/>
          </a:p>
          <a:p>
            <a:r>
              <a:rPr lang="en-US" dirty="0"/>
              <a:t># Function to calculate grade based on percentage</a:t>
            </a:r>
          </a:p>
          <a:p>
            <a:r>
              <a:rPr lang="en-US" dirty="0" err="1"/>
              <a:t>calculate_grade</a:t>
            </a:r>
            <a:r>
              <a:rPr lang="en-US" dirty="0"/>
              <a:t>() {</a:t>
            </a:r>
          </a:p>
          <a:p>
            <a:r>
              <a:rPr lang="en-US" dirty="0"/>
              <a:t>    if (( $1 &lt; 35 )); then</a:t>
            </a:r>
          </a:p>
          <a:p>
            <a:r>
              <a:rPr lang="en-US" dirty="0"/>
              <a:t>        grade="Fail"</a:t>
            </a:r>
          </a:p>
          <a:p>
            <a:r>
              <a:rPr lang="en-US" dirty="0"/>
              <a:t>    </a:t>
            </a:r>
            <a:r>
              <a:rPr lang="en-US" dirty="0" err="1"/>
              <a:t>elif</a:t>
            </a:r>
            <a:r>
              <a:rPr lang="en-US" dirty="0"/>
              <a:t> (( $1 &gt;= 35 &amp;&amp; $1 &lt; 50 )); then</a:t>
            </a:r>
          </a:p>
          <a:p>
            <a:r>
              <a:rPr lang="en-US" dirty="0"/>
              <a:t>        grade="Third"</a:t>
            </a:r>
          </a:p>
          <a:p>
            <a:r>
              <a:rPr lang="en-US" dirty="0"/>
              <a:t>    </a:t>
            </a:r>
            <a:r>
              <a:rPr lang="en-US" dirty="0" err="1"/>
              <a:t>elif</a:t>
            </a:r>
            <a:r>
              <a:rPr lang="en-US" dirty="0"/>
              <a:t> (( $1 &gt;= 50 &amp;&amp; $1 &lt; 60 )); then</a:t>
            </a:r>
          </a:p>
          <a:p>
            <a:r>
              <a:rPr lang="en-US" dirty="0"/>
              <a:t>        grade="Second"</a:t>
            </a:r>
          </a:p>
          <a:p>
            <a:r>
              <a:rPr lang="en-US" dirty="0"/>
              <a:t>    </a:t>
            </a:r>
            <a:r>
              <a:rPr lang="en-US" dirty="0" err="1"/>
              <a:t>elif</a:t>
            </a:r>
            <a:r>
              <a:rPr lang="en-US" dirty="0"/>
              <a:t> (( $1 &gt;= 60 &amp;&amp; $1 &lt; 75 )); then</a:t>
            </a:r>
          </a:p>
          <a:p>
            <a:r>
              <a:rPr lang="en-US" dirty="0"/>
              <a:t>        grade="First"</a:t>
            </a:r>
          </a:p>
          <a:p>
            <a:r>
              <a:rPr lang="en-US" dirty="0"/>
              <a:t>    else</a:t>
            </a:r>
          </a:p>
          <a:p>
            <a:r>
              <a:rPr lang="en-US" dirty="0"/>
              <a:t>        grade="</a:t>
            </a:r>
            <a:r>
              <a:rPr lang="en-US" dirty="0" err="1"/>
              <a:t>Distn</a:t>
            </a:r>
            <a:r>
              <a:rPr lang="en-US" dirty="0"/>
              <a:t>"</a:t>
            </a:r>
          </a:p>
          <a:p>
            <a:r>
              <a:rPr lang="en-US" dirty="0"/>
              <a:t>    fi</a:t>
            </a:r>
          </a:p>
          <a:p>
            <a:r>
              <a:rPr lang="en-US" dirty="0"/>
              <a:t>}</a:t>
            </a:r>
          </a:p>
          <a:p>
            <a:endParaRPr lang="en-US" dirty="0"/>
          </a:p>
          <a:p>
            <a:r>
              <a:rPr lang="en-US" dirty="0"/>
              <a:t># Function to calculate class</a:t>
            </a:r>
          </a:p>
          <a:p>
            <a:r>
              <a:rPr lang="en-US" dirty="0" err="1"/>
              <a:t>calculate_class</a:t>
            </a:r>
            <a:r>
              <a:rPr lang="en-US" dirty="0"/>
              <a:t>() {</a:t>
            </a:r>
          </a:p>
          <a:p>
            <a:r>
              <a:rPr lang="en-US" dirty="0"/>
              <a:t>    if (( $1 &lt; 35 || $2 &lt; 35 || $3 &lt; 35 )); then</a:t>
            </a:r>
          </a:p>
          <a:p>
            <a:r>
              <a:rPr lang="en-US" dirty="0"/>
              <a:t>        class="Fail"</a:t>
            </a:r>
          </a:p>
          <a:p>
            <a:r>
              <a:rPr lang="en-US" dirty="0"/>
              <a:t>    else</a:t>
            </a:r>
          </a:p>
          <a:p>
            <a:r>
              <a:rPr lang="en-US" dirty="0"/>
              <a:t>        class="Pass"</a:t>
            </a:r>
          </a:p>
          <a:p>
            <a:r>
              <a:rPr lang="en-US" dirty="0"/>
              <a:t>    fi</a:t>
            </a:r>
          </a:p>
          <a:p>
            <a:r>
              <a:rPr lang="en-US" dirty="0"/>
              <a:t>}</a:t>
            </a:r>
          </a:p>
          <a:p>
            <a:endParaRPr lang="en-US" dirty="0"/>
          </a:p>
          <a:p>
            <a:r>
              <a:rPr lang="en-US" dirty="0"/>
              <a:t># Function to display menu</a:t>
            </a:r>
          </a:p>
          <a:p>
            <a:r>
              <a:rPr lang="en-US" dirty="0" err="1"/>
              <a:t>display_menu</a:t>
            </a:r>
            <a:r>
              <a:rPr lang="en-US" dirty="0"/>
              <a:t>() {</a:t>
            </a:r>
          </a:p>
          <a:p>
            <a:r>
              <a:rPr lang="en-US" dirty="0"/>
              <a:t>    echo "Menu:"</a:t>
            </a:r>
          </a:p>
          <a:p>
            <a:r>
              <a:rPr lang="en-US" dirty="0"/>
              <a:t>    echo "1. Enter Student Record"</a:t>
            </a:r>
          </a:p>
          <a:p>
            <a:r>
              <a:rPr lang="en-US" dirty="0"/>
              <a:t>    echo "2. Display Student Records"</a:t>
            </a:r>
          </a:p>
          <a:p>
            <a:r>
              <a:rPr lang="en-US" dirty="0"/>
              <a:t>    echo "3. Exit"</a:t>
            </a:r>
          </a:p>
          <a:p>
            <a:r>
              <a:rPr lang="en-US" dirty="0"/>
              <a:t>}</a:t>
            </a:r>
          </a:p>
          <a:p>
            <a:endParaRPr lang="en-US" dirty="0"/>
          </a:p>
          <a:p>
            <a:r>
              <a:rPr lang="en-US" dirty="0"/>
              <a:t># Function to enter student record</a:t>
            </a:r>
          </a:p>
          <a:p>
            <a:r>
              <a:rPr lang="en-US" dirty="0" err="1"/>
              <a:t>enter_record</a:t>
            </a:r>
            <a:r>
              <a:rPr lang="en-US" dirty="0"/>
              <a:t>() {</a:t>
            </a:r>
          </a:p>
          <a:p>
            <a:r>
              <a:rPr lang="en-US" dirty="0"/>
              <a:t>    echo "Enter Roll Number:"</a:t>
            </a:r>
          </a:p>
          <a:p>
            <a:r>
              <a:rPr lang="en-US" dirty="0"/>
              <a:t>    read </a:t>
            </a:r>
            <a:r>
              <a:rPr lang="en-US" dirty="0" err="1"/>
              <a:t>roll_number</a:t>
            </a:r>
            <a:endParaRPr lang="en-US" dirty="0"/>
          </a:p>
          <a:p>
            <a:r>
              <a:rPr lang="en-US" dirty="0"/>
              <a:t>    echo "Enter Name:"</a:t>
            </a:r>
          </a:p>
          <a:p>
            <a:r>
              <a:rPr lang="en-US" dirty="0"/>
              <a:t>    read name</a:t>
            </a:r>
          </a:p>
          <a:p>
            <a:r>
              <a:rPr lang="en-US" dirty="0"/>
              <a:t>    echo "Enter Marks in Subject 1:"</a:t>
            </a:r>
          </a:p>
          <a:p>
            <a:r>
              <a:rPr lang="en-US" dirty="0"/>
              <a:t>    read sub1</a:t>
            </a:r>
          </a:p>
          <a:p>
            <a:r>
              <a:rPr lang="en-US" dirty="0"/>
              <a:t>    echo "Enter Marks in Subject 2:"</a:t>
            </a:r>
          </a:p>
          <a:p>
            <a:r>
              <a:rPr lang="en-US" dirty="0"/>
              <a:t>    read sub2</a:t>
            </a:r>
          </a:p>
          <a:p>
            <a:r>
              <a:rPr lang="en-US" dirty="0"/>
              <a:t>    echo "Enter Marks in Subject 3:"</a:t>
            </a:r>
          </a:p>
          <a:p>
            <a:r>
              <a:rPr lang="en-US" dirty="0"/>
              <a:t>    read sub3</a:t>
            </a:r>
          </a:p>
          <a:p>
            <a:endParaRPr lang="en-US" dirty="0"/>
          </a:p>
          <a:p>
            <a:r>
              <a:rPr lang="en-US" dirty="0"/>
              <a:t>    # Calculate total marks and percentage</a:t>
            </a:r>
          </a:p>
          <a:p>
            <a:r>
              <a:rPr lang="en-US" dirty="0"/>
              <a:t>    total=$((sub1 + sub2 + sub3))</a:t>
            </a:r>
          </a:p>
          <a:p>
            <a:r>
              <a:rPr lang="en-US" dirty="0"/>
              <a:t>    percentage=$((total / 3))</a:t>
            </a:r>
          </a:p>
          <a:p>
            <a:endParaRPr lang="en-US" dirty="0"/>
          </a:p>
          <a:p>
            <a:r>
              <a:rPr lang="en-US" dirty="0"/>
              <a:t>    # Calculate grade and class</a:t>
            </a:r>
          </a:p>
          <a:p>
            <a:r>
              <a:rPr lang="en-US" dirty="0"/>
              <a:t>    </a:t>
            </a:r>
            <a:r>
              <a:rPr lang="en-US" dirty="0" err="1"/>
              <a:t>calculate_grade</a:t>
            </a:r>
            <a:r>
              <a:rPr lang="en-US" dirty="0"/>
              <a:t> $percentage</a:t>
            </a:r>
          </a:p>
          <a:p>
            <a:r>
              <a:rPr lang="en-US" dirty="0"/>
              <a:t>    </a:t>
            </a:r>
            <a:r>
              <a:rPr lang="en-US" dirty="0" err="1"/>
              <a:t>calculate_class</a:t>
            </a:r>
            <a:r>
              <a:rPr lang="en-US" dirty="0"/>
              <a:t> $sub1 $sub2 $sub3</a:t>
            </a:r>
          </a:p>
          <a:p>
            <a:endParaRPr lang="en-US" dirty="0"/>
          </a:p>
          <a:p>
            <a:r>
              <a:rPr lang="en-US" dirty="0"/>
              <a:t>    # Write record to file</a:t>
            </a:r>
          </a:p>
          <a:p>
            <a:r>
              <a:rPr lang="en-US" dirty="0"/>
              <a:t>    echo "$</a:t>
            </a:r>
            <a:r>
              <a:rPr lang="en-US" dirty="0" err="1"/>
              <a:t>roll_number</a:t>
            </a:r>
            <a:r>
              <a:rPr lang="en-US" dirty="0"/>
              <a:t> $name $sub1 $sub2 $sub3 $total $percentage $grade $class" &gt;&gt; student</a:t>
            </a:r>
          </a:p>
          <a:p>
            <a:r>
              <a:rPr lang="en-US" dirty="0"/>
              <a:t>    echo "Record added successfully."</a:t>
            </a:r>
          </a:p>
          <a:p>
            <a:r>
              <a:rPr lang="en-US" dirty="0"/>
              <a:t>}</a:t>
            </a:r>
          </a:p>
          <a:p>
            <a:endParaRPr lang="en-US" dirty="0"/>
          </a:p>
          <a:p>
            <a:r>
              <a:rPr lang="en-US" dirty="0"/>
              <a:t># Function to display student records</a:t>
            </a:r>
          </a:p>
          <a:p>
            <a:r>
              <a:rPr lang="en-US" dirty="0" err="1"/>
              <a:t>display_records</a:t>
            </a:r>
            <a:r>
              <a:rPr lang="en-US" dirty="0"/>
              <a:t>() {</a:t>
            </a:r>
          </a:p>
          <a:p>
            <a:r>
              <a:rPr lang="en-US" dirty="0"/>
              <a:t>    echo "Roll Number | Name | Sub1 | Sub2 | Sub3 | Total | Percentage | Grade | Class"</a:t>
            </a:r>
          </a:p>
          <a:p>
            <a:r>
              <a:rPr lang="en-US" dirty="0"/>
              <a:t>    echo "---------------------------------------------------------------------------"</a:t>
            </a:r>
          </a:p>
          <a:p>
            <a:r>
              <a:rPr lang="en-US" dirty="0"/>
              <a:t>    cat student</a:t>
            </a:r>
          </a:p>
          <a:p>
            <a:r>
              <a:rPr lang="en-US" dirty="0"/>
              <a:t>}</a:t>
            </a:r>
          </a:p>
          <a:p>
            <a:endParaRPr lang="en-US" dirty="0"/>
          </a:p>
          <a:p>
            <a:r>
              <a:rPr lang="en-US" dirty="0"/>
              <a:t># Main script</a:t>
            </a:r>
          </a:p>
          <a:p>
            <a:r>
              <a:rPr lang="en-US" dirty="0"/>
              <a:t>while true; do</a:t>
            </a:r>
          </a:p>
          <a:p>
            <a:r>
              <a:rPr lang="en-US" dirty="0"/>
              <a:t>    </a:t>
            </a:r>
            <a:r>
              <a:rPr lang="en-US" dirty="0" err="1"/>
              <a:t>display_menu</a:t>
            </a:r>
            <a:endParaRPr lang="en-US" dirty="0"/>
          </a:p>
          <a:p>
            <a:r>
              <a:rPr lang="en-US" dirty="0"/>
              <a:t>    read -p "Enter your choice: " choice</a:t>
            </a:r>
          </a:p>
          <a:p>
            <a:endParaRPr lang="en-US" dirty="0"/>
          </a:p>
          <a:p>
            <a:r>
              <a:rPr lang="en-US" dirty="0"/>
              <a:t>    case $choice in</a:t>
            </a:r>
          </a:p>
          <a:p>
            <a:r>
              <a:rPr lang="en-US" dirty="0"/>
              <a:t>        1) </a:t>
            </a:r>
            <a:r>
              <a:rPr lang="en-US" dirty="0" err="1"/>
              <a:t>enter_record</a:t>
            </a:r>
            <a:r>
              <a:rPr lang="en-US" dirty="0"/>
              <a:t> ;;</a:t>
            </a:r>
          </a:p>
          <a:p>
            <a:r>
              <a:rPr lang="en-US" dirty="0"/>
              <a:t>        2) </a:t>
            </a:r>
            <a:r>
              <a:rPr lang="en-US" dirty="0" err="1"/>
              <a:t>display_records</a:t>
            </a:r>
            <a:r>
              <a:rPr lang="en-US" dirty="0"/>
              <a:t> ;;</a:t>
            </a:r>
          </a:p>
          <a:p>
            <a:r>
              <a:rPr lang="en-US" dirty="0"/>
              <a:t>        3) echo "Exiting program."; exit ;;</a:t>
            </a:r>
          </a:p>
          <a:p>
            <a:r>
              <a:rPr lang="en-US" dirty="0"/>
              <a:t>        *) echo "Invalid choice. Please enter a valid option." ;;</a:t>
            </a:r>
          </a:p>
          <a:p>
            <a:r>
              <a:rPr lang="en-US" dirty="0"/>
              <a:t>    </a:t>
            </a:r>
            <a:r>
              <a:rPr lang="en-US" dirty="0" err="1"/>
              <a:t>esac</a:t>
            </a:r>
            <a:endParaRPr lang="en-US" dirty="0"/>
          </a:p>
          <a:p>
            <a:r>
              <a:rPr lang="en-US" dirty="0"/>
              <a:t>done</a:t>
            </a:r>
          </a:p>
        </p:txBody>
      </p:sp>
    </p:spTree>
    <p:extLst>
      <p:ext uri="{BB962C8B-B14F-4D97-AF65-F5344CB8AC3E}">
        <p14:creationId xmlns:p14="http://schemas.microsoft.com/office/powerpoint/2010/main" val="3506498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E0E4-1D32-8EE0-B367-B3751D6E62D9}"/>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2B0FE30F-28A4-4FDB-7C2B-E7D644711569}"/>
              </a:ext>
            </a:extLst>
          </p:cNvPr>
          <p:cNvSpPr>
            <a:spLocks noGrp="1"/>
          </p:cNvSpPr>
          <p:nvPr>
            <p:ph idx="1"/>
          </p:nvPr>
        </p:nvSpPr>
        <p:spPr/>
        <p:txBody>
          <a:bodyPr/>
          <a:lstStyle/>
          <a:p>
            <a:r>
              <a:rPr lang="en-US" dirty="0"/>
              <a:t>Accept roll number from the user at the command line. Search it in the “student” file. If it is present, then display name, percentage, grade and class of the student. If the roll number is not present, then display a message “not found”. Allow the user to enter any number of queries.</a:t>
            </a:r>
          </a:p>
          <a:p>
            <a:endParaRPr lang="en-US" dirty="0"/>
          </a:p>
        </p:txBody>
      </p:sp>
    </p:spTree>
    <p:extLst>
      <p:ext uri="{BB962C8B-B14F-4D97-AF65-F5344CB8AC3E}">
        <p14:creationId xmlns:p14="http://schemas.microsoft.com/office/powerpoint/2010/main" val="10204916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F0149-5F1D-DE2D-DF06-DB05B6D631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498A7-4695-4A7A-F6C1-28FDB91F040B}"/>
              </a:ext>
            </a:extLst>
          </p:cNvPr>
          <p:cNvSpPr>
            <a:spLocks noGrp="1"/>
          </p:cNvSpPr>
          <p:nvPr>
            <p:ph type="title"/>
          </p:nvPr>
        </p:nvSpPr>
        <p:spPr/>
        <p:txBody>
          <a:bodyPr/>
          <a:lstStyle/>
          <a:p>
            <a:r>
              <a:rPr lang="en-US" dirty="0"/>
              <a:t>Problems and Solutions</a:t>
            </a:r>
          </a:p>
        </p:txBody>
      </p:sp>
      <p:sp>
        <p:nvSpPr>
          <p:cNvPr id="3" name="Content Placeholder 2">
            <a:extLst>
              <a:ext uri="{FF2B5EF4-FFF2-40B4-BE49-F238E27FC236}">
                <a16:creationId xmlns:a16="http://schemas.microsoft.com/office/drawing/2014/main" id="{C661DC69-DB14-D005-80D8-CF50E5132D0E}"/>
              </a:ext>
            </a:extLst>
          </p:cNvPr>
          <p:cNvSpPr>
            <a:spLocks noGrp="1"/>
          </p:cNvSpPr>
          <p:nvPr>
            <p:ph idx="1"/>
          </p:nvPr>
        </p:nvSpPr>
        <p:spPr/>
        <p:txBody>
          <a:bodyPr>
            <a:normAutofit fontScale="25000" lnSpcReduction="20000"/>
          </a:bodyPr>
          <a:lstStyle/>
          <a:p>
            <a:r>
              <a:rPr lang="en-US" dirty="0"/>
              <a:t>#!/bin/bash</a:t>
            </a:r>
          </a:p>
          <a:p>
            <a:endParaRPr lang="en-US" dirty="0"/>
          </a:p>
          <a:p>
            <a:r>
              <a:rPr lang="en-US" dirty="0"/>
              <a:t># Function to search for roll number in student file</a:t>
            </a:r>
          </a:p>
          <a:p>
            <a:r>
              <a:rPr lang="en-US" dirty="0" err="1"/>
              <a:t>search_roll_number</a:t>
            </a:r>
            <a:r>
              <a:rPr lang="en-US" dirty="0"/>
              <a:t>() {</a:t>
            </a:r>
          </a:p>
          <a:p>
            <a:r>
              <a:rPr lang="en-US" dirty="0"/>
              <a:t>    </a:t>
            </a:r>
            <a:r>
              <a:rPr lang="en-US" dirty="0" err="1"/>
              <a:t>roll_number</a:t>
            </a:r>
            <a:r>
              <a:rPr lang="en-US" dirty="0"/>
              <a:t>="$1"</a:t>
            </a:r>
          </a:p>
          <a:p>
            <a:r>
              <a:rPr lang="en-US" dirty="0"/>
              <a:t>    found=false</a:t>
            </a:r>
          </a:p>
          <a:p>
            <a:r>
              <a:rPr lang="en-US" dirty="0"/>
              <a:t>    while read -r line; do</a:t>
            </a:r>
          </a:p>
          <a:p>
            <a:r>
              <a:rPr lang="en-US" dirty="0"/>
              <a:t>        </a:t>
            </a:r>
            <a:r>
              <a:rPr lang="en-US" dirty="0" err="1"/>
              <a:t>rno</a:t>
            </a:r>
            <a:r>
              <a:rPr lang="en-US" dirty="0"/>
              <a:t>=$(echo "$line" | cut -d ' ' -f 1)</a:t>
            </a:r>
          </a:p>
          <a:p>
            <a:r>
              <a:rPr lang="en-US" dirty="0"/>
              <a:t>        if [[ "$</a:t>
            </a:r>
            <a:r>
              <a:rPr lang="en-US" dirty="0" err="1"/>
              <a:t>rno</a:t>
            </a:r>
            <a:r>
              <a:rPr lang="en-US" dirty="0"/>
              <a:t>" == "$</a:t>
            </a:r>
            <a:r>
              <a:rPr lang="en-US" dirty="0" err="1"/>
              <a:t>roll_number</a:t>
            </a:r>
            <a:r>
              <a:rPr lang="en-US" dirty="0"/>
              <a:t>" ]]; then</a:t>
            </a:r>
          </a:p>
          <a:p>
            <a:r>
              <a:rPr lang="en-US" dirty="0"/>
              <a:t>            found=true</a:t>
            </a:r>
          </a:p>
          <a:p>
            <a:r>
              <a:rPr lang="en-US" dirty="0"/>
              <a:t>            name=$(echo "$line" | cut -d ' ' -f 2)</a:t>
            </a:r>
          </a:p>
          <a:p>
            <a:r>
              <a:rPr lang="en-US" dirty="0"/>
              <a:t>            percentage=$(echo "$line" | cut -d ' ' -f 7)</a:t>
            </a:r>
          </a:p>
          <a:p>
            <a:r>
              <a:rPr lang="en-US" dirty="0"/>
              <a:t>            grade=$(echo "$line" | cut -d ' ' -f 8)</a:t>
            </a:r>
          </a:p>
          <a:p>
            <a:r>
              <a:rPr lang="en-US" dirty="0"/>
              <a:t>            class=$(echo "$line" | cut -d ' ' -f 9)</a:t>
            </a:r>
          </a:p>
          <a:p>
            <a:r>
              <a:rPr lang="en-US" dirty="0"/>
              <a:t>            echo "Roll Number: $</a:t>
            </a:r>
            <a:r>
              <a:rPr lang="en-US" dirty="0" err="1"/>
              <a:t>roll_number</a:t>
            </a:r>
            <a:r>
              <a:rPr lang="en-US" dirty="0"/>
              <a:t>"</a:t>
            </a:r>
          </a:p>
          <a:p>
            <a:r>
              <a:rPr lang="en-US" dirty="0"/>
              <a:t>            echo "Name: $name"</a:t>
            </a:r>
          </a:p>
          <a:p>
            <a:r>
              <a:rPr lang="en-US" dirty="0"/>
              <a:t>            echo "Percentage: $percentage"</a:t>
            </a:r>
          </a:p>
          <a:p>
            <a:r>
              <a:rPr lang="en-US" dirty="0"/>
              <a:t>            echo "Grade: $grade"</a:t>
            </a:r>
          </a:p>
          <a:p>
            <a:r>
              <a:rPr lang="en-US" dirty="0"/>
              <a:t>            echo "Class: $class"</a:t>
            </a:r>
          </a:p>
          <a:p>
            <a:r>
              <a:rPr lang="en-US" dirty="0"/>
              <a:t>            break</a:t>
            </a:r>
          </a:p>
          <a:p>
            <a:r>
              <a:rPr lang="en-US" dirty="0"/>
              <a:t>        fi</a:t>
            </a:r>
          </a:p>
          <a:p>
            <a:r>
              <a:rPr lang="en-US" dirty="0"/>
              <a:t>    done &lt; student</a:t>
            </a:r>
          </a:p>
          <a:p>
            <a:r>
              <a:rPr lang="en-US" dirty="0"/>
              <a:t>    if [ "$found" == "false" ]; then</a:t>
            </a:r>
          </a:p>
          <a:p>
            <a:r>
              <a:rPr lang="en-US" dirty="0"/>
              <a:t>        echo "Roll number $</a:t>
            </a:r>
            <a:r>
              <a:rPr lang="en-US" dirty="0" err="1"/>
              <a:t>roll_number</a:t>
            </a:r>
            <a:r>
              <a:rPr lang="en-US" dirty="0"/>
              <a:t> not found."</a:t>
            </a:r>
          </a:p>
          <a:p>
            <a:r>
              <a:rPr lang="en-US" dirty="0"/>
              <a:t>    fi</a:t>
            </a:r>
          </a:p>
          <a:p>
            <a:r>
              <a:rPr lang="en-US" dirty="0"/>
              <a:t>}</a:t>
            </a:r>
          </a:p>
          <a:p>
            <a:endParaRPr lang="en-US" dirty="0"/>
          </a:p>
          <a:p>
            <a:r>
              <a:rPr lang="en-US" dirty="0"/>
              <a:t># Check if a roll number was provided as argument</a:t>
            </a:r>
          </a:p>
          <a:p>
            <a:r>
              <a:rPr lang="en-US" dirty="0"/>
              <a:t>if [ "$#" -ne 1 ]; then</a:t>
            </a:r>
          </a:p>
          <a:p>
            <a:r>
              <a:rPr lang="en-US" dirty="0"/>
              <a:t>    echo "Usage: $0 &lt;</a:t>
            </a:r>
            <a:r>
              <a:rPr lang="en-US" dirty="0" err="1"/>
              <a:t>roll_number</a:t>
            </a:r>
            <a:r>
              <a:rPr lang="en-US" dirty="0"/>
              <a:t>&gt;"</a:t>
            </a:r>
          </a:p>
          <a:p>
            <a:r>
              <a:rPr lang="en-US" dirty="0"/>
              <a:t>    exit 1</a:t>
            </a:r>
          </a:p>
          <a:p>
            <a:r>
              <a:rPr lang="en-US" dirty="0"/>
              <a:t>fi</a:t>
            </a:r>
          </a:p>
          <a:p>
            <a:endParaRPr lang="en-US" dirty="0"/>
          </a:p>
          <a:p>
            <a:r>
              <a:rPr lang="en-US" dirty="0"/>
              <a:t># Call search function with provided roll number</a:t>
            </a:r>
          </a:p>
          <a:p>
            <a:r>
              <a:rPr lang="en-US" dirty="0" err="1"/>
              <a:t>search_roll_number</a:t>
            </a:r>
            <a:r>
              <a:rPr lang="en-US"/>
              <a:t> "$1"</a:t>
            </a:r>
            <a:endParaRPr lang="en-US" dirty="0"/>
          </a:p>
        </p:txBody>
      </p:sp>
    </p:spTree>
    <p:extLst>
      <p:ext uri="{BB962C8B-B14F-4D97-AF65-F5344CB8AC3E}">
        <p14:creationId xmlns:p14="http://schemas.microsoft.com/office/powerpoint/2010/main" val="18868308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C1F1-D935-A6F4-5A7D-92AB85CB9F22}"/>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920EFC9A-2047-70E8-CAC7-00F56D67C70E}"/>
              </a:ext>
            </a:extLst>
          </p:cNvPr>
          <p:cNvSpPr>
            <a:spLocks noGrp="1"/>
          </p:cNvSpPr>
          <p:nvPr>
            <p:ph idx="1"/>
          </p:nvPr>
        </p:nvSpPr>
        <p:spPr/>
        <p:txBody>
          <a:bodyPr>
            <a:normAutofit lnSpcReduction="10000"/>
          </a:bodyPr>
          <a:lstStyle/>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Write a bash script to take input string from user.  Print output as follows.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	a) If all the characters in input string is upper case, print “Input String is in UPPER case”</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	b) If all the characters in input string is lower case, print “Input String is in LOWER case”</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	c) else print “Input String is in MIXED case”</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93806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C1F1-D935-A6F4-5A7D-92AB85CB9F22}"/>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920EFC9A-2047-70E8-CAC7-00F56D67C70E}"/>
              </a:ext>
            </a:extLst>
          </p:cNvPr>
          <p:cNvSpPr>
            <a:spLocks noGrp="1"/>
          </p:cNvSpPr>
          <p:nvPr>
            <p:ph idx="1"/>
          </p:nvPr>
        </p:nvSpPr>
        <p:spPr/>
        <p:txBody>
          <a:bodyPr>
            <a:normAutofit fontScale="55000" lnSpcReduction="20000"/>
          </a:bodyPr>
          <a:lstStyle/>
          <a:p>
            <a:r>
              <a:rPr lang="en-US" dirty="0"/>
              <a:t>#!/bin/bash</a:t>
            </a:r>
          </a:p>
          <a:p>
            <a:endParaRPr lang="en-US" dirty="0"/>
          </a:p>
          <a:p>
            <a:r>
              <a:rPr lang="en-US" dirty="0"/>
              <a:t>echo "Please enter a string: "</a:t>
            </a:r>
          </a:p>
          <a:p>
            <a:r>
              <a:rPr lang="en-US" dirty="0"/>
              <a:t>read input</a:t>
            </a:r>
          </a:p>
          <a:p>
            <a:endParaRPr lang="en-US" dirty="0"/>
          </a:p>
          <a:p>
            <a:r>
              <a:rPr lang="en-US" dirty="0"/>
              <a:t># Check if the input is all uppercase</a:t>
            </a:r>
          </a:p>
          <a:p>
            <a:r>
              <a:rPr lang="en-US" dirty="0"/>
              <a:t>if [[ $input == [A-Z]* ]]; then</a:t>
            </a:r>
          </a:p>
          <a:p>
            <a:r>
              <a:rPr lang="en-US" dirty="0"/>
              <a:t>  echo "The input is in all uppercase."</a:t>
            </a:r>
          </a:p>
          <a:p>
            <a:r>
              <a:rPr lang="en-US" dirty="0"/>
              <a:t># Check if the input is all lowercase</a:t>
            </a:r>
          </a:p>
          <a:p>
            <a:r>
              <a:rPr lang="en-US" dirty="0" err="1"/>
              <a:t>elif</a:t>
            </a:r>
            <a:r>
              <a:rPr lang="en-US" dirty="0"/>
              <a:t> [[ $input == [a-z]* ]]; then</a:t>
            </a:r>
          </a:p>
          <a:p>
            <a:r>
              <a:rPr lang="en-US" dirty="0"/>
              <a:t>  echo "The input is in all lowercase."</a:t>
            </a:r>
          </a:p>
          <a:p>
            <a:r>
              <a:rPr lang="en-US" dirty="0"/>
              <a:t># If it's not all uppercase or all lowercase, it must be mixed case</a:t>
            </a:r>
          </a:p>
          <a:p>
            <a:r>
              <a:rPr lang="en-US" dirty="0"/>
              <a:t>else</a:t>
            </a:r>
          </a:p>
          <a:p>
            <a:r>
              <a:rPr lang="en-US" dirty="0"/>
              <a:t>  echo "The input is in mixed case."</a:t>
            </a:r>
          </a:p>
          <a:p>
            <a:r>
              <a:rPr lang="en-US" dirty="0"/>
              <a:t>fi</a:t>
            </a:r>
          </a:p>
        </p:txBody>
      </p:sp>
      <p:sp>
        <p:nvSpPr>
          <p:cNvPr id="4" name="Callout: Line 3">
            <a:extLst>
              <a:ext uri="{FF2B5EF4-FFF2-40B4-BE49-F238E27FC236}">
                <a16:creationId xmlns:a16="http://schemas.microsoft.com/office/drawing/2014/main" id="{A5DCB19A-2C77-6B66-9EA6-1C558DCEF6B8}"/>
              </a:ext>
            </a:extLst>
          </p:cNvPr>
          <p:cNvSpPr/>
          <p:nvPr/>
        </p:nvSpPr>
        <p:spPr>
          <a:xfrm>
            <a:off x="6390168" y="365125"/>
            <a:ext cx="5433238" cy="5163805"/>
          </a:xfrm>
          <a:prstGeom prst="borderCallout1">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Note: Some shells allow the = operator to be used for string comparison instead of ==, but it is not recommended.</a:t>
            </a:r>
          </a:p>
          <a:p>
            <a:pPr algn="ctr"/>
            <a:endParaRPr lang="en-IN" sz="2400" dirty="0"/>
          </a:p>
          <a:p>
            <a:pPr algn="ctr"/>
            <a:r>
              <a:rPr lang="en-IN" sz="2400" dirty="0"/>
              <a:t>We should use = for assignment and == for comparison.</a:t>
            </a:r>
          </a:p>
          <a:p>
            <a:pPr algn="ctr"/>
            <a:endParaRPr lang="en-IN" sz="2400" dirty="0"/>
          </a:p>
          <a:p>
            <a:pPr algn="ctr"/>
            <a:r>
              <a:rPr lang="en-IN" sz="2400" dirty="0"/>
              <a:t>Example: </a:t>
            </a:r>
          </a:p>
          <a:p>
            <a:r>
              <a:rPr lang="en-IN" sz="2400" dirty="0" err="1"/>
              <a:t>my_variable</a:t>
            </a:r>
            <a:r>
              <a:rPr lang="en-IN" sz="2800" b="1" dirty="0"/>
              <a:t>=</a:t>
            </a:r>
            <a:r>
              <a:rPr lang="en-IN" sz="2400" dirty="0"/>
              <a:t>"Hello"</a:t>
            </a:r>
          </a:p>
          <a:p>
            <a:pPr algn="ctr"/>
            <a:r>
              <a:rPr lang="en-IN" sz="2400" dirty="0"/>
              <a:t>and </a:t>
            </a:r>
          </a:p>
          <a:p>
            <a:r>
              <a:rPr lang="en-US" sz="2400" dirty="0"/>
              <a:t>if [ "$string1" </a:t>
            </a:r>
            <a:r>
              <a:rPr lang="en-US" sz="2800" b="1" dirty="0"/>
              <a:t>==</a:t>
            </a:r>
            <a:r>
              <a:rPr lang="en-US" sz="2400" dirty="0"/>
              <a:t> "$string2" ]; then</a:t>
            </a:r>
          </a:p>
          <a:p>
            <a:r>
              <a:rPr lang="en-US" sz="2400" dirty="0"/>
              <a:t>    echo "Strings are equal.“</a:t>
            </a:r>
          </a:p>
          <a:p>
            <a:r>
              <a:rPr lang="en-US" sz="2400" dirty="0"/>
              <a:t>fi</a:t>
            </a:r>
          </a:p>
          <a:p>
            <a:pPr algn="ctr"/>
            <a:endParaRPr lang="en-IN" sz="2400" dirty="0"/>
          </a:p>
        </p:txBody>
      </p:sp>
    </p:spTree>
    <p:extLst>
      <p:ext uri="{BB962C8B-B14F-4D97-AF65-F5344CB8AC3E}">
        <p14:creationId xmlns:p14="http://schemas.microsoft.com/office/powerpoint/2010/main" val="4862029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7C76-DB6A-6822-CCDD-8B80178713DC}"/>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387FB887-FD2A-EE88-82E7-0FF8724DD149}"/>
              </a:ext>
            </a:extLst>
          </p:cNvPr>
          <p:cNvSpPr>
            <a:spLocks noGrp="1"/>
          </p:cNvSpPr>
          <p:nvPr>
            <p:ph idx="1"/>
          </p:nvPr>
        </p:nvSpPr>
        <p:spPr/>
        <p:txBody>
          <a:bodyPr>
            <a:normAutofit fontScale="77500" lnSpcReduction="20000"/>
          </a:bodyPr>
          <a:lstStyle/>
          <a:p>
            <a:r>
              <a:rPr lang="en-US" dirty="0"/>
              <a:t>Write a bash script to take input Number as upper limit from user.  </a:t>
            </a:r>
          </a:p>
          <a:p>
            <a:r>
              <a:rPr lang="en-US" dirty="0"/>
              <a:t>	a) Print the PID of the current script</a:t>
            </a:r>
          </a:p>
          <a:p>
            <a:r>
              <a:rPr lang="en-US" dirty="0"/>
              <a:t>	b) Print the Numbers in reverse till we reach zero </a:t>
            </a:r>
          </a:p>
          <a:p>
            <a:r>
              <a:rPr lang="en-US" dirty="0"/>
              <a:t>		</a:t>
            </a:r>
            <a:r>
              <a:rPr lang="en-US" dirty="0" err="1"/>
              <a:t>e.g</a:t>
            </a:r>
            <a:r>
              <a:rPr lang="en-US" dirty="0"/>
              <a:t>: If the user enters 5, print the numbers as below in separate lines</a:t>
            </a:r>
          </a:p>
          <a:p>
            <a:r>
              <a:rPr lang="en-US" dirty="0"/>
              <a:t>			5</a:t>
            </a:r>
          </a:p>
          <a:p>
            <a:r>
              <a:rPr lang="en-US" dirty="0"/>
              <a:t>			4</a:t>
            </a:r>
          </a:p>
          <a:p>
            <a:r>
              <a:rPr lang="en-US" dirty="0"/>
              <a:t>			3</a:t>
            </a:r>
          </a:p>
          <a:p>
            <a:r>
              <a:rPr lang="en-US" dirty="0"/>
              <a:t>			2</a:t>
            </a:r>
          </a:p>
          <a:p>
            <a:r>
              <a:rPr lang="en-US" dirty="0"/>
              <a:t>			1 </a:t>
            </a:r>
          </a:p>
          <a:p>
            <a:r>
              <a:rPr lang="en-US" dirty="0"/>
              <a:t>	c) Input Number range is greater than 1 and less than 100</a:t>
            </a:r>
          </a:p>
          <a:p>
            <a:r>
              <a:rPr lang="en-US" dirty="0"/>
              <a:t>	d) If user inputs number less than 1 or more than 100 print message “Input Number is Out of range”</a:t>
            </a:r>
          </a:p>
          <a:p>
            <a:endParaRPr lang="en-IN" dirty="0"/>
          </a:p>
        </p:txBody>
      </p:sp>
    </p:spTree>
    <p:extLst>
      <p:ext uri="{BB962C8B-B14F-4D97-AF65-F5344CB8AC3E}">
        <p14:creationId xmlns:p14="http://schemas.microsoft.com/office/powerpoint/2010/main" val="1646322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7C76-DB6A-6822-CCDD-8B80178713DC}"/>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387FB887-FD2A-EE88-82E7-0FF8724DD149}"/>
              </a:ext>
            </a:extLst>
          </p:cNvPr>
          <p:cNvSpPr>
            <a:spLocks noGrp="1"/>
          </p:cNvSpPr>
          <p:nvPr>
            <p:ph idx="1"/>
          </p:nvPr>
        </p:nvSpPr>
        <p:spPr/>
        <p:txBody>
          <a:bodyPr>
            <a:normAutofit fontScale="55000" lnSpcReduction="20000"/>
          </a:bodyPr>
          <a:lstStyle/>
          <a:p>
            <a:r>
              <a:rPr lang="en-IN" dirty="0"/>
              <a:t>#!/bin/bash</a:t>
            </a:r>
          </a:p>
          <a:p>
            <a:endParaRPr lang="en-IN" dirty="0"/>
          </a:p>
          <a:p>
            <a:r>
              <a:rPr lang="en-IN" dirty="0"/>
              <a:t>echo "Enter the upper limit:"</a:t>
            </a:r>
          </a:p>
          <a:p>
            <a:r>
              <a:rPr lang="en-IN" dirty="0"/>
              <a:t>read </a:t>
            </a:r>
            <a:r>
              <a:rPr lang="en-IN" dirty="0" err="1"/>
              <a:t>num</a:t>
            </a:r>
            <a:endParaRPr lang="en-IN" dirty="0"/>
          </a:p>
          <a:p>
            <a:endParaRPr lang="en-IN" dirty="0"/>
          </a:p>
          <a:p>
            <a:r>
              <a:rPr lang="en-IN" dirty="0"/>
              <a:t>if [ $</a:t>
            </a:r>
            <a:r>
              <a:rPr lang="en-IN" dirty="0" err="1"/>
              <a:t>num</a:t>
            </a:r>
            <a:r>
              <a:rPr lang="en-IN" dirty="0"/>
              <a:t> -</a:t>
            </a:r>
            <a:r>
              <a:rPr lang="en-IN" dirty="0" err="1"/>
              <a:t>lt</a:t>
            </a:r>
            <a:r>
              <a:rPr lang="en-IN" dirty="0"/>
              <a:t> 1 ] || [ $</a:t>
            </a:r>
            <a:r>
              <a:rPr lang="en-IN" dirty="0" err="1"/>
              <a:t>num</a:t>
            </a:r>
            <a:r>
              <a:rPr lang="en-IN" dirty="0"/>
              <a:t> -</a:t>
            </a:r>
            <a:r>
              <a:rPr lang="en-IN" dirty="0" err="1"/>
              <a:t>gt</a:t>
            </a:r>
            <a:r>
              <a:rPr lang="en-IN" dirty="0"/>
              <a:t> 100 ]</a:t>
            </a:r>
          </a:p>
          <a:p>
            <a:r>
              <a:rPr lang="en-IN" dirty="0"/>
              <a:t>then</a:t>
            </a:r>
          </a:p>
          <a:p>
            <a:r>
              <a:rPr lang="en-IN" dirty="0"/>
              <a:t>    echo "Input Number is Out of range"</a:t>
            </a:r>
          </a:p>
          <a:p>
            <a:r>
              <a:rPr lang="en-IN" dirty="0"/>
              <a:t>else</a:t>
            </a:r>
          </a:p>
          <a:p>
            <a:r>
              <a:rPr lang="en-IN" dirty="0"/>
              <a:t>    echo "PID of the current script: $$"</a:t>
            </a:r>
          </a:p>
          <a:p>
            <a:r>
              <a:rPr lang="en-IN" dirty="0"/>
              <a:t>    for (( </a:t>
            </a:r>
            <a:r>
              <a:rPr lang="en-IN" dirty="0" err="1"/>
              <a:t>i</a:t>
            </a:r>
            <a:r>
              <a:rPr lang="en-IN" dirty="0"/>
              <a:t>=$</a:t>
            </a:r>
            <a:r>
              <a:rPr lang="en-IN" dirty="0" err="1"/>
              <a:t>num</a:t>
            </a:r>
            <a:r>
              <a:rPr lang="en-IN" dirty="0"/>
              <a:t>; </a:t>
            </a:r>
            <a:r>
              <a:rPr lang="en-IN" dirty="0" err="1"/>
              <a:t>i</a:t>
            </a:r>
            <a:r>
              <a:rPr lang="en-IN" dirty="0"/>
              <a:t>&gt;=1; </a:t>
            </a:r>
            <a:r>
              <a:rPr lang="en-IN" dirty="0" err="1"/>
              <a:t>i</a:t>
            </a:r>
            <a:r>
              <a:rPr lang="en-IN" dirty="0"/>
              <a:t>-- ))</a:t>
            </a:r>
          </a:p>
          <a:p>
            <a:r>
              <a:rPr lang="en-IN" dirty="0"/>
              <a:t>    do</a:t>
            </a:r>
          </a:p>
          <a:p>
            <a:r>
              <a:rPr lang="en-IN" dirty="0"/>
              <a:t>        echo $</a:t>
            </a:r>
            <a:r>
              <a:rPr lang="en-IN" dirty="0" err="1"/>
              <a:t>i</a:t>
            </a:r>
            <a:endParaRPr lang="en-IN" dirty="0"/>
          </a:p>
          <a:p>
            <a:r>
              <a:rPr lang="en-IN" dirty="0"/>
              <a:t>    done</a:t>
            </a:r>
          </a:p>
          <a:p>
            <a:r>
              <a:rPr lang="en-IN" dirty="0"/>
              <a:t>fi</a:t>
            </a:r>
          </a:p>
          <a:p>
            <a:endParaRPr lang="en-IN" dirty="0"/>
          </a:p>
        </p:txBody>
      </p:sp>
      <p:sp>
        <p:nvSpPr>
          <p:cNvPr id="4" name="Callout: Line 3">
            <a:extLst>
              <a:ext uri="{FF2B5EF4-FFF2-40B4-BE49-F238E27FC236}">
                <a16:creationId xmlns:a16="http://schemas.microsoft.com/office/drawing/2014/main" id="{ACDBB6B1-96C5-1FC4-8ADA-86F270C2B4C6}"/>
              </a:ext>
            </a:extLst>
          </p:cNvPr>
          <p:cNvSpPr/>
          <p:nvPr/>
        </p:nvSpPr>
        <p:spPr>
          <a:xfrm>
            <a:off x="6411433" y="999461"/>
            <a:ext cx="4816548" cy="2743200"/>
          </a:xfrm>
          <a:prstGeom prst="borderCallout1">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800" b="1" dirty="0"/>
              <a:t>$$</a:t>
            </a:r>
            <a:r>
              <a:rPr lang="en-IN" sz="2800" dirty="0"/>
              <a:t> is a special shell variable that represents the PID of the current running script</a:t>
            </a:r>
          </a:p>
        </p:txBody>
      </p:sp>
    </p:spTree>
    <p:extLst>
      <p:ext uri="{BB962C8B-B14F-4D97-AF65-F5344CB8AC3E}">
        <p14:creationId xmlns:p14="http://schemas.microsoft.com/office/powerpoint/2010/main" val="321756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126D-CB4D-4196-8CB2-A6BC9CE7FD8F}"/>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BAE7F78C-66A5-AF3D-AE30-571D2780D4C2}"/>
              </a:ext>
            </a:extLst>
          </p:cNvPr>
          <p:cNvSpPr>
            <a:spLocks noGrp="1"/>
          </p:cNvSpPr>
          <p:nvPr>
            <p:ph idx="1"/>
          </p:nvPr>
        </p:nvSpPr>
        <p:spPr/>
        <p:txBody>
          <a:bodyPr>
            <a:normAutofit/>
          </a:bodyPr>
          <a:lstStyle/>
          <a:p>
            <a:pPr>
              <a:lnSpc>
                <a:spcPct val="107000"/>
              </a:lnSpc>
              <a:spcAft>
                <a:spcPts val="800"/>
              </a:spcAft>
            </a:pPr>
            <a:r>
              <a:rPr lang="en-US" kern="100" dirty="0">
                <a:effectLst/>
                <a:latin typeface="Calibri" panose="020F0502020204030204" pitchFamily="34" charset="0"/>
                <a:ea typeface="Calibri" panose="020F0502020204030204" pitchFamily="34" charset="0"/>
                <a:cs typeface="Mangal" panose="02040503050203030202" pitchFamily="18" charset="0"/>
              </a:rPr>
              <a:t>Write a bash script to take two input string from user. Print the output as follows </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00" dirty="0">
                <a:effectLst/>
                <a:latin typeface="Calibri" panose="020F0502020204030204" pitchFamily="34" charset="0"/>
                <a:ea typeface="Calibri" panose="020F0502020204030204" pitchFamily="34" charset="0"/>
                <a:cs typeface="Mangal" panose="02040503050203030202" pitchFamily="18" charset="0"/>
              </a:rPr>
              <a:t>	a) If the input string 1 and input String 2 matches, Print “The TWO STRING matches”. The match should not be case sensitive. Means Input String 1 is  “SPARK” and input 2 string is “Spark”, still it should print “The TWO STRING matches”.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00" dirty="0">
                <a:effectLst/>
                <a:latin typeface="Calibri" panose="020F0502020204030204" pitchFamily="34" charset="0"/>
                <a:ea typeface="Calibri" panose="020F0502020204030204" pitchFamily="34" charset="0"/>
                <a:cs typeface="Mangal" panose="02040503050203030202" pitchFamily="18" charset="0"/>
              </a:rPr>
              <a:t>	b) If the input string 1 and input String 2 does not match, Print “The TWO STRING DOES NOT match”</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sz="4000" dirty="0"/>
          </a:p>
        </p:txBody>
      </p:sp>
    </p:spTree>
    <p:extLst>
      <p:ext uri="{BB962C8B-B14F-4D97-AF65-F5344CB8AC3E}">
        <p14:creationId xmlns:p14="http://schemas.microsoft.com/office/powerpoint/2010/main" val="9486801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126D-CB4D-4196-8CB2-A6BC9CE7FD8F}"/>
              </a:ext>
            </a:extLst>
          </p:cNvPr>
          <p:cNvSpPr>
            <a:spLocks noGrp="1"/>
          </p:cNvSpPr>
          <p:nvPr>
            <p:ph type="title"/>
          </p:nvPr>
        </p:nvSpPr>
        <p:spPr/>
        <p:txBody>
          <a:bodyPr/>
          <a:lstStyle/>
          <a:p>
            <a:r>
              <a:rPr lang="en-IN" dirty="0"/>
              <a:t>Past Lab Exam Question</a:t>
            </a:r>
          </a:p>
        </p:txBody>
      </p:sp>
      <p:sp>
        <p:nvSpPr>
          <p:cNvPr id="3" name="Content Placeholder 2">
            <a:extLst>
              <a:ext uri="{FF2B5EF4-FFF2-40B4-BE49-F238E27FC236}">
                <a16:creationId xmlns:a16="http://schemas.microsoft.com/office/drawing/2014/main" id="{BAE7F78C-66A5-AF3D-AE30-571D2780D4C2}"/>
              </a:ext>
            </a:extLst>
          </p:cNvPr>
          <p:cNvSpPr>
            <a:spLocks noGrp="1"/>
          </p:cNvSpPr>
          <p:nvPr>
            <p:ph idx="1"/>
          </p:nvPr>
        </p:nvSpPr>
        <p:spPr/>
        <p:txBody>
          <a:bodyPr>
            <a:normAutofit fontScale="55000" lnSpcReduction="20000"/>
          </a:bodyPr>
          <a:lstStyle/>
          <a:p>
            <a:r>
              <a:rPr lang="en-US" dirty="0"/>
              <a:t>#!/bin/bash</a:t>
            </a:r>
          </a:p>
          <a:p>
            <a:endParaRPr lang="en-US" dirty="0"/>
          </a:p>
          <a:p>
            <a:r>
              <a:rPr lang="en-US" dirty="0"/>
              <a:t>echo "Enter the first string:"</a:t>
            </a:r>
          </a:p>
          <a:p>
            <a:r>
              <a:rPr lang="en-US" dirty="0"/>
              <a:t>read str1</a:t>
            </a:r>
          </a:p>
          <a:p>
            <a:endParaRPr lang="en-US" dirty="0"/>
          </a:p>
          <a:p>
            <a:r>
              <a:rPr lang="en-US" dirty="0"/>
              <a:t>echo "Enter the second string:"</a:t>
            </a:r>
          </a:p>
          <a:p>
            <a:r>
              <a:rPr lang="en-US" dirty="0"/>
              <a:t>read str2</a:t>
            </a:r>
          </a:p>
          <a:p>
            <a:endParaRPr lang="en-US" dirty="0"/>
          </a:p>
          <a:p>
            <a:r>
              <a:rPr lang="en-US" dirty="0"/>
              <a:t>if [ "${str1,,}" == "${str2,,}" ]</a:t>
            </a:r>
          </a:p>
          <a:p>
            <a:r>
              <a:rPr lang="en-US" dirty="0"/>
              <a:t>then</a:t>
            </a:r>
          </a:p>
          <a:p>
            <a:r>
              <a:rPr lang="en-US" dirty="0"/>
              <a:t>    echo "The TWO STRINGS MATCH"</a:t>
            </a:r>
          </a:p>
          <a:p>
            <a:r>
              <a:rPr lang="en-US" dirty="0"/>
              <a:t>else</a:t>
            </a:r>
          </a:p>
          <a:p>
            <a:r>
              <a:rPr lang="en-US" dirty="0"/>
              <a:t>    echo "The TWO STRINGS DO NOT MATCH"</a:t>
            </a:r>
          </a:p>
          <a:p>
            <a:r>
              <a:rPr lang="en-US" dirty="0"/>
              <a:t>fi</a:t>
            </a:r>
          </a:p>
          <a:p>
            <a:endParaRPr lang="en-IN" dirty="0"/>
          </a:p>
        </p:txBody>
      </p:sp>
      <p:sp>
        <p:nvSpPr>
          <p:cNvPr id="4" name="TextBox 3">
            <a:extLst>
              <a:ext uri="{FF2B5EF4-FFF2-40B4-BE49-F238E27FC236}">
                <a16:creationId xmlns:a16="http://schemas.microsoft.com/office/drawing/2014/main" id="{63BB8C1C-31CC-FBAB-B54C-5DC54DA49583}"/>
              </a:ext>
            </a:extLst>
          </p:cNvPr>
          <p:cNvSpPr txBox="1"/>
          <p:nvPr/>
        </p:nvSpPr>
        <p:spPr>
          <a:xfrm>
            <a:off x="5252484" y="2185220"/>
            <a:ext cx="6783572" cy="2677656"/>
          </a:xfrm>
          <a:prstGeom prst="rect">
            <a:avLst/>
          </a:prstGeom>
          <a:noFill/>
        </p:spPr>
        <p:txBody>
          <a:bodyPr wrap="square" rtlCol="0">
            <a:spAutoFit/>
          </a:bodyPr>
          <a:lstStyle/>
          <a:p>
            <a:r>
              <a:rPr lang="en-US" sz="2800" dirty="0">
                <a:solidFill>
                  <a:schemeClr val="accent4">
                    <a:lumMod val="60000"/>
                    <a:lumOff val="40000"/>
                  </a:schemeClr>
                </a:solidFill>
              </a:rPr>
              <a:t>"${str1,,}"</a:t>
            </a:r>
            <a:r>
              <a:rPr lang="en-US" sz="2800" dirty="0"/>
              <a:t>: converts the string to lowercase</a:t>
            </a:r>
          </a:p>
          <a:p>
            <a:endParaRPr lang="en-US" sz="2800" dirty="0"/>
          </a:p>
          <a:p>
            <a:r>
              <a:rPr lang="en-US" sz="2800" dirty="0">
                <a:solidFill>
                  <a:schemeClr val="accent4">
                    <a:lumMod val="60000"/>
                    <a:lumOff val="40000"/>
                  </a:schemeClr>
                </a:solidFill>
              </a:rPr>
              <a:t>==</a:t>
            </a:r>
            <a:r>
              <a:rPr lang="en-US" sz="2800" dirty="0"/>
              <a:t>: checks if two strings are equal</a:t>
            </a:r>
          </a:p>
          <a:p>
            <a:endParaRPr lang="en-IN" sz="2800" dirty="0"/>
          </a:p>
          <a:p>
            <a:r>
              <a:rPr lang="en-IN" sz="2800" dirty="0">
                <a:solidFill>
                  <a:schemeClr val="accent4">
                    <a:lumMod val="60000"/>
                    <a:lumOff val="40000"/>
                  </a:schemeClr>
                </a:solidFill>
              </a:rPr>
              <a:t>"${input^^}“: </a:t>
            </a:r>
            <a:r>
              <a:rPr lang="en-IN" sz="2800" dirty="0"/>
              <a:t>converts the string to uppercase</a:t>
            </a:r>
          </a:p>
        </p:txBody>
      </p:sp>
    </p:spTree>
    <p:extLst>
      <p:ext uri="{BB962C8B-B14F-4D97-AF65-F5344CB8AC3E}">
        <p14:creationId xmlns:p14="http://schemas.microsoft.com/office/powerpoint/2010/main" val="5254337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126D-CB4D-4196-8CB2-A6BC9CE7FD8F}"/>
              </a:ext>
            </a:extLst>
          </p:cNvPr>
          <p:cNvSpPr>
            <a:spLocks noGrp="1"/>
          </p:cNvSpPr>
          <p:nvPr>
            <p:ph type="title"/>
          </p:nvPr>
        </p:nvSpPr>
        <p:spPr/>
        <p:txBody>
          <a:bodyPr/>
          <a:lstStyle/>
          <a:p>
            <a:r>
              <a:rPr lang="en-IN" dirty="0"/>
              <a:t>Past Lab Exam Question: Another Solution for the Same Problem</a:t>
            </a:r>
          </a:p>
        </p:txBody>
      </p:sp>
      <p:sp>
        <p:nvSpPr>
          <p:cNvPr id="3" name="Content Placeholder 2">
            <a:extLst>
              <a:ext uri="{FF2B5EF4-FFF2-40B4-BE49-F238E27FC236}">
                <a16:creationId xmlns:a16="http://schemas.microsoft.com/office/drawing/2014/main" id="{BAE7F78C-66A5-AF3D-AE30-571D2780D4C2}"/>
              </a:ext>
            </a:extLst>
          </p:cNvPr>
          <p:cNvSpPr>
            <a:spLocks noGrp="1"/>
          </p:cNvSpPr>
          <p:nvPr>
            <p:ph idx="1"/>
          </p:nvPr>
        </p:nvSpPr>
        <p:spPr/>
        <p:txBody>
          <a:bodyPr>
            <a:normAutofit fontScale="40000" lnSpcReduction="20000"/>
          </a:bodyPr>
          <a:lstStyle/>
          <a:p>
            <a:r>
              <a:rPr lang="en-US" dirty="0"/>
              <a:t>#!/bin/bash</a:t>
            </a:r>
          </a:p>
          <a:p>
            <a:endParaRPr lang="en-US" dirty="0"/>
          </a:p>
          <a:p>
            <a:r>
              <a:rPr lang="en-US" dirty="0"/>
              <a:t>echo "Enter the first string:"</a:t>
            </a:r>
          </a:p>
          <a:p>
            <a:r>
              <a:rPr lang="en-US" dirty="0"/>
              <a:t>read string1</a:t>
            </a:r>
          </a:p>
          <a:p>
            <a:endParaRPr lang="en-US" dirty="0"/>
          </a:p>
          <a:p>
            <a:r>
              <a:rPr lang="en-US" dirty="0"/>
              <a:t>echo "Enter the second string:"</a:t>
            </a:r>
          </a:p>
          <a:p>
            <a:r>
              <a:rPr lang="en-US" dirty="0"/>
              <a:t>read string2</a:t>
            </a:r>
          </a:p>
          <a:p>
            <a:endParaRPr lang="en-US" dirty="0"/>
          </a:p>
          <a:p>
            <a:r>
              <a:rPr lang="en-US" dirty="0"/>
              <a:t># Convert both strings to lowercase and compare</a:t>
            </a:r>
          </a:p>
          <a:p>
            <a:r>
              <a:rPr lang="en-US" dirty="0"/>
              <a:t>lowercase_string1=$(echo "$string1" | tr '[:upper:]' '[:lower:]')</a:t>
            </a:r>
          </a:p>
          <a:p>
            <a:r>
              <a:rPr lang="en-US" dirty="0"/>
              <a:t>lowercase_string2=$(echo "$string2" | tr '[:upper:]' '[:lower:]')</a:t>
            </a:r>
          </a:p>
          <a:p>
            <a:endParaRPr lang="en-US" dirty="0"/>
          </a:p>
          <a:p>
            <a:r>
              <a:rPr lang="en-US" dirty="0"/>
              <a:t>if [ "$lowercase_string1" == "$lowercase_string2" ]; then</a:t>
            </a:r>
          </a:p>
          <a:p>
            <a:r>
              <a:rPr lang="en-US" dirty="0"/>
              <a:t>  echo "The strings are equal (case-insensitive)."</a:t>
            </a:r>
          </a:p>
          <a:p>
            <a:r>
              <a:rPr lang="en-US" dirty="0"/>
              <a:t>else</a:t>
            </a:r>
          </a:p>
          <a:p>
            <a:r>
              <a:rPr lang="en-US" dirty="0"/>
              <a:t>  echo "The strings are not equal (case-insensitive)."</a:t>
            </a:r>
          </a:p>
          <a:p>
            <a:r>
              <a:rPr lang="en-US" dirty="0"/>
              <a:t>fi</a:t>
            </a:r>
          </a:p>
        </p:txBody>
      </p:sp>
    </p:spTree>
    <p:extLst>
      <p:ext uri="{BB962C8B-B14F-4D97-AF65-F5344CB8AC3E}">
        <p14:creationId xmlns:p14="http://schemas.microsoft.com/office/powerpoint/2010/main" val="8240717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19881</TotalTime>
  <Words>15725</Words>
  <Application>Microsoft Office PowerPoint</Application>
  <PresentationFormat>Widescreen</PresentationFormat>
  <Paragraphs>2159</Paragraphs>
  <Slides>236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236</vt:i4>
      </vt:variant>
    </vt:vector>
  </HeadingPairs>
  <TitlesOfParts>
    <vt:vector size="246" baseType="lpstr">
      <vt:lpstr>Arial</vt:lpstr>
      <vt:lpstr>Calibri</vt:lpstr>
      <vt:lpstr>Calibri Light</vt:lpstr>
      <vt:lpstr>Franklin Gothic Book</vt:lpstr>
      <vt:lpstr>Lucida Sans Unicode</vt:lpstr>
      <vt:lpstr>roboto</vt:lpstr>
      <vt:lpstr>Söhne</vt:lpstr>
      <vt:lpstr>Söhne Mono</vt:lpstr>
      <vt:lpstr>Times New Roman</vt:lpstr>
      <vt:lpstr>Office Theme</vt:lpstr>
      <vt:lpstr>Concepts of Operating Systems</vt:lpstr>
      <vt:lpstr>Session 1: Introduction to Operating Systems</vt:lpstr>
      <vt:lpstr>Computer Basics</vt:lpstr>
      <vt:lpstr>Main Components</vt:lpstr>
      <vt:lpstr>Program Execution</vt:lpstr>
      <vt:lpstr>Why Operating Systems?</vt:lpstr>
      <vt:lpstr>Why Operating Systems?</vt:lpstr>
      <vt:lpstr>Program and Process</vt:lpstr>
      <vt:lpstr>Why Operating Systems?</vt:lpstr>
      <vt:lpstr>Introduction to OS Concepts</vt:lpstr>
      <vt:lpstr>Different Components of an OS</vt:lpstr>
      <vt:lpstr>Examples of OS</vt:lpstr>
      <vt:lpstr>Kernel</vt:lpstr>
      <vt:lpstr>User Mode and Kernel Mode</vt:lpstr>
      <vt:lpstr>User Mode and Kernel Mode</vt:lpstr>
      <vt:lpstr>User Mode to Kernel Mode Transition</vt:lpstr>
      <vt:lpstr>Interrupt</vt:lpstr>
      <vt:lpstr>Session 2: Introduction to Linux</vt:lpstr>
      <vt:lpstr>Linux History</vt:lpstr>
      <vt:lpstr>Installing Linux – Multiple Options</vt:lpstr>
      <vt:lpstr>Linux Distributions (“Distros”)</vt:lpstr>
      <vt:lpstr>Linux Command Line</vt:lpstr>
      <vt:lpstr>The Shell Prompt</vt:lpstr>
      <vt:lpstr>Processes</vt:lpstr>
      <vt:lpstr>Linux Processes</vt:lpstr>
      <vt:lpstr>Killing a Process</vt:lpstr>
      <vt:lpstr>Data Streams and Piping</vt:lpstr>
      <vt:lpstr>File and Directory Management</vt:lpstr>
      <vt:lpstr>Directory Structure</vt:lpstr>
      <vt:lpstr>File and Directory Commands</vt:lpstr>
      <vt:lpstr>Linux Editors</vt:lpstr>
      <vt:lpstr>The vi Editor</vt:lpstr>
      <vt:lpstr>Using vi</vt:lpstr>
      <vt:lpstr>Moving First Three Lines of a File to its End in vi</vt:lpstr>
      <vt:lpstr>Copy the 5th line and paste it above the first line in vi</vt:lpstr>
      <vt:lpstr>Find and Replace in vi</vt:lpstr>
      <vt:lpstr>Counting Number of Lines in a File, etc</vt:lpstr>
      <vt:lpstr>Counting Number of Lines in a File, etc</vt:lpstr>
      <vt:lpstr>Counting Number of Lines in a File, etc</vt:lpstr>
      <vt:lpstr>File inode and links</vt:lpstr>
      <vt:lpstr>Example</vt:lpstr>
      <vt:lpstr>The who Command</vt:lpstr>
      <vt:lpstr>The date Command</vt:lpstr>
      <vt:lpstr>Examples</vt:lpstr>
      <vt:lpstr>Examples</vt:lpstr>
      <vt:lpstr>Examples</vt:lpstr>
      <vt:lpstr>su and sudo Commands</vt:lpstr>
      <vt:lpstr>File Permissions</vt:lpstr>
      <vt:lpstr>Numeric File Permissions</vt:lpstr>
      <vt:lpstr>User and Group Concepts</vt:lpstr>
      <vt:lpstr>The chmod command</vt:lpstr>
      <vt:lpstr>The Global Regular Expression Print (grep) Command</vt:lpstr>
      <vt:lpstr>Past Exam Question</vt:lpstr>
      <vt:lpstr>find Command</vt:lpstr>
      <vt:lpstr>Additional Commands With the find Command</vt:lpstr>
      <vt:lpstr>Problems: find Command</vt:lpstr>
      <vt:lpstr>Shell Scripts</vt:lpstr>
      <vt:lpstr>What is a Shell Script?</vt:lpstr>
      <vt:lpstr>PS Variables</vt:lpstr>
      <vt:lpstr>PS1: Default Interaction Prompt </vt:lpstr>
      <vt:lpstr>PS2</vt:lpstr>
      <vt:lpstr>The select Command and the PS3 (Prompt for Select command) Variable</vt:lpstr>
      <vt:lpstr>Variables</vt:lpstr>
      <vt:lpstr>Wildcards</vt:lpstr>
      <vt:lpstr>Wildcards</vt:lpstr>
      <vt:lpstr>Wildcard Examples</vt:lpstr>
      <vt:lpstr>Character Classes</vt:lpstr>
      <vt:lpstr>Using Character Classes in Shell Commands</vt:lpstr>
      <vt:lpstr>Regular Expressions</vt:lpstr>
      <vt:lpstr>Session 3: Shell Programming</vt:lpstr>
      <vt:lpstr>Variables</vt:lpstr>
      <vt:lpstr>Conditions – if Statement</vt:lpstr>
      <vt:lpstr>Same Example using if-else</vt:lpstr>
      <vt:lpstr>Check If a Number is Even or Odd</vt:lpstr>
      <vt:lpstr>if-elif-else</vt:lpstr>
      <vt:lpstr>Max of three numbers</vt:lpstr>
      <vt:lpstr>String Comparison</vt:lpstr>
      <vt:lpstr>Calculate Average using Bash Calculator</vt:lpstr>
      <vt:lpstr>Input Must Have All Alphabets</vt:lpstr>
      <vt:lpstr>Accept Only a 10-Digit Phone Number</vt:lpstr>
      <vt:lpstr>Shell Program Containing Many File Operations</vt:lpstr>
      <vt:lpstr>C-Style for Loop</vt:lpstr>
      <vt:lpstr>while Command</vt:lpstr>
      <vt:lpstr>break Example</vt:lpstr>
      <vt:lpstr>Problems and Solutions</vt:lpstr>
      <vt:lpstr>Problems and Solutions</vt:lpstr>
      <vt:lpstr>Problems and Solutions</vt:lpstr>
      <vt:lpstr>Problems and Solutions</vt:lpstr>
      <vt:lpstr>Problems and Solutions</vt:lpstr>
      <vt:lpstr>Problems and Solutions</vt:lpstr>
      <vt:lpstr>Problems and Solutions</vt:lpstr>
      <vt:lpstr>Problems and Solutions</vt:lpstr>
      <vt:lpstr>Past Lab Exam Question</vt:lpstr>
      <vt:lpstr>Past Lab Exam Question</vt:lpstr>
      <vt:lpstr>Past Lab Exam Question</vt:lpstr>
      <vt:lpstr>Past Lab Exam Question</vt:lpstr>
      <vt:lpstr>Past Lab Exam Question</vt:lpstr>
      <vt:lpstr>Past Lab Exam Question</vt:lpstr>
      <vt:lpstr>Past Lab Exam Question: Another Solution for the Same Problem</vt:lpstr>
      <vt:lpstr>sed</vt:lpstr>
      <vt:lpstr>sed Example</vt:lpstr>
      <vt:lpstr>sed Examples</vt:lpstr>
      <vt:lpstr>sed and Delete</vt:lpstr>
      <vt:lpstr>sed and Insert</vt:lpstr>
      <vt:lpstr>View a Range of Lines</vt:lpstr>
      <vt:lpstr>sed | More Examples</vt:lpstr>
      <vt:lpstr>sed | More Examples</vt:lpstr>
      <vt:lpstr>Adding Users</vt:lpstr>
      <vt:lpstr>Removing Users</vt:lpstr>
      <vt:lpstr>Changing File Ownership</vt:lpstr>
      <vt:lpstr>Past Lab Exam Questions</vt:lpstr>
      <vt:lpstr>Another solution</vt:lpstr>
      <vt:lpstr>Past Lab Exam Question</vt:lpstr>
      <vt:lpstr>Past Lab Exam Question</vt:lpstr>
      <vt:lpstr>FTP, Telnet, etc</vt:lpstr>
      <vt:lpstr>FTP Concept</vt:lpstr>
      <vt:lpstr>FTP (File Transfer Protocol)</vt:lpstr>
      <vt:lpstr>Setting up FTP Server on Ubuntu (on VirtualBox)</vt:lpstr>
      <vt:lpstr>Setting up FTP Server on Ubuntu</vt:lpstr>
      <vt:lpstr>Accessing the FTP Server from our Windows Machine</vt:lpstr>
      <vt:lpstr>Accessing the FTP Server from our Windows Machine</vt:lpstr>
      <vt:lpstr>Checking for Files</vt:lpstr>
      <vt:lpstr>Now Check in Windows FTP Client</vt:lpstr>
      <vt:lpstr>Download a File using FTP</vt:lpstr>
      <vt:lpstr>Telnet and SSH</vt:lpstr>
      <vt:lpstr>Setting up Telnet Server on Ubuntu</vt:lpstr>
      <vt:lpstr>Accessing Telnet from Windows</vt:lpstr>
      <vt:lpstr>Setting up SSH on Ubuntu Server</vt:lpstr>
      <vt:lpstr>Access SSH using Putty</vt:lpstr>
      <vt:lpstr>Process Management</vt:lpstr>
      <vt:lpstr>Program and Process</vt:lpstr>
      <vt:lpstr>Process Concept</vt:lpstr>
      <vt:lpstr>Registers</vt:lpstr>
      <vt:lpstr>Process</vt:lpstr>
      <vt:lpstr>Process versus Thread</vt:lpstr>
      <vt:lpstr>Process versus Thread</vt:lpstr>
      <vt:lpstr>Why Multithreading?</vt:lpstr>
      <vt:lpstr>Single Threaded Web Server</vt:lpstr>
      <vt:lpstr>Multi-Threaded Web Server</vt:lpstr>
      <vt:lpstr>Multi-Threaded Web Server – Apache Tomcat</vt:lpstr>
      <vt:lpstr>Many Processes, One Processor (CPU)</vt:lpstr>
      <vt:lpstr>Process Management</vt:lpstr>
      <vt:lpstr>Process in Memory</vt:lpstr>
      <vt:lpstr>Process States</vt:lpstr>
      <vt:lpstr>Process Control Block (PCB)</vt:lpstr>
      <vt:lpstr>Process Scheduling</vt:lpstr>
      <vt:lpstr>Process Scheduling</vt:lpstr>
      <vt:lpstr>Scheduling Queues</vt:lpstr>
      <vt:lpstr>Process Scheduling</vt:lpstr>
      <vt:lpstr>Scheduling Queues</vt:lpstr>
      <vt:lpstr>Scheduler Types</vt:lpstr>
      <vt:lpstr>Long Term Scheduler</vt:lpstr>
      <vt:lpstr>Short Term Scheduler</vt:lpstr>
      <vt:lpstr>Medium Term Scheduler</vt:lpstr>
      <vt:lpstr>CPU Scheduling (i.e. Short Term Scheduling)</vt:lpstr>
      <vt:lpstr>Criteria for a Good CPU Scheduling Algorithm</vt:lpstr>
      <vt:lpstr>Context Switch</vt:lpstr>
      <vt:lpstr>Process Timings</vt:lpstr>
      <vt:lpstr>Important Point about Waiting Time</vt:lpstr>
      <vt:lpstr>Scheduling Algorithms</vt:lpstr>
      <vt:lpstr>First Come First Serve (FCFS)</vt:lpstr>
      <vt:lpstr>Example</vt:lpstr>
      <vt:lpstr>Example</vt:lpstr>
      <vt:lpstr>Round Robin (RR)</vt:lpstr>
      <vt:lpstr>Round Robin (RR) – Key Points</vt:lpstr>
      <vt:lpstr>Round Robin (RR) Example</vt:lpstr>
      <vt:lpstr>Explanation</vt:lpstr>
      <vt:lpstr>Solution</vt:lpstr>
      <vt:lpstr>Exercise</vt:lpstr>
      <vt:lpstr>Solution</vt:lpstr>
      <vt:lpstr>Round Robin – Summary</vt:lpstr>
      <vt:lpstr>Priority Scheduling</vt:lpstr>
      <vt:lpstr>Example</vt:lpstr>
      <vt:lpstr>Solution</vt:lpstr>
      <vt:lpstr>Problem</vt:lpstr>
      <vt:lpstr>Priority Scheduling – Points</vt:lpstr>
      <vt:lpstr>Shortest Job First (SJF)</vt:lpstr>
      <vt:lpstr>Example</vt:lpstr>
      <vt:lpstr>Example</vt:lpstr>
      <vt:lpstr>Linux Processes</vt:lpstr>
      <vt:lpstr>Foreground and Background Processes</vt:lpstr>
      <vt:lpstr>Example</vt:lpstr>
      <vt:lpstr>Linux Process Management Commands</vt:lpstr>
      <vt:lpstr>Linux Process Management Commands</vt:lpstr>
      <vt:lpstr>Signals and Killing Processes</vt:lpstr>
      <vt:lpstr>Signals and Kill Example</vt:lpstr>
      <vt:lpstr>Signals and Kill Example – Different Syntax</vt:lpstr>
      <vt:lpstr>Memory Management</vt:lpstr>
      <vt:lpstr>Memory</vt:lpstr>
      <vt:lpstr>Memory Hierarchy</vt:lpstr>
      <vt:lpstr>Memory Types</vt:lpstr>
      <vt:lpstr>Static RAM (SRAM)</vt:lpstr>
      <vt:lpstr>Dynamic RAM (DRAM)</vt:lpstr>
      <vt:lpstr>Read Only Memory (ROM)</vt:lpstr>
      <vt:lpstr>Relocation</vt:lpstr>
      <vt:lpstr>Base and Limit Register</vt:lpstr>
      <vt:lpstr>Memory and Protection: Example</vt:lpstr>
      <vt:lpstr>Trap</vt:lpstr>
      <vt:lpstr>Logical and Physical Address Space</vt:lpstr>
      <vt:lpstr>Contiguous and Dynamic Memory Allocation</vt:lpstr>
      <vt:lpstr>Contiguous Memory Allocation</vt:lpstr>
      <vt:lpstr>Dynamic Memory Allocation</vt:lpstr>
      <vt:lpstr>Fragmentation</vt:lpstr>
      <vt:lpstr>Compaction</vt:lpstr>
      <vt:lpstr>Segmentation</vt:lpstr>
      <vt:lpstr>Segmentation</vt:lpstr>
      <vt:lpstr>Segmentation</vt:lpstr>
      <vt:lpstr>Segmentation Example</vt:lpstr>
      <vt:lpstr>Segmentation Example</vt:lpstr>
      <vt:lpstr>Virtual Memory and Paging</vt:lpstr>
      <vt:lpstr>Virtual memory – The need</vt:lpstr>
      <vt:lpstr>Main Memory and Addressable Memory</vt:lpstr>
      <vt:lpstr>Separating address space and memory locations – Virtual Memory!</vt:lpstr>
      <vt:lpstr>Virtual Memory – Benefits</vt:lpstr>
      <vt:lpstr>Page Mapping Table or Page Table</vt:lpstr>
      <vt:lpstr>Page Replacement – Basic idea</vt:lpstr>
      <vt:lpstr>Shared Pages</vt:lpstr>
      <vt:lpstr>Throttling</vt:lpstr>
      <vt:lpstr>Deadlocks</vt:lpstr>
      <vt:lpstr>Deadlock</vt:lpstr>
      <vt:lpstr>Four Simultaneous Necessary Conditions for a Deadlock</vt:lpstr>
      <vt:lpstr>Deadlock Prevention and Avoidance</vt:lpstr>
      <vt:lpstr>Deadlock Prevention</vt:lpstr>
      <vt:lpstr>Deadlock Prevention</vt:lpstr>
      <vt:lpstr>Deadlock Prevention</vt:lpstr>
      <vt:lpstr>Deadlock Prevention</vt:lpstr>
      <vt:lpstr>Deadlock Avoidance</vt:lpstr>
      <vt:lpstr>Semaphore</vt:lpstr>
      <vt:lpstr>Semaphore Example</vt:lpstr>
      <vt:lpstr>Producer-Consumer Problem</vt:lpstr>
      <vt:lpstr>Mutual Exclusion (Mutex)</vt:lpstr>
      <vt:lpstr>Need for Synchronization</vt:lpstr>
      <vt:lpstr>Need for Synchronization</vt:lpstr>
      <vt:lpstr>Race Condition</vt:lpstr>
      <vt:lpstr>Using Mutex</vt:lpstr>
      <vt:lpstr>What if a Locked Resource is Wanted by Another Thread?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Concepts of Operating Systems</dc:title>
  <dc:creator>Atul Kahate</dc:creator>
  <cp:lastModifiedBy>Atul Kahate</cp:lastModifiedBy>
  <cp:revision>243</cp:revision>
  <dcterms:created xsi:type="dcterms:W3CDTF">2022-10-17T11:05:40Z</dcterms:created>
  <dcterms:modified xsi:type="dcterms:W3CDTF">2024-03-08T04:38:58Z</dcterms:modified>
</cp:coreProperties>
</file>